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pn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29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1" r:id="rId4"/>
    <p:sldId id="262" r:id="rId5"/>
    <p:sldId id="263" r:id="rId6"/>
    <p:sldId id="258" r:id="rId7"/>
    <p:sldId id="270" r:id="rId8"/>
    <p:sldId id="265" r:id="rId9"/>
    <p:sldId id="264" r:id="rId10"/>
    <p:sldId id="271" r:id="rId11"/>
    <p:sldId id="279" r:id="rId12"/>
    <p:sldId id="278" r:id="rId13"/>
    <p:sldId id="277" r:id="rId14"/>
    <p:sldId id="276" r:id="rId15"/>
    <p:sldId id="281" r:id="rId16"/>
    <p:sldId id="280" r:id="rId17"/>
    <p:sldId id="266" r:id="rId18"/>
    <p:sldId id="284" r:id="rId19"/>
    <p:sldId id="267" r:id="rId20"/>
    <p:sldId id="283" r:id="rId21"/>
    <p:sldId id="282" r:id="rId22"/>
    <p:sldId id="268" r:id="rId23"/>
    <p:sldId id="272" r:id="rId24"/>
    <p:sldId id="269" r:id="rId25"/>
    <p:sldId id="260" r:id="rId26"/>
    <p:sldId id="285" r:id="rId27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Arial" charset="0"/>
      </a:defRPr>
    </a:lvl1pPr>
    <a:lvl2pPr marL="4572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Arial" charset="0"/>
      </a:defRPr>
    </a:lvl2pPr>
    <a:lvl3pPr marL="9144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Arial" charset="0"/>
      </a:defRPr>
    </a:lvl3pPr>
    <a:lvl4pPr marL="13716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Arial" charset="0"/>
      </a:defRPr>
    </a:lvl4pPr>
    <a:lvl5pPr marL="1828800" algn="l" rtl="0" fontAlgn="base">
      <a:spcBef>
        <a:spcPct val="0"/>
      </a:spcBef>
      <a:spcAft>
        <a:spcPct val="0"/>
      </a:spcAft>
      <a:defRPr sz="2200" kern="1200">
        <a:solidFill>
          <a:schemeClr val="tx1"/>
        </a:solidFill>
        <a:latin typeface="Arial" charset="0"/>
        <a:ea typeface="+mn-ea"/>
        <a:cs typeface="Arial" charset="0"/>
      </a:defRPr>
    </a:lvl5pPr>
    <a:lvl6pPr marL="22860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Arial" charset="0"/>
      </a:defRPr>
    </a:lvl6pPr>
    <a:lvl7pPr marL="27432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Arial" charset="0"/>
      </a:defRPr>
    </a:lvl7pPr>
    <a:lvl8pPr marL="32004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Arial" charset="0"/>
      </a:defRPr>
    </a:lvl8pPr>
    <a:lvl9pPr marL="3657600" algn="l" defTabSz="914400" rtl="0" eaLnBrk="1" latinLnBrk="0" hangingPunct="1">
      <a:defRPr sz="2200" kern="1200">
        <a:solidFill>
          <a:schemeClr val="tx1"/>
        </a:solidFill>
        <a:latin typeface="Arial" charset="0"/>
        <a:ea typeface="+mn-ea"/>
        <a:cs typeface="Arial" charset="0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3333FF"/>
    <a:srgbClr val="800000"/>
    <a:srgbClr val="FF0000"/>
    <a:srgbClr val="FF3300"/>
    <a:srgbClr val="990000"/>
    <a:srgbClr val="E4F3F4"/>
    <a:srgbClr val="4D4D4D"/>
    <a:srgbClr val="0066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560" autoAdjust="0"/>
    <p:restoredTop sz="94660"/>
  </p:normalViewPr>
  <p:slideViewPr>
    <p:cSldViewPr>
      <p:cViewPr varScale="1">
        <p:scale>
          <a:sx n="39" d="100"/>
          <a:sy n="39" d="100"/>
        </p:scale>
        <p:origin x="-138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96CF96A-CF12-49B4-B61E-234971E98FF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A4B9664-AC1B-4521-9FA0-21D6DBD36E9D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5F637F9-1C12-49E4-9787-1CABF27BE46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0E669A4-6FF8-4CA1-AB3D-C3A66D1CB116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8E88183-7F2F-480A-8BE1-4978AF35BE3C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E92F212-A9D6-41E9-B7B8-464329D2EF7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7F3D209-780D-422E-9AC0-02AB119E54D8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B5AA439-00C6-4607-82DB-22D2A57816E3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C54165-6C3E-45E9-B525-DDF40D041E1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4D214E-5434-4000-BE7F-5A22E267589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6E0-FB95-49A8-939F-1D6700DB80A0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>
                <a:cs typeface="+mn-cs"/>
              </a:defRPr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>
                <a:cs typeface="+mn-cs"/>
              </a:defRPr>
            </a:lvl1pPr>
          </a:lstStyle>
          <a:p>
            <a:pPr>
              <a:defRPr/>
            </a:pPr>
            <a:fld id="{DCFB2C89-C2FA-4E71-A600-1E7666864417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9" r:id="rId1"/>
    <p:sldLayoutId id="2147483658" r:id="rId2"/>
    <p:sldLayoutId id="2147483657" r:id="rId3"/>
    <p:sldLayoutId id="2147483656" r:id="rId4"/>
    <p:sldLayoutId id="2147483655" r:id="rId5"/>
    <p:sldLayoutId id="2147483654" r:id="rId6"/>
    <p:sldLayoutId id="2147483653" r:id="rId7"/>
    <p:sldLayoutId id="2147483652" r:id="rId8"/>
    <p:sldLayoutId id="2147483651" r:id="rId9"/>
    <p:sldLayoutId id="2147483650" r:id="rId10"/>
    <p:sldLayoutId id="2147483649" r:id="rId11"/>
  </p:sldLayoutIdLst>
  <p:transition advClick="0">
    <p:cover dir="d"/>
  </p:transition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44.png"/><Relationship Id="rId3" Type="http://schemas.openxmlformats.org/officeDocument/2006/relationships/image" Target="../media/image3.gif"/><Relationship Id="rId7" Type="http://schemas.openxmlformats.org/officeDocument/2006/relationships/image" Target="../media/image22.png"/><Relationship Id="rId2" Type="http://schemas.openxmlformats.org/officeDocument/2006/relationships/image" Target="../media/image41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43.jpeg"/><Relationship Id="rId5" Type="http://schemas.openxmlformats.org/officeDocument/2006/relationships/image" Target="../media/image42.png"/><Relationship Id="rId10" Type="http://schemas.openxmlformats.org/officeDocument/2006/relationships/image" Target="../media/image46.jpeg"/><Relationship Id="rId4" Type="http://schemas.openxmlformats.org/officeDocument/2006/relationships/image" Target="../media/image25.png"/><Relationship Id="rId9" Type="http://schemas.openxmlformats.org/officeDocument/2006/relationships/image" Target="../media/image45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8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49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0.jpe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1.jpe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2.jpe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3.jpeg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1.png"/><Relationship Id="rId7" Type="http://schemas.openxmlformats.org/officeDocument/2006/relationships/image" Target="../media/image55.png"/><Relationship Id="rId2" Type="http://schemas.openxmlformats.org/officeDocument/2006/relationships/image" Target="../media/image54.pn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png"/><Relationship Id="rId5" Type="http://schemas.openxmlformats.org/officeDocument/2006/relationships/image" Target="../media/image25.png"/><Relationship Id="rId4" Type="http://schemas.openxmlformats.org/officeDocument/2006/relationships/image" Target="../media/image3.gif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6.jpeg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7.jpe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png"/><Relationship Id="rId3" Type="http://schemas.openxmlformats.org/officeDocument/2006/relationships/image" Target="../media/image7.png"/><Relationship Id="rId7" Type="http://schemas.openxmlformats.org/officeDocument/2006/relationships/image" Target="../media/image10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9.jpeg"/><Relationship Id="rId5" Type="http://schemas.openxmlformats.org/officeDocument/2006/relationships/image" Target="../media/image3.gif"/><Relationship Id="rId10" Type="http://schemas.openxmlformats.org/officeDocument/2006/relationships/image" Target="../media/image13.png"/><Relationship Id="rId4" Type="http://schemas.openxmlformats.org/officeDocument/2006/relationships/image" Target="../media/image8.png"/><Relationship Id="rId9" Type="http://schemas.openxmlformats.org/officeDocument/2006/relationships/image" Target="../media/image12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8.jpe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59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62.jpeg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3.jpeg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gif"/><Relationship Id="rId7" Type="http://schemas.openxmlformats.org/officeDocument/2006/relationships/image" Target="../media/image67.jpeg"/><Relationship Id="rId2" Type="http://schemas.openxmlformats.org/officeDocument/2006/relationships/image" Target="../media/image4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66.jpeg"/><Relationship Id="rId5" Type="http://schemas.openxmlformats.org/officeDocument/2006/relationships/image" Target="../media/image65.jpeg"/><Relationship Id="rId4" Type="http://schemas.openxmlformats.org/officeDocument/2006/relationships/image" Target="../media/image64.jpe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3" Type="http://schemas.openxmlformats.org/officeDocument/2006/relationships/image" Target="../media/image8.png"/><Relationship Id="rId7" Type="http://schemas.openxmlformats.org/officeDocument/2006/relationships/image" Target="../media/image14.jpe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3.png"/><Relationship Id="rId5" Type="http://schemas.openxmlformats.org/officeDocument/2006/relationships/image" Target="../media/image10.png"/><Relationship Id="rId10" Type="http://schemas.openxmlformats.org/officeDocument/2006/relationships/image" Target="../media/image12.png"/><Relationship Id="rId4" Type="http://schemas.openxmlformats.org/officeDocument/2006/relationships/image" Target="../media/image3.gif"/><Relationship Id="rId9" Type="http://schemas.openxmlformats.org/officeDocument/2006/relationships/image" Target="../media/image11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.gif"/><Relationship Id="rId4" Type="http://schemas.openxmlformats.org/officeDocument/2006/relationships/image" Target="../media/image8.png"/><Relationship Id="rId9" Type="http://schemas.openxmlformats.org/officeDocument/2006/relationships/image" Target="../media/image17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2.png"/><Relationship Id="rId3" Type="http://schemas.openxmlformats.org/officeDocument/2006/relationships/image" Target="../media/image7.png"/><Relationship Id="rId7" Type="http://schemas.openxmlformats.org/officeDocument/2006/relationships/image" Target="../media/image11.png"/><Relationship Id="rId2" Type="http://schemas.openxmlformats.org/officeDocument/2006/relationships/image" Target="../media/image18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3.gif"/><Relationship Id="rId10" Type="http://schemas.openxmlformats.org/officeDocument/2006/relationships/image" Target="../media/image20.png"/><Relationship Id="rId4" Type="http://schemas.openxmlformats.org/officeDocument/2006/relationships/image" Target="../media/image8.png"/><Relationship Id="rId9" Type="http://schemas.openxmlformats.org/officeDocument/2006/relationships/image" Target="../media/image19.jpe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26.png"/><Relationship Id="rId3" Type="http://schemas.openxmlformats.org/officeDocument/2006/relationships/image" Target="../media/image3.gif"/><Relationship Id="rId7" Type="http://schemas.openxmlformats.org/officeDocument/2006/relationships/image" Target="../media/image25.pn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4.jpeg"/><Relationship Id="rId5" Type="http://schemas.openxmlformats.org/officeDocument/2006/relationships/image" Target="../media/image23.jpeg"/><Relationship Id="rId4" Type="http://schemas.openxmlformats.org/officeDocument/2006/relationships/image" Target="../media/image22.png"/><Relationship Id="rId9" Type="http://schemas.openxmlformats.org/officeDocument/2006/relationships/image" Target="../media/image8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jpg"/><Relationship Id="rId3" Type="http://schemas.openxmlformats.org/officeDocument/2006/relationships/image" Target="../media/image3.gif"/><Relationship Id="rId7" Type="http://schemas.openxmlformats.org/officeDocument/2006/relationships/image" Target="../media/image8.png"/><Relationship Id="rId12" Type="http://schemas.openxmlformats.org/officeDocument/2006/relationships/image" Target="../media/image31.jpeg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png"/><Relationship Id="rId11" Type="http://schemas.openxmlformats.org/officeDocument/2006/relationships/image" Target="../media/image30.jpeg"/><Relationship Id="rId5" Type="http://schemas.openxmlformats.org/officeDocument/2006/relationships/image" Target="../media/image25.png"/><Relationship Id="rId10" Type="http://schemas.openxmlformats.org/officeDocument/2006/relationships/image" Target="../media/image29.jpg"/><Relationship Id="rId4" Type="http://schemas.openxmlformats.org/officeDocument/2006/relationships/image" Target="../media/image22.png"/><Relationship Id="rId9" Type="http://schemas.openxmlformats.org/officeDocument/2006/relationships/image" Target="../media/image28.jpe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8.png"/><Relationship Id="rId3" Type="http://schemas.openxmlformats.org/officeDocument/2006/relationships/image" Target="../media/image3.gif"/><Relationship Id="rId7" Type="http://schemas.openxmlformats.org/officeDocument/2006/relationships/image" Target="../media/image12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4.png"/><Relationship Id="rId5" Type="http://schemas.openxmlformats.org/officeDocument/2006/relationships/image" Target="../media/image33.png"/><Relationship Id="rId4" Type="http://schemas.openxmlformats.org/officeDocument/2006/relationships/image" Target="../media/image22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38.jpeg"/><Relationship Id="rId3" Type="http://schemas.openxmlformats.org/officeDocument/2006/relationships/image" Target="../media/image3.gif"/><Relationship Id="rId7" Type="http://schemas.openxmlformats.org/officeDocument/2006/relationships/image" Target="../media/image37.png"/><Relationship Id="rId2" Type="http://schemas.openxmlformats.org/officeDocument/2006/relationships/image" Target="../media/image32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36.jpeg"/><Relationship Id="rId5" Type="http://schemas.openxmlformats.org/officeDocument/2006/relationships/image" Target="../media/image35.jpeg"/><Relationship Id="rId10" Type="http://schemas.openxmlformats.org/officeDocument/2006/relationships/image" Target="../media/image40.jpeg"/><Relationship Id="rId4" Type="http://schemas.openxmlformats.org/officeDocument/2006/relationships/image" Target="../media/image22.png"/><Relationship Id="rId9" Type="http://schemas.openxmlformats.org/officeDocument/2006/relationships/image" Target="../media/image39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2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3314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0964254" flipV="1">
            <a:off x="4787900" y="6092825"/>
            <a:ext cx="576263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315" name="WordArt 5"/>
          <p:cNvSpPr>
            <a:spLocks noChangeArrowheads="1" noChangeShapeType="1" noTextEdit="1"/>
          </p:cNvSpPr>
          <p:nvPr/>
        </p:nvSpPr>
        <p:spPr bwMode="auto">
          <a:xfrm rot="-580047">
            <a:off x="1979613" y="4508500"/>
            <a:ext cx="5683250" cy="157797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endParaRPr lang="ru-RU" sz="3600" i="1" kern="10" dirty="0">
              <a:ln w="9525">
                <a:solidFill>
                  <a:srgbClr val="000000"/>
                </a:solidFill>
                <a:round/>
                <a:headEnd/>
                <a:tailEnd/>
              </a:ln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3316" name="WordArt 6"/>
          <p:cNvSpPr>
            <a:spLocks noChangeArrowheads="1" noChangeShapeType="1" noTextEdit="1"/>
          </p:cNvSpPr>
          <p:nvPr/>
        </p:nvSpPr>
        <p:spPr bwMode="auto">
          <a:xfrm>
            <a:off x="1127132" y="1484784"/>
            <a:ext cx="6427787" cy="39592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40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Секрет изменений — направить всю</a:t>
            </a:r>
          </a:p>
          <a:p>
            <a:pPr algn="ctr"/>
            <a:r>
              <a:rPr lang="ru-RU" sz="40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свою энергию не на борьбу со старым,</a:t>
            </a:r>
          </a:p>
          <a:p>
            <a:pPr algn="ctr"/>
            <a:r>
              <a:rPr lang="ru-RU" sz="40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а на создание нового</a:t>
            </a:r>
            <a:r>
              <a:rPr lang="ru-RU" sz="4000" kern="10" dirty="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.</a:t>
            </a:r>
            <a:endParaRPr lang="ru-RU" sz="4000" kern="10" dirty="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1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79999"/>
                  </a:srgbClr>
                </a:outerShdw>
              </a:effectLst>
              <a:latin typeface="Impact"/>
            </a:endParaRPr>
          </a:p>
          <a:p>
            <a:pPr algn="ctr"/>
            <a:r>
              <a:rPr lang="ru-RU" sz="4000" kern="10" dirty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1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79999"/>
                    </a:srgbClr>
                  </a:outerShdw>
                </a:effectLst>
                <a:latin typeface="Impact"/>
              </a:rPr>
              <a:t>Сократ</a:t>
            </a:r>
          </a:p>
        </p:txBody>
      </p:sp>
      <p:pic>
        <p:nvPicPr>
          <p:cNvPr id="13317" name="Picture 7" descr="20df76943c2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1387053">
            <a:off x="1042988" y="260350"/>
            <a:ext cx="906462" cy="7381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3318" name="Picture 8" descr="20df76943c2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-2578722">
            <a:off x="179388" y="333375"/>
            <a:ext cx="1008062" cy="785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6" name="Rectangle 16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765175"/>
            <a:ext cx="7993063" cy="114300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/>
            <a:r>
              <a:rPr lang="ru-RU" dirty="0" smtClean="0"/>
              <a:t>Он-</a:t>
            </a:r>
            <a:r>
              <a:rPr lang="ru-RU" dirty="0" err="1" smtClean="0"/>
              <a:t>лайн</a:t>
            </a:r>
            <a:r>
              <a:rPr lang="ru-RU" dirty="0" smtClean="0"/>
              <a:t> обучение</a:t>
            </a:r>
          </a:p>
        </p:txBody>
      </p:sp>
      <p:pic>
        <p:nvPicPr>
          <p:cNvPr id="21507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20df76943c2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61085" y="1770989"/>
            <a:ext cx="3181375" cy="2413785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536" y="3562631"/>
            <a:ext cx="3179423" cy="26845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1509" name="Picture 7" descr="20df76943c2a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293336"/>
            <a:ext cx="10080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8" name="Picture 4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796136" y="3899334"/>
            <a:ext cx="2863128" cy="238035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9" name="Picture 5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020525" y="3845297"/>
            <a:ext cx="2763200" cy="239872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75799" y="1694528"/>
            <a:ext cx="4281024" cy="22048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34654341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 descr="18968a3ae6d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3555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1\Desktop\сентябрь2014\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04347" y="1340768"/>
            <a:ext cx="7936894" cy="4104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63509823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 descr="18968a3ae6d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3555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1\Desktop\сентябрь2014\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6370" y="764704"/>
            <a:ext cx="7632848" cy="5522267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02832253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 descr="18968a3ae6d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3555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 descr="C:\Users\1\Desktop\сентябрь2014\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7805" y="881028"/>
            <a:ext cx="8729977" cy="53838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234675643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 descr="18968a3ae6d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3555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2" name="Picture 2" descr="C:\Users\1\Desktop\сентябрь2014\5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62094" y="708898"/>
            <a:ext cx="7410306" cy="554301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1202090383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 descr="18968a3ae6d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3555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2" descr="C:\Users\1\Desktop\сентябрь2014\6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97831" y="850289"/>
            <a:ext cx="7149925" cy="542939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255331494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 descr="18968a3ae6d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3555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170" name="Picture 2" descr="C:\Users\1\Desktop\сентябрь2014\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99592" y="843937"/>
            <a:ext cx="7128792" cy="542953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897604361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5" name="Rectangle 17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2060575"/>
            <a:ext cx="5040312" cy="4094163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just" eaLnBrk="1" hangingPunct="1">
              <a:buFontTx/>
              <a:buNone/>
            </a:pPr>
            <a:r>
              <a:rPr lang="ru-RU" sz="2000" b="1" i="1" smtClean="0"/>
              <a:t>Khan Academy</a:t>
            </a:r>
            <a:r>
              <a:rPr lang="ru-RU" sz="2000" i="1" smtClean="0"/>
              <a:t> — некоммерческая образовательная организация, созданная в 2006 году Салманом Ханом. Успех «Академия Хана» в какой-то мере случаен, проект вырос из хобби его создателя и неожиданно для него самого оказался невероятно востребованным. Миссия — «Предоставление высококачественного образования каждому, всюду». </a:t>
            </a:r>
          </a:p>
        </p:txBody>
      </p:sp>
      <p:sp>
        <p:nvSpPr>
          <p:cNvPr id="21506" name="Rectangle 16"/>
          <p:cNvSpPr>
            <a:spLocks noGrp="1" noChangeArrowheads="1"/>
          </p:cNvSpPr>
          <p:nvPr>
            <p:ph type="title" idx="4294967295"/>
          </p:nvPr>
        </p:nvSpPr>
        <p:spPr>
          <a:xfrm>
            <a:off x="539750" y="765175"/>
            <a:ext cx="7993063" cy="1143000"/>
          </a:xfr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/>
            <a:r>
              <a:rPr lang="ru-RU" smtClean="0"/>
              <a:t>Академия Хана</a:t>
            </a:r>
          </a:p>
        </p:txBody>
      </p:sp>
      <p:pic>
        <p:nvPicPr>
          <p:cNvPr id="21507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8" name="Picture 5" descr="20df76943c2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92150"/>
            <a:ext cx="10080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09" name="Picture 7" descr="20df76943c2a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068638"/>
            <a:ext cx="10080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1510" name="Picture 8" descr="Khan-Academy-Logo-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508625" y="2420938"/>
            <a:ext cx="3067050" cy="38163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 descr="18968a3ae6d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3555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C:\Users\1\Desktop\сентябрь2014\11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34709" y="764705"/>
            <a:ext cx="8676170" cy="55149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0109146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 descr="18968a3ae6d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3555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50" name="Picture 2" descr="C:\Users\1\Desktop\сентябрь2014\12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24159" y="1124744"/>
            <a:ext cx="8697269" cy="515494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7" name="Rectangle 18" descr="18968a3ae6d8"/>
          <p:cNvSpPr>
            <a:spLocks noGrp="1" noChangeArrowheads="1"/>
          </p:cNvSpPr>
          <p:nvPr>
            <p:ph type="body" idx="1"/>
          </p:nvPr>
        </p:nvSpPr>
        <p:spPr>
          <a:xfrm>
            <a:off x="468313" y="2349500"/>
            <a:ext cx="3744912" cy="3024188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>
              <a:buFontTx/>
              <a:buNone/>
            </a:pPr>
            <a:endParaRPr lang="ru-RU" i="1" dirty="0" smtClean="0"/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r>
              <a:rPr lang="ru-RU" sz="2800" b="1" i="1" dirty="0" smtClean="0"/>
              <a:t>Первая </a:t>
            </a:r>
            <a:r>
              <a:rPr lang="ru-RU" sz="2800" i="1" dirty="0" smtClean="0"/>
              <a:t>— </a:t>
            </a:r>
            <a:r>
              <a:rPr lang="ru-RU" sz="2800" dirty="0" smtClean="0"/>
              <a:t>появление в X–XII вв. в Европе классических университетов</a:t>
            </a:r>
            <a:endParaRPr lang="ru-RU" dirty="0" smtClean="0"/>
          </a:p>
        </p:txBody>
      </p:sp>
      <p:sp>
        <p:nvSpPr>
          <p:cNvPr id="3089" name="Rectangle 17" descr="18968a3ae6d8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570787" cy="1225550"/>
          </a:xfr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ru-RU" sz="4000" b="1" i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Инновации в образовании</a:t>
            </a:r>
          </a:p>
        </p:txBody>
      </p:sp>
      <p:pic>
        <p:nvPicPr>
          <p:cNvPr id="14339" name="Picture 15" descr="e76aee9fd65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667625" y="620713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0" name="Picture 21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1" name="Picture 22" descr="nhlisxuclglwdwzmybjwnnaf_1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924175"/>
            <a:ext cx="4195762" cy="31464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2" name="Picture 8" descr="e76aee9fd65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765175"/>
            <a:ext cx="4064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3" name="Picture 7" descr="e76aee9fd65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667"/>
          <a:stretch>
            <a:fillRect/>
          </a:stretch>
        </p:blipFill>
        <p:spPr bwMode="auto">
          <a:xfrm>
            <a:off x="4284663" y="2708275"/>
            <a:ext cx="431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4" name="Picture 23" descr="e76aee9fd65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667625" y="620713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5" name="Picture 25" descr="e76aee9fd65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667625" y="620713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6" name="Picture 27" descr="e76aee9fd65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956550" y="2636838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4347" name="Picture 5" descr="e76aee9fd65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84213" y="2349500"/>
            <a:ext cx="4318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3" name="Rectangle 2" descr="18968a3ae6d8"/>
          <p:cNvSpPr>
            <a:spLocks noChangeArrowheads="1"/>
          </p:cNvSpPr>
          <p:nvPr/>
        </p:nvSpPr>
        <p:spPr bwMode="auto">
          <a:xfrm>
            <a:off x="4139952" y="2203450"/>
            <a:ext cx="4105275" cy="504825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2800" dirty="0" smtClean="0"/>
              <a:t>Болонья, Париж</a:t>
            </a:r>
            <a:endParaRPr lang="ru-RU" sz="2800" dirty="0"/>
          </a:p>
        </p:txBody>
      </p:sp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 descr="18968a3ae6d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3555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Users\1\Desktop\сентябрь2014\13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64379" y="1196752"/>
            <a:ext cx="8280920" cy="48965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43751905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4" name="Rectangle 3" descr="18968a3ae6d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3555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3557" name="Picture 5" descr="507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1116013" y="1341438"/>
            <a:ext cx="6626225" cy="452278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1394789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3" descr="18968a3ae6d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4579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4581" name="Picture 5" descr="img2013082822462598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836613"/>
            <a:ext cx="8207375" cy="5427662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E:\сеть\рисунки\к г.jpg"/>
          <p:cNvPicPr>
            <a:picLocks noChangeAspect="1" noChangeArrowheads="1"/>
          </p:cNvPicPr>
          <p:nvPr/>
        </p:nvPicPr>
        <p:blipFill>
          <a:blip r:embed="rId2">
            <a:lum bright="24000" contrast="5000"/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464331" y="1628800"/>
            <a:ext cx="8215338" cy="3985706"/>
          </a:xfrm>
          <a:prstGeom prst="rect">
            <a:avLst/>
          </a:prstGeom>
          <a:noFill/>
        </p:spPr>
        <p:txBody>
          <a:bodyPr wrap="square" rtlCol="0">
            <a:spAutoFit/>
            <a:scene3d>
              <a:camera prst="orthographicFront"/>
              <a:lightRig rig="threePt" dir="t"/>
            </a:scene3d>
            <a:sp3d extrusionH="57150">
              <a:bevelT w="38100" h="38100"/>
            </a:sp3d>
          </a:bodyPr>
          <a:lstStyle/>
          <a:p>
            <a:pPr algn="ctr"/>
            <a:r>
              <a:rPr lang="ru-RU" sz="115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Вселенная </a:t>
            </a:r>
          </a:p>
          <a:p>
            <a:pPr algn="ctr"/>
            <a:r>
              <a:rPr lang="ru-RU" sz="13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FFFFFF"/>
                </a:solidFill>
                <a:effectLst>
                  <a:glow rad="63500">
                    <a:schemeClr val="accent6">
                      <a:satMod val="175000"/>
                      <a:alpha val="40000"/>
                    </a:schemeClr>
                  </a:glow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</a:rPr>
              <a:t>общения </a:t>
            </a:r>
            <a:endParaRPr lang="ru-RU" sz="13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FFFFFF"/>
              </a:solidFill>
              <a:effectLst>
                <a:glow rad="63500">
                  <a:schemeClr val="accent6">
                    <a:satMod val="175000"/>
                    <a:alpha val="40000"/>
                  </a:schemeClr>
                </a:glow>
                <a:outerShdw blurRad="50800" dist="38100" dir="2700000" algn="tl" rotWithShape="0">
                  <a:prstClr val="black">
                    <a:alpha val="40000"/>
                  </a:prstClr>
                </a:outerShdw>
              </a:effectLst>
            </a:endParaRPr>
          </a:p>
        </p:txBody>
      </p:sp>
      <p:sp>
        <p:nvSpPr>
          <p:cNvPr id="2" name="TextBox 1"/>
          <p:cNvSpPr txBox="1"/>
          <p:nvPr/>
        </p:nvSpPr>
        <p:spPr>
          <a:xfrm>
            <a:off x="1556" y="-28675"/>
            <a:ext cx="9143999" cy="56938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ru-RU" sz="3100" b="1" i="1" dirty="0">
                <a:solidFill>
                  <a:schemeClr val="bg1"/>
                </a:solidFill>
                <a:latin typeface="Cambria" pitchFamily="18" charset="0"/>
                <a:ea typeface="+mj-ea"/>
                <a:cs typeface="+mj-cs"/>
              </a:rPr>
              <a:t>Сетевое сообщество МБОУ СОШ № 23</a:t>
            </a:r>
          </a:p>
        </p:txBody>
      </p:sp>
    </p:spTree>
    <p:extLst>
      <p:ext uri="{BB962C8B-B14F-4D97-AF65-F5344CB8AC3E}">
        <p14:creationId xmlns:p14="http://schemas.microsoft.com/office/powerpoint/2010/main" val="284756793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1500">
        <p:split orient="vert"/>
      </p:transition>
    </mc:Choice>
    <mc:Fallback xmlns="">
      <p:transition spd="slow">
        <p:split orient="vert"/>
      </p:transition>
    </mc:Fallback>
  </mc:AlternateContent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3" descr="18968a3ae6d8"/>
          <p:cNvSpPr>
            <a:spLocks noGrp="1" noChangeArrowheads="1"/>
          </p:cNvSpPr>
          <p:nvPr>
            <p:ph type="body" idx="4294967295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5603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5605" name="Picture 5" descr="1350477156_660669_0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468313" y="908050"/>
            <a:ext cx="8207375" cy="5389563"/>
          </a:xfrm>
          <a:prstGeom prst="rect">
            <a:avLst/>
          </a:prstGeom>
          <a:noFill/>
        </p:spPr>
      </p:pic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 descr="18968a3ae6d8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2530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2531" name="Picture 4" descr="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900113" y="1412875"/>
            <a:ext cx="7305675" cy="43926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3" descr="18968a3ae6d8"/>
          <p:cNvSpPr>
            <a:spLocks noGrp="1" noChangeArrowheads="1"/>
          </p:cNvSpPr>
          <p:nvPr>
            <p:ph type="body" idx="1"/>
          </p:nvPr>
        </p:nvSpPr>
        <p:spPr>
          <a:xfrm>
            <a:off x="468313" y="836613"/>
            <a:ext cx="8229600" cy="5218112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algn="ctr" eaLnBrk="1" hangingPunct="1">
              <a:buFontTx/>
              <a:buNone/>
            </a:pPr>
            <a:endParaRPr lang="ru-RU" sz="4400" smtClean="0"/>
          </a:p>
          <a:p>
            <a:pPr eaLnBrk="1" hangingPunct="1">
              <a:buFontTx/>
              <a:buNone/>
            </a:pPr>
            <a:endParaRPr lang="ru-RU" smtClean="0"/>
          </a:p>
          <a:p>
            <a:pPr algn="ctr" eaLnBrk="1" hangingPunct="1"/>
            <a:endParaRPr lang="ru-RU" smtClean="0"/>
          </a:p>
        </p:txBody>
      </p:sp>
      <p:pic>
        <p:nvPicPr>
          <p:cNvPr id="22530" name="Picture 4" descr="кнопочка">
            <a:hlinkClick r:id="" action="ppaction://hlinkshowjump?jump=endshow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8" name="Picture 2" descr="C:\Users\1\Documents\Bluetooth Folder\2013-12-21 10.09.40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2622030"/>
            <a:ext cx="5688632" cy="42664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9" name="Picture 3" descr="C:\Users\1\Documents\Bluetooth Folder\2014-01-29 09.22.05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870363" y="-922"/>
            <a:ext cx="5242463" cy="39318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0" name="Picture 4" descr="C:\Users\1\Documents\Bluetooth Folder\2014-02-05 13.06.34.jpg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231887" y="3933057"/>
            <a:ext cx="3899925" cy="292494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101" name="Picture 5" descr="C:\Users\1\Documents\Bluetooth Folder\2014-02-05 13.06.55.jpg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19116"/>
            <a:ext cx="4162470" cy="31218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117263656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9" name="Rectangle 3" descr="18968a3ae6d8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570787" cy="122555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ru-RU" sz="4000" b="1" i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Инновации в образовании</a:t>
            </a:r>
          </a:p>
        </p:txBody>
      </p:sp>
      <p:pic>
        <p:nvPicPr>
          <p:cNvPr id="15362" name="Picture 5" descr="e76aee9fd65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667625" y="620713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3" name="Picture 6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4" name="Picture 8" descr="e76aee9fd656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765175"/>
            <a:ext cx="4064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5" name="Picture 10" descr="e76aee9fd65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667625" y="620713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66" name="Picture 11" descr="e76aee9fd656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667625" y="620713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7" name="Rectangle 2" descr="18968a3ae6d8"/>
          <p:cNvSpPr>
            <a:spLocks noChangeArrowheads="1"/>
          </p:cNvSpPr>
          <p:nvPr/>
        </p:nvSpPr>
        <p:spPr bwMode="auto">
          <a:xfrm>
            <a:off x="684213" y="5661025"/>
            <a:ext cx="4105275" cy="504825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</a:pPr>
            <a:r>
              <a:rPr lang="ru-RU" sz="2800" dirty="0" smtClean="0"/>
              <a:t>Ян </a:t>
            </a:r>
            <a:r>
              <a:rPr lang="ru-RU" sz="2800" dirty="0" err="1"/>
              <a:t>Амос</a:t>
            </a:r>
            <a:r>
              <a:rPr lang="ru-RU" sz="2800" dirty="0"/>
              <a:t> Коменский</a:t>
            </a:r>
          </a:p>
        </p:txBody>
      </p:sp>
      <p:pic>
        <p:nvPicPr>
          <p:cNvPr id="15368" name="Picture 14" descr="comenius-01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8313" y="1844675"/>
            <a:ext cx="3438525" cy="38877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5369" name="Rectangle 2" descr="18968a3ae6d8"/>
          <p:cNvSpPr>
            <a:spLocks noGrp="1" noChangeArrowheads="1"/>
          </p:cNvSpPr>
          <p:nvPr>
            <p:ph type="body" idx="1"/>
          </p:nvPr>
        </p:nvSpPr>
        <p:spPr>
          <a:xfrm>
            <a:off x="3995738" y="2133600"/>
            <a:ext cx="4538662" cy="3455988"/>
          </a:xfrm>
          <a:blipFill dpi="0" rotWithShape="1">
            <a:blip r:embed="rId8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>
              <a:lnSpc>
                <a:spcPct val="90000"/>
              </a:lnSpc>
              <a:buFontTx/>
              <a:buNone/>
            </a:pPr>
            <a:endParaRPr lang="ru-RU" sz="2800" i="1" dirty="0" smtClean="0"/>
          </a:p>
          <a:p>
            <a:pPr algn="ctr" eaLnBrk="1" hangingPunct="1">
              <a:lnSpc>
                <a:spcPct val="90000"/>
              </a:lnSpc>
              <a:buFontTx/>
              <a:buNone/>
            </a:pPr>
            <a:r>
              <a:rPr lang="ru-RU" sz="2800" b="1" i="1" dirty="0" smtClean="0"/>
              <a:t>Вторая —</a:t>
            </a:r>
            <a:r>
              <a:rPr lang="ru-RU" sz="2800" i="1" dirty="0" smtClean="0"/>
              <a:t> 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r>
              <a:rPr lang="ru-RU" sz="2800" dirty="0" smtClean="0"/>
              <a:t>классно-урочная система - педагогическая норма для массового школьного образования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r>
              <a:rPr lang="ru-RU" sz="2800" dirty="0" smtClean="0"/>
              <a:t>1640г.</a:t>
            </a:r>
          </a:p>
        </p:txBody>
      </p:sp>
      <p:pic>
        <p:nvPicPr>
          <p:cNvPr id="15370" name="Picture 9" descr="e76aee9fd65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667"/>
          <a:stretch>
            <a:fillRect/>
          </a:stretch>
        </p:blipFill>
        <p:spPr bwMode="auto">
          <a:xfrm>
            <a:off x="7812088" y="2205038"/>
            <a:ext cx="4318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5371" name="Picture 4" descr="e76aee9fd656"/>
          <p:cNvPicPr>
            <a:picLocks noChangeAspect="1" noChangeArrowheads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140200" y="2133600"/>
            <a:ext cx="4318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385" name="Rectangle 2" descr="18968a3ae6d8"/>
          <p:cNvSpPr>
            <a:spLocks noGrp="1" noChangeArrowheads="1"/>
          </p:cNvSpPr>
          <p:nvPr>
            <p:ph type="body" idx="1"/>
          </p:nvPr>
        </p:nvSpPr>
        <p:spPr>
          <a:xfrm>
            <a:off x="4284663" y="2133600"/>
            <a:ext cx="4249737" cy="4032250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>
              <a:buFontTx/>
              <a:buNone/>
            </a:pPr>
            <a:endParaRPr lang="ru-RU" b="1" i="1" dirty="0" smtClean="0"/>
          </a:p>
          <a:p>
            <a:pPr algn="ctr" eaLnBrk="1" hangingPunct="1">
              <a:buFontTx/>
              <a:buNone/>
            </a:pPr>
            <a:r>
              <a:rPr lang="ru-RU" sz="2800" b="1" i="1" dirty="0" smtClean="0"/>
              <a:t>Третья</a:t>
            </a:r>
            <a:r>
              <a:rPr lang="ru-RU" sz="2800" dirty="0" smtClean="0"/>
              <a:t> — 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r>
              <a:rPr lang="ru-RU" sz="2800" dirty="0" smtClean="0"/>
              <a:t>появление в XIX веке университетов, предназначенных для генерации научных знаний и подготовки исследователей</a:t>
            </a:r>
          </a:p>
        </p:txBody>
      </p:sp>
      <p:sp>
        <p:nvSpPr>
          <p:cNvPr id="10243" name="Rectangle 3" descr="18968a3ae6d8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570787" cy="1225550"/>
          </a:xfr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ru-RU" sz="4000" b="1" i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Инновации в образовании</a:t>
            </a:r>
          </a:p>
        </p:txBody>
      </p:sp>
      <p:pic>
        <p:nvPicPr>
          <p:cNvPr id="16387" name="Picture 4" descr="e76aee9fd65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667625" y="620713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8" name="Picture 5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89" name="Picture 6" descr="e76aee9fd65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765175"/>
            <a:ext cx="4064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0" name="Picture 7" descr="e76aee9fd65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667"/>
          <a:stretch>
            <a:fillRect/>
          </a:stretch>
        </p:blipFill>
        <p:spPr bwMode="auto">
          <a:xfrm>
            <a:off x="7885113" y="2205038"/>
            <a:ext cx="431800" cy="5032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1" name="Picture 8" descr="e76aee9fd65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667625" y="620713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2" name="Picture 9" descr="e76aee9fd65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667625" y="620713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3" name="Picture 11" descr="e76aee9fd65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84663" y="2349500"/>
            <a:ext cx="4318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6394" name="Picture 12" descr="GvGoBu9GoW4tIdP3XlGjplLyFd0G3t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4176" y="2780928"/>
            <a:ext cx="3707461" cy="24736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09" name="Rectangle 2" descr="18968a3ae6d8"/>
          <p:cNvSpPr>
            <a:spLocks noGrp="1" noChangeArrowheads="1"/>
          </p:cNvSpPr>
          <p:nvPr>
            <p:ph type="body" idx="1"/>
          </p:nvPr>
        </p:nvSpPr>
        <p:spPr>
          <a:xfrm>
            <a:off x="539750" y="2420938"/>
            <a:ext cx="4249738" cy="3743325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>
              <a:buFontTx/>
              <a:buNone/>
            </a:pPr>
            <a:endParaRPr lang="ru-RU" sz="2000" i="1" dirty="0" smtClean="0"/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r>
              <a:rPr lang="ru-RU" sz="2800" b="1" i="1" dirty="0" smtClean="0"/>
              <a:t>Четвертая</a:t>
            </a:r>
            <a:r>
              <a:rPr lang="ru-RU" sz="2800" i="1" dirty="0" smtClean="0"/>
              <a:t> —</a:t>
            </a:r>
            <a:r>
              <a:rPr lang="ru-RU" sz="2800" dirty="0" smtClean="0"/>
              <a:t>развитие проектного обучения и 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r>
              <a:rPr lang="ru-RU" sz="2800" dirty="0" smtClean="0"/>
              <a:t>«активных методов» подготовки</a:t>
            </a:r>
          </a:p>
          <a:p>
            <a:pPr marL="0" indent="0" algn="ctr" eaLnBrk="1" hangingPunct="1">
              <a:spcBef>
                <a:spcPts val="0"/>
              </a:spcBef>
              <a:buFontTx/>
              <a:buNone/>
            </a:pPr>
            <a:r>
              <a:rPr lang="ru-RU" sz="2800" dirty="0" smtClean="0"/>
              <a:t> </a:t>
            </a:r>
            <a:r>
              <a:rPr lang="en-US" sz="2800" dirty="0" smtClean="0"/>
              <a:t>XIX-XX </a:t>
            </a:r>
            <a:r>
              <a:rPr lang="ru-RU" sz="2800" dirty="0" smtClean="0"/>
              <a:t>вв.</a:t>
            </a:r>
          </a:p>
        </p:txBody>
      </p:sp>
      <p:sp>
        <p:nvSpPr>
          <p:cNvPr id="11267" name="Rectangle 3" descr="18968a3ae6d8"/>
          <p:cNvSpPr>
            <a:spLocks noGrp="1" noChangeArrowheads="1"/>
          </p:cNvSpPr>
          <p:nvPr>
            <p:ph type="title"/>
          </p:nvPr>
        </p:nvSpPr>
        <p:spPr>
          <a:xfrm>
            <a:off x="900113" y="908050"/>
            <a:ext cx="7570787" cy="1225550"/>
          </a:xfrm>
          <a:blipFill dpi="0"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>
              <a:defRPr/>
            </a:pPr>
            <a:r>
              <a:rPr lang="ru-RU" sz="4000" b="1" i="1">
                <a:solidFill>
                  <a:srgbClr val="006666"/>
                </a:solidFill>
                <a:effectLst>
                  <a:outerShdw blurRad="38100" dist="38100" dir="2700000" algn="tl">
                    <a:srgbClr val="C0C0C0"/>
                  </a:outerShdw>
                </a:effectLst>
              </a:rPr>
              <a:t>Инновации в образовании</a:t>
            </a:r>
          </a:p>
        </p:txBody>
      </p:sp>
      <p:pic>
        <p:nvPicPr>
          <p:cNvPr id="17411" name="Picture 4" descr="e76aee9fd65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667625" y="620713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2" name="Picture 5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3" name="Picture 6" descr="e76aee9fd656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971550" y="765175"/>
            <a:ext cx="406400" cy="574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4" name="Picture 7" descr="e76aee9fd65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r="-6667"/>
          <a:stretch>
            <a:fillRect/>
          </a:stretch>
        </p:blipFill>
        <p:spPr bwMode="auto">
          <a:xfrm>
            <a:off x="3995738" y="2276475"/>
            <a:ext cx="431800" cy="5032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5" name="Picture 8" descr="e76aee9fd65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667625" y="620713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6" name="Picture 9" descr="e76aee9fd656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667625" y="620713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7" name="Picture 10" descr="e76aee9fd65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755650" y="2349500"/>
            <a:ext cx="4318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7418" name="Picture 12" descr="6634e60927d10082724ad87344ffd8e8_1M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03800" y="1989138"/>
            <a:ext cx="2882900" cy="35290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19" name="Rectangle 2" descr="18968a3ae6d8"/>
          <p:cNvSpPr>
            <a:spLocks noChangeArrowheads="1"/>
          </p:cNvSpPr>
          <p:nvPr/>
        </p:nvSpPr>
        <p:spPr bwMode="auto">
          <a:xfrm>
            <a:off x="4932363" y="5516563"/>
            <a:ext cx="3167062" cy="504825"/>
          </a:xfrm>
          <a:prstGeom prst="rect">
            <a:avLst/>
          </a:prstGeom>
          <a:blipFill dpi="0" rotWithShape="1">
            <a:blip r:embed="rId10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 algn="ctr">
              <a:lnSpc>
                <a:spcPct val="90000"/>
              </a:lnSpc>
              <a:spcBef>
                <a:spcPct val="20000"/>
              </a:spcBef>
            </a:pPr>
            <a:r>
              <a:rPr lang="ru-RU" sz="3200"/>
              <a:t>Джон Дьюи </a:t>
            </a:r>
          </a:p>
        </p:txBody>
      </p:sp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6"/>
          <p:cNvSpPr>
            <a:spLocks noGrp="1" noChangeArrowheads="1"/>
          </p:cNvSpPr>
          <p:nvPr>
            <p:ph type="title"/>
          </p:nvPr>
        </p:nvSpPr>
        <p:spPr>
          <a:xfrm>
            <a:off x="539750" y="908050"/>
            <a:ext cx="7993063" cy="1008063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/>
            <a:r>
              <a:rPr lang="ru-RU" smtClean="0"/>
              <a:t>Цифровая революция</a:t>
            </a:r>
          </a:p>
        </p:txBody>
      </p:sp>
      <p:pic>
        <p:nvPicPr>
          <p:cNvPr id="18434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7" descr="20df76943c2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10080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6" name="Picture 19" descr="ib_79286_big_1064539"/>
          <p:cNvPicPr>
            <a:picLocks noChangeAspect="1" noChangeArrowheads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211638" y="2420938"/>
            <a:ext cx="4464050" cy="33575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7" name="Picture 18" descr="egovernment"/>
          <p:cNvPicPr>
            <a:picLocks noChangeAspect="1" noChangeArrowheads="1"/>
          </p:cNvPicPr>
          <p:nvPr/>
        </p:nvPicPr>
        <p:blipFill>
          <a:blip r:embed="rId6"/>
          <a:srcRect/>
          <a:stretch>
            <a:fillRect/>
          </a:stretch>
        </p:blipFill>
        <p:spPr bwMode="auto">
          <a:xfrm>
            <a:off x="395288" y="2276475"/>
            <a:ext cx="4464050" cy="36734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5" descr="20df76943c2a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10080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0" descr="20df76943c2a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7063" y="3644900"/>
            <a:ext cx="896937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9" descr="e76aee9fd656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956550" y="2636838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433" name="Rectangle 16"/>
          <p:cNvSpPr>
            <a:spLocks noGrp="1" noChangeArrowheads="1"/>
          </p:cNvSpPr>
          <p:nvPr>
            <p:ph type="title"/>
          </p:nvPr>
        </p:nvSpPr>
        <p:spPr>
          <a:xfrm>
            <a:off x="539750" y="908050"/>
            <a:ext cx="7993063" cy="1008063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/>
            <a:r>
              <a:rPr lang="ru-RU" dirty="0" smtClean="0"/>
              <a:t>Форматы коммуникаций</a:t>
            </a:r>
          </a:p>
        </p:txBody>
      </p:sp>
      <p:pic>
        <p:nvPicPr>
          <p:cNvPr id="18434" name="Picture 4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5" name="Picture 7" descr="20df76943c2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620713"/>
            <a:ext cx="10080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8" name="Picture 5" descr="20df76943c2a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3500438"/>
            <a:ext cx="1008063" cy="1079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39" name="Picture 20" descr="20df76943c2a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247063" y="3644900"/>
            <a:ext cx="896937" cy="11509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8440" name="Picture 9" descr="e76aee9fd65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7956550" y="2636838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" name="Рисунок 1"/>
          <p:cNvPicPr>
            <a:picLocks noChangeAspect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02460" y="1684338"/>
            <a:ext cx="3152775" cy="2895600"/>
          </a:xfrm>
          <a:prstGeom prst="rect">
            <a:avLst/>
          </a:prstGeom>
        </p:spPr>
      </p:pic>
      <p:pic>
        <p:nvPicPr>
          <p:cNvPr id="3" name="Рисунок 2"/>
          <p:cNvPicPr>
            <a:picLocks noChangeAspect="1"/>
          </p:cNvPicPr>
          <p:nvPr/>
        </p:nvPicPr>
        <p:blipFill>
          <a:blip r:embed="rId9" cstate="email">
            <a:clrChange>
              <a:clrFrom>
                <a:srgbClr val="CDE1E8"/>
              </a:clrFrom>
              <a:clrTo>
                <a:srgbClr val="CDE1E8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4479036"/>
            <a:ext cx="3578464" cy="1789232"/>
          </a:xfrm>
          <a:prstGeom prst="rect">
            <a:avLst/>
          </a:prstGeom>
        </p:spPr>
      </p:pic>
      <p:pic>
        <p:nvPicPr>
          <p:cNvPr id="4" name="Рисунок 3"/>
          <p:cNvPicPr>
            <a:picLocks noChangeAspect="1"/>
          </p:cNvPicPr>
          <p:nvPr/>
        </p:nvPicPr>
        <p:blipFill>
          <a:blip r:embed="rId10">
            <a:clrChange>
              <a:clrFrom>
                <a:srgbClr val="FEFEFE"/>
              </a:clrFrom>
              <a:clrTo>
                <a:srgbClr val="FEFEFE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148064" y="1484313"/>
            <a:ext cx="3333750" cy="2305050"/>
          </a:xfrm>
          <a:prstGeom prst="rect">
            <a:avLst/>
          </a:prstGeo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11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3894377" y="3483674"/>
            <a:ext cx="4062173" cy="2978132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12" cstate="email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843808" y="1922404"/>
            <a:ext cx="3224386" cy="21495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10682753"/>
      </p:ext>
    </p:extLst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81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908050"/>
            <a:ext cx="7993063" cy="1296988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/>
            <a:r>
              <a:rPr lang="ru-RU" sz="3200" smtClean="0"/>
              <a:t>Организация сетевого образования в школе правовой культуры</a:t>
            </a:r>
            <a:r>
              <a:rPr lang="ru-RU" sz="4000" smtClean="0"/>
              <a:t> </a:t>
            </a:r>
          </a:p>
        </p:txBody>
      </p:sp>
      <p:pic>
        <p:nvPicPr>
          <p:cNvPr id="20482" name="Picture 3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3" name="Picture 4" descr="20df76943c2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10080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4" name="Rectangle 11" descr="18968a3ae6d8"/>
          <p:cNvSpPr>
            <a:spLocks noGrp="1" noChangeArrowheads="1"/>
          </p:cNvSpPr>
          <p:nvPr>
            <p:ph type="body" idx="1"/>
          </p:nvPr>
        </p:nvSpPr>
        <p:spPr>
          <a:xfrm>
            <a:off x="4500563" y="2276475"/>
            <a:ext cx="4102100" cy="4030663"/>
          </a:xfrm>
          <a:blipFill dpi="0" rotWithShape="1">
            <a:blip r:embed="rId5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>
              <a:buFontTx/>
              <a:buNone/>
            </a:pPr>
            <a:endParaRPr lang="ru-RU" sz="2200" smtClean="0"/>
          </a:p>
          <a:p>
            <a:pPr eaLnBrk="1" hangingPunct="1">
              <a:buFontTx/>
              <a:buNone/>
            </a:pPr>
            <a:r>
              <a:rPr lang="ru-RU" sz="2000" smtClean="0"/>
              <a:t>Статья 15. Сетевая форма реализации образовательных программ.</a:t>
            </a:r>
          </a:p>
          <a:p>
            <a:pPr eaLnBrk="1" hangingPunct="1">
              <a:buFontTx/>
              <a:buNone/>
            </a:pPr>
            <a:r>
              <a:rPr lang="ru-RU" sz="2000" smtClean="0"/>
              <a:t>Федеральный закон от 29.12.12 №273-ФЗ «Об образовании в Российской федерации»</a:t>
            </a:r>
          </a:p>
        </p:txBody>
      </p:sp>
      <p:sp>
        <p:nvSpPr>
          <p:cNvPr id="20485" name="Rectangle 13" descr="18968a3ae6d8"/>
          <p:cNvSpPr>
            <a:spLocks noChangeArrowheads="1"/>
          </p:cNvSpPr>
          <p:nvPr/>
        </p:nvSpPr>
        <p:spPr bwMode="auto">
          <a:xfrm>
            <a:off x="468313" y="2349500"/>
            <a:ext cx="3959225" cy="3671888"/>
          </a:xfrm>
          <a:prstGeom prst="rect">
            <a:avLst/>
          </a:prstGeom>
          <a:blipFill dpi="0" rotWithShape="1">
            <a:blip r:embed="rId6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  <a:ln w="9525">
            <a:noFill/>
            <a:miter lim="800000"/>
            <a:headEnd/>
            <a:tailEnd/>
          </a:ln>
        </p:spPr>
        <p:txBody>
          <a:bodyPr/>
          <a:lstStyle/>
          <a:p>
            <a:pPr marL="342900" indent="-342900">
              <a:spcBef>
                <a:spcPct val="20000"/>
              </a:spcBef>
            </a:pPr>
            <a:endParaRPr lang="ru-RU" sz="3200" i="1"/>
          </a:p>
          <a:p>
            <a:pPr marL="342900" indent="-342900">
              <a:spcBef>
                <a:spcPct val="20000"/>
              </a:spcBef>
            </a:pPr>
            <a:r>
              <a:rPr lang="ru-RU" sz="1800" b="1" i="1"/>
              <a:t>Сетевой образовательный модуль</a:t>
            </a:r>
            <a:r>
              <a:rPr lang="ru-RU" sz="1800" i="1"/>
              <a:t> – содержательный модуль, дополняющий основную или предметную образовательную программу, реализующийся в рамках сетевого взаимодействия с использованием ресурсов Интернет.</a:t>
            </a:r>
            <a:endParaRPr lang="ru-RU" sz="1800"/>
          </a:p>
        </p:txBody>
      </p:sp>
      <p:pic>
        <p:nvPicPr>
          <p:cNvPr id="20486" name="Picture 14" descr="e76aee9fd656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39750" y="2349500"/>
            <a:ext cx="431800" cy="5762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20487" name="Picture 15" descr="e76aee9fd656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b="-25068"/>
          <a:stretch>
            <a:fillRect/>
          </a:stretch>
        </p:blipFill>
        <p:spPr bwMode="auto">
          <a:xfrm>
            <a:off x="4572000" y="2205038"/>
            <a:ext cx="431800" cy="7207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457" name="Rectangle 2"/>
          <p:cNvSpPr>
            <a:spLocks noGrp="1" noChangeArrowheads="1"/>
          </p:cNvSpPr>
          <p:nvPr>
            <p:ph type="title"/>
          </p:nvPr>
        </p:nvSpPr>
        <p:spPr>
          <a:xfrm>
            <a:off x="539750" y="908050"/>
            <a:ext cx="7993063" cy="1296988"/>
          </a:xfrm>
          <a:blipFill dpi="0" rotWithShape="1">
            <a:blip r:embed="rId2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a:blipFill>
        </p:spPr>
        <p:txBody>
          <a:bodyPr/>
          <a:lstStyle/>
          <a:p>
            <a:pPr eaLnBrk="1" hangingPunct="1"/>
            <a:r>
              <a:rPr lang="ru-RU" sz="3200" smtClean="0"/>
              <a:t>Информационно-коммуникационные технологии в современной школе</a:t>
            </a:r>
          </a:p>
        </p:txBody>
      </p:sp>
      <p:pic>
        <p:nvPicPr>
          <p:cNvPr id="19458" name="Picture 3" descr="кнопочка">
            <a:hlinkClick r:id="" action="ppaction://hlinkshowjump?jump=nextslide"/>
          </p:cNvPr>
          <p:cNvPicPr>
            <a:picLocks noChangeAspect="1" noChangeArrowheads="1" noCrop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 rot="21575442" flipV="1">
            <a:off x="4284663" y="6281738"/>
            <a:ext cx="576262" cy="5762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59" name="Picture 4" descr="20df76943c2a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836613"/>
            <a:ext cx="1008063" cy="12033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0" name="Рисунок 10" descr="DSC_0181.jpg"/>
          <p:cNvPicPr>
            <a:picLocks noChangeAspect="1"/>
          </p:cNvPicPr>
          <p:nvPr/>
        </p:nvPicPr>
        <p:blipFill>
          <a:blip r:embed="rId5"/>
          <a:srcRect/>
          <a:stretch>
            <a:fillRect/>
          </a:stretch>
        </p:blipFill>
        <p:spPr bwMode="auto">
          <a:xfrm>
            <a:off x="4716463" y="3644900"/>
            <a:ext cx="3990975" cy="2665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1" name="Picture 10" descr="2014-01-29 09"/>
          <p:cNvPicPr>
            <a:picLocks noChangeAspect="1" noChangeArrowheads="1"/>
          </p:cNvPicPr>
          <p:nvPr/>
        </p:nvPicPr>
        <p:blipFill>
          <a:blip r:embed="rId6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48263" y="2060575"/>
            <a:ext cx="3502025" cy="26273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2" name="Picture 8" descr="20df76943c2a"/>
          <p:cNvPicPr>
            <a:picLocks noChangeAspect="1" noChangeArrowheads="1"/>
          </p:cNvPicPr>
          <p:nvPr/>
        </p:nvPicPr>
        <p:blipFill>
          <a:blip r:embed="rId7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8415338" y="4724400"/>
            <a:ext cx="728662" cy="935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3" name="Picture 9" descr="2014-01-29 09"/>
          <p:cNvPicPr>
            <a:picLocks noChangeAspect="1" noChangeArrowheads="1"/>
          </p:cNvPicPr>
          <p:nvPr/>
        </p:nvPicPr>
        <p:blipFill>
          <a:blip r:embed="rId8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95288" y="3573463"/>
            <a:ext cx="3600450" cy="27003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4" name="Picture 7" descr="20df76943c2a"/>
          <p:cNvPicPr>
            <a:picLocks noChangeAspect="1" noChangeArrowheads="1"/>
          </p:cNvPicPr>
          <p:nvPr/>
        </p:nvPicPr>
        <p:blipFill>
          <a:blip r:embed="rId9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0" y="4437063"/>
            <a:ext cx="808038" cy="86518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9465" name="Рисунок 9" descr="DSC_0315.jpg"/>
          <p:cNvPicPr>
            <a:picLocks noChangeAspect="1"/>
          </p:cNvPicPr>
          <p:nvPr/>
        </p:nvPicPr>
        <p:blipFill>
          <a:blip r:embed="rId10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908175" y="2133600"/>
            <a:ext cx="3097213" cy="20685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advClick="0">
    <p:cover dir="d"/>
  </p:transition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606</TotalTime>
  <Words>217</Words>
  <Application>Microsoft Office PowerPoint</Application>
  <PresentationFormat>Экран (4:3)</PresentationFormat>
  <Paragraphs>53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Оформление по умолчанию</vt:lpstr>
      <vt:lpstr>Презентация PowerPoint</vt:lpstr>
      <vt:lpstr>Инновации в образовании</vt:lpstr>
      <vt:lpstr>Инновации в образовании</vt:lpstr>
      <vt:lpstr>Инновации в образовании</vt:lpstr>
      <vt:lpstr>Инновации в образовании</vt:lpstr>
      <vt:lpstr>Цифровая революция</vt:lpstr>
      <vt:lpstr>Форматы коммуникаций</vt:lpstr>
      <vt:lpstr>Организация сетевого образования в школе правовой культуры </vt:lpstr>
      <vt:lpstr>Информационно-коммуникационные технологии в современной школе</vt:lpstr>
      <vt:lpstr>Он-лайн обучение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Академия Хана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Company>Семья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Администратор</dc:creator>
  <cp:lastModifiedBy>кристина</cp:lastModifiedBy>
  <cp:revision>22</cp:revision>
  <dcterms:created xsi:type="dcterms:W3CDTF">2011-07-01T08:30:08Z</dcterms:created>
  <dcterms:modified xsi:type="dcterms:W3CDTF">2015-02-01T20:55:22Z</dcterms:modified>
</cp:coreProperties>
</file>