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5"/>
  </p:notesMasterIdLst>
  <p:sldIdLst>
    <p:sldId id="256" r:id="rId2"/>
    <p:sldId id="296" r:id="rId3"/>
    <p:sldId id="257" r:id="rId4"/>
    <p:sldId id="297" r:id="rId5"/>
    <p:sldId id="298" r:id="rId6"/>
    <p:sldId id="273" r:id="rId7"/>
    <p:sldId id="299" r:id="rId8"/>
    <p:sldId id="300" r:id="rId9"/>
    <p:sldId id="301" r:id="rId10"/>
    <p:sldId id="302" r:id="rId11"/>
    <p:sldId id="279" r:id="rId12"/>
    <p:sldId id="303" r:id="rId13"/>
    <p:sldId id="304" r:id="rId14"/>
    <p:sldId id="305" r:id="rId15"/>
    <p:sldId id="259" r:id="rId16"/>
    <p:sldId id="265" r:id="rId17"/>
    <p:sldId id="264" r:id="rId18"/>
    <p:sldId id="260" r:id="rId19"/>
    <p:sldId id="306" r:id="rId20"/>
    <p:sldId id="270" r:id="rId21"/>
    <p:sldId id="307" r:id="rId22"/>
    <p:sldId id="271" r:id="rId23"/>
    <p:sldId id="272" r:id="rId2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66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071" autoAdjust="0"/>
    <p:restoredTop sz="84192" autoAdjust="0"/>
  </p:normalViewPr>
  <p:slideViewPr>
    <p:cSldViewPr>
      <p:cViewPr varScale="1">
        <p:scale>
          <a:sx n="91" d="100"/>
          <a:sy n="91" d="100"/>
        </p:scale>
        <p:origin x="-588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опрос</a:t>
            </a:r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c:rich>
      </c:tx>
      <c:layout>
        <c:manualLayout>
          <c:xMode val="edge"/>
          <c:yMode val="edge"/>
          <c:x val="0.39546009745687227"/>
          <c:y val="2.4001339107333812E-2"/>
        </c:manualLayout>
      </c:layout>
    </c:title>
    <c:plotArea>
      <c:layout>
        <c:manualLayout>
          <c:layoutTarget val="inner"/>
          <c:xMode val="edge"/>
          <c:yMode val="edge"/>
          <c:x val="8.1416179855984983E-2"/>
          <c:y val="0.12448449803149607"/>
          <c:w val="0.54175101345328691"/>
          <c:h val="0.82551550196850398"/>
        </c:manualLayout>
      </c:layout>
      <c:pie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Чай</c:v>
                </c:pt>
                <c:pt idx="1">
                  <c:v>Лимонад</c:v>
                </c:pt>
                <c:pt idx="2">
                  <c:v>Компот</c:v>
                </c:pt>
                <c:pt idx="3">
                  <c:v>Вода</c:v>
                </c:pt>
                <c:pt idx="4">
                  <c:v>Кока-кола</c:v>
                </c:pt>
                <c:pt idx="5">
                  <c:v>Пепси-кола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3</c:v>
                </c:pt>
                <c:pt idx="1">
                  <c:v>2.25</c:v>
                </c:pt>
                <c:pt idx="2">
                  <c:v>2.25</c:v>
                </c:pt>
                <c:pt idx="3">
                  <c:v>2</c:v>
                </c:pt>
                <c:pt idx="4">
                  <c:v>1.7500000000000011</c:v>
                </c:pt>
                <c:pt idx="5">
                  <c:v>1.7500000000000011</c:v>
                </c:pt>
              </c:numCache>
            </c:numRef>
          </c:val>
        </c:ser>
        <c:firstSliceAng val="0"/>
      </c:pieChart>
    </c:plotArea>
    <c:legend>
      <c:legendPos val="r"/>
      <c:layout>
        <c:manualLayout>
          <c:xMode val="edge"/>
          <c:yMode val="edge"/>
          <c:x val="0.71893901323625564"/>
          <c:y val="0.26309621062992128"/>
          <c:w val="0.24619728944845937"/>
          <c:h val="0.53301277551593385"/>
        </c:manualLayout>
      </c:layout>
      <c:txPr>
        <a:bodyPr/>
        <a:lstStyle/>
        <a:p>
          <a:pPr>
            <a:defRPr>
              <a:solidFill>
                <a:schemeClr val="bg1">
                  <a:lumMod val="75000"/>
                </a:schemeClr>
              </a:solidFill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E41381-6239-4BA3-8994-3140532E1853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2ECD64-4B8B-4EF5-8E89-220EB91CC29B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55042772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2ECD64-4B8B-4EF5-8E89-220EB91CC29B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9646622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E8C9E60-0C53-4169-A131-9A074BCC4C5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8911012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1E3A20-9906-4D4E-8299-7A8DB67AF5C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2258023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E057F5D-7C22-486E-9897-FBCAD06FA8F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61137223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52E6D4F-A3B9-4C1A-9F14-50FC85857C5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792931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FB91B00-5924-4CC5-9FE8-F3D70E1457E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179010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979C7FF-4A69-4BF0-83E3-6D036AF37C1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85394158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6D9F6DB-E152-4F09-9410-E7707AFAC6B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59634114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DE574B-5725-4ACD-AE77-F808878DCE44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5323190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D09CB31-FCAF-443E-88CB-E7A24EF1707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9835483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C6180AC-ADC0-4750-BE33-651EB45B675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8550126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D8E1BBE-83D4-4480-912B-8E0351D717A3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465050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79F6E1A-6434-42D2-A5E4-1AA6F0E267C9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pn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jpeg"/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6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8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0.jpeg"/><Relationship Id="rId4" Type="http://schemas.openxmlformats.org/officeDocument/2006/relationships/image" Target="../media/image49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1.png"/><Relationship Id="rId5" Type="http://schemas.openxmlformats.org/officeDocument/2006/relationships/image" Target="../media/image60.png"/><Relationship Id="rId4" Type="http://schemas.openxmlformats.org/officeDocument/2006/relationships/image" Target="../media/image59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openxmlformats.org/officeDocument/2006/relationships/image" Target="../media/image6.png"/><Relationship Id="rId4" Type="http://schemas.openxmlformats.org/officeDocument/2006/relationships/image" Target="../media/image5.jpe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2.jpe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66.jpeg"/><Relationship Id="rId4" Type="http://schemas.openxmlformats.org/officeDocument/2006/relationships/image" Target="../media/image65.pn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8.png"/><Relationship Id="rId2" Type="http://schemas.openxmlformats.org/officeDocument/2006/relationships/image" Target="../media/image6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9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1.jpeg"/><Relationship Id="rId2" Type="http://schemas.openxmlformats.org/officeDocument/2006/relationships/image" Target="../media/image70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73.png"/><Relationship Id="rId4" Type="http://schemas.openxmlformats.org/officeDocument/2006/relationships/image" Target="../media/image72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4.pn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7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jpeg"/><Relationship Id="rId5" Type="http://schemas.openxmlformats.org/officeDocument/2006/relationships/image" Target="../media/image24.pn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20429" y="476672"/>
            <a:ext cx="7560839" cy="1223963"/>
          </a:xfrm>
        </p:spPr>
        <p:txBody>
          <a:bodyPr/>
          <a:lstStyle/>
          <a:p>
            <a:r>
              <a:rPr lang="ru-RU" b="1" dirty="0" smtClean="0">
                <a:solidFill>
                  <a:schemeClr val="bg1"/>
                </a:solidFill>
              </a:rPr>
              <a:t>Газированные напитки- вред или польза?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7" name="Текст 3"/>
          <p:cNvSpPr>
            <a:spLocks noGrp="1"/>
          </p:cNvSpPr>
          <p:nvPr>
            <p:ph type="subTitle" idx="1"/>
          </p:nvPr>
        </p:nvSpPr>
        <p:spPr>
          <a:xfrm>
            <a:off x="1979712" y="5013176"/>
            <a:ext cx="6265590" cy="1584821"/>
          </a:xfrm>
        </p:spPr>
        <p:txBody>
          <a:bodyPr>
            <a:noAutofit/>
          </a:bodyPr>
          <a:lstStyle/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Подготовили ученицы 4-а класса Лазарева Светлана и Строкова Анна</a:t>
            </a:r>
          </a:p>
          <a:p>
            <a:r>
              <a:rPr lang="ru-RU" sz="20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Классный  руководитель  Логунова  Елена Александровна</a:t>
            </a:r>
            <a:endParaRPr lang="ru-RU" sz="20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1026" name="Picture 2" descr="C:\Users\Феликс\Downloads\газировка\1306612492838.jpg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4139952" y="2118642"/>
            <a:ext cx="4413324" cy="2609414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chemeClr val="accent1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116633"/>
            <a:ext cx="7772400" cy="792088"/>
          </a:xfrm>
        </p:spPr>
        <p:txBody>
          <a:bodyPr/>
          <a:lstStyle/>
          <a:p>
            <a:r>
              <a:rPr lang="ru-RU" sz="7200" dirty="0" smtClean="0"/>
              <a:t>Пепси кола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39552" y="1052736"/>
            <a:ext cx="7128792" cy="5040560"/>
          </a:xfrm>
        </p:spPr>
        <p:txBody>
          <a:bodyPr/>
          <a:lstStyle/>
          <a:p>
            <a:pPr lvl="0">
              <a:spcBef>
                <a:spcPct val="0"/>
              </a:spcBef>
            </a:pPr>
            <a:r>
              <a:rPr lang="ru-RU" sz="1800" b="1" kern="1200" dirty="0">
                <a:solidFill>
                  <a:srgbClr val="000000"/>
                </a:solidFill>
              </a:rPr>
              <a:t>Пепси-кола</a:t>
            </a:r>
            <a:endParaRPr lang="ru-RU" sz="1800" kern="1200" dirty="0">
              <a:solidFill>
                <a:srgbClr val="000000"/>
              </a:solidFill>
            </a:endParaRPr>
          </a:p>
          <a:p>
            <a:pPr lvl="0" algn="l">
              <a:spcBef>
                <a:spcPct val="0"/>
              </a:spcBef>
            </a:pPr>
            <a:r>
              <a:rPr lang="ru-RU" sz="1800" kern="1200" dirty="0">
                <a:solidFill>
                  <a:srgbClr val="000000"/>
                </a:solidFill>
              </a:rPr>
              <a:t> </a:t>
            </a:r>
            <a:r>
              <a:rPr lang="ru-RU" sz="1800" kern="12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«Пепси-колу» придумал в 1898 году американский фармацевт </a:t>
            </a:r>
            <a:r>
              <a:rPr lang="ru-RU" sz="1800" kern="1200" dirty="0" err="1">
                <a:solidFill>
                  <a:schemeClr val="bg1">
                    <a:lumMod val="60000"/>
                    <a:lumOff val="40000"/>
                  </a:schemeClr>
                </a:solidFill>
              </a:rPr>
              <a:t>Калеб</a:t>
            </a:r>
            <a:r>
              <a:rPr lang="ru-RU" sz="1800" kern="12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1800" kern="1200" dirty="0" err="1">
                <a:solidFill>
                  <a:schemeClr val="bg1">
                    <a:lumMod val="60000"/>
                    <a:lumOff val="40000"/>
                  </a:schemeClr>
                </a:solidFill>
              </a:rPr>
              <a:t>Брэдхем</a:t>
            </a:r>
            <a:r>
              <a:rPr lang="ru-RU" sz="1800" kern="12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из Нью-Берна. В состав газировки, которую он назвал «Напиток </a:t>
            </a:r>
            <a:r>
              <a:rPr lang="ru-RU" sz="1800" kern="1200" dirty="0" err="1">
                <a:solidFill>
                  <a:schemeClr val="bg1">
                    <a:lumMod val="60000"/>
                    <a:lumOff val="40000"/>
                  </a:schemeClr>
                </a:solidFill>
              </a:rPr>
              <a:t>Брэда</a:t>
            </a:r>
            <a:r>
              <a:rPr lang="ru-RU" sz="1800" kern="12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», входили пепсин и экстракт орехов колы. Он также приписывал газировке целебные свойства и уверял, что пепсин способствует пищеварению. Привычное название и широкое признание «Пепси-Кола» получила в 1903 году.</a:t>
            </a:r>
          </a:p>
          <a:p>
            <a:pPr lvl="0" algn="l">
              <a:spcBef>
                <a:spcPct val="0"/>
              </a:spcBef>
            </a:pPr>
            <a:r>
              <a:rPr lang="ru-RU" sz="1800" kern="1200" dirty="0">
                <a:solidFill>
                  <a:srgbClr val="000000"/>
                </a:solidFill>
              </a:rPr>
              <a:t>В 1923 году из-за роста цен на сахар в результате Первой мировой войны компания </a:t>
            </a:r>
            <a:r>
              <a:rPr lang="ru-RU" sz="1800" kern="1200" dirty="0" err="1" smtClean="0">
                <a:solidFill>
                  <a:srgbClr val="000000"/>
                </a:solidFill>
              </a:rPr>
              <a:t>Pepsi</a:t>
            </a:r>
            <a:r>
              <a:rPr lang="ru-RU" sz="1800" kern="1200" dirty="0" smtClean="0">
                <a:solidFill>
                  <a:srgbClr val="000000"/>
                </a:solidFill>
              </a:rPr>
              <a:t> </a:t>
            </a:r>
            <a:r>
              <a:rPr lang="ru-RU" sz="1800" kern="1200" dirty="0" err="1" smtClean="0">
                <a:solidFill>
                  <a:srgbClr val="000000"/>
                </a:solidFill>
              </a:rPr>
              <a:t>Co</a:t>
            </a:r>
            <a:r>
              <a:rPr lang="ru-RU" sz="1800" kern="1200" dirty="0" smtClean="0">
                <a:solidFill>
                  <a:srgbClr val="000000"/>
                </a:solidFill>
              </a:rPr>
              <a:t> </a:t>
            </a:r>
            <a:r>
              <a:rPr lang="ru-RU" sz="1800" kern="1200" dirty="0">
                <a:solidFill>
                  <a:srgbClr val="000000"/>
                </a:solidFill>
              </a:rPr>
              <a:t>обанкротилась. Её активы были проданы. Крах компании в 1923 году лишил секретности формулу напитка. Для оформления банкротства </a:t>
            </a:r>
            <a:r>
              <a:rPr lang="ru-RU" sz="1800" kern="1200" dirty="0" err="1">
                <a:solidFill>
                  <a:srgbClr val="000000"/>
                </a:solidFill>
              </a:rPr>
              <a:t>Калебу</a:t>
            </a:r>
            <a:r>
              <a:rPr lang="ru-RU" sz="1800" kern="1200" dirty="0">
                <a:solidFill>
                  <a:srgbClr val="000000"/>
                </a:solidFill>
              </a:rPr>
              <a:t> Дэвису </a:t>
            </a:r>
            <a:r>
              <a:rPr lang="ru-RU" sz="1800" kern="1200" dirty="0" err="1">
                <a:solidFill>
                  <a:srgbClr val="000000"/>
                </a:solidFill>
              </a:rPr>
              <a:t>Брэдему</a:t>
            </a:r>
            <a:r>
              <a:rPr lang="ru-RU" sz="1800" kern="1200" dirty="0">
                <a:solidFill>
                  <a:srgbClr val="000000"/>
                </a:solidFill>
              </a:rPr>
              <a:t>, создателю напитка и руководителю компании, пришлось не только представить в федеральный суд рецепт сиропа, но и подтвердить истинность этой информации под присягой.</a:t>
            </a:r>
          </a:p>
          <a:p>
            <a:pPr lvl="0" algn="l">
              <a:spcBef>
                <a:spcPct val="0"/>
              </a:spcBef>
            </a:pPr>
            <a:r>
              <a:rPr lang="ru-RU" sz="1800" kern="1200" dirty="0">
                <a:solidFill>
                  <a:srgbClr val="000000"/>
                </a:solidFill>
              </a:rPr>
              <a:t>Через восемь лет компания обанкротилась ещё раз. Однако во время депрессии 30-х годов в США </a:t>
            </a:r>
            <a:r>
              <a:rPr lang="ru-RU" sz="1800" kern="1200" dirty="0" err="1" smtClean="0">
                <a:solidFill>
                  <a:srgbClr val="000000"/>
                </a:solidFill>
              </a:rPr>
              <a:t>Pepsi</a:t>
            </a:r>
            <a:r>
              <a:rPr lang="ru-RU" sz="1800" kern="1200" dirty="0" smtClean="0">
                <a:solidFill>
                  <a:srgbClr val="000000"/>
                </a:solidFill>
              </a:rPr>
              <a:t> </a:t>
            </a:r>
            <a:r>
              <a:rPr lang="ru-RU" sz="1800" kern="1200" dirty="0" err="1" smtClean="0">
                <a:solidFill>
                  <a:srgbClr val="000000"/>
                </a:solidFill>
              </a:rPr>
              <a:t>Co</a:t>
            </a:r>
            <a:r>
              <a:rPr lang="ru-RU" sz="1800" kern="1200" dirty="0" smtClean="0">
                <a:solidFill>
                  <a:srgbClr val="000000"/>
                </a:solidFill>
              </a:rPr>
              <a:t> </a:t>
            </a:r>
            <a:r>
              <a:rPr lang="ru-RU" sz="1800" kern="1200" dirty="0">
                <a:solidFill>
                  <a:srgbClr val="000000"/>
                </a:solidFill>
              </a:rPr>
              <a:t>организовала успешную атаку на рыночные позиции «Кока-колы». Во время Второй мировой войны «Пепси-Кола» обошла и </a:t>
            </a:r>
            <a:r>
              <a:rPr lang="ru-RU" sz="1800" kern="1200" dirty="0" err="1">
                <a:solidFill>
                  <a:srgbClr val="000000"/>
                </a:solidFill>
              </a:rPr>
              <a:t>Royal</a:t>
            </a:r>
            <a:r>
              <a:rPr lang="ru-RU" sz="1800" kern="1200" dirty="0">
                <a:solidFill>
                  <a:srgbClr val="000000"/>
                </a:solidFill>
              </a:rPr>
              <a:t> </a:t>
            </a:r>
            <a:r>
              <a:rPr lang="ru-RU" sz="1800" kern="1200" dirty="0" err="1">
                <a:solidFill>
                  <a:srgbClr val="000000"/>
                </a:solidFill>
              </a:rPr>
              <a:t>Crown</a:t>
            </a:r>
            <a:r>
              <a:rPr lang="ru-RU" sz="1800" kern="1200" dirty="0">
                <a:solidFill>
                  <a:srgbClr val="000000"/>
                </a:solidFill>
              </a:rPr>
              <a:t>, и </a:t>
            </a:r>
            <a:r>
              <a:rPr lang="ru-RU" sz="1800" kern="1200" dirty="0" err="1">
                <a:solidFill>
                  <a:srgbClr val="000000"/>
                </a:solidFill>
              </a:rPr>
              <a:t>Dr</a:t>
            </a:r>
            <a:r>
              <a:rPr lang="ru-RU" sz="1800" kern="1200" dirty="0">
                <a:solidFill>
                  <a:srgbClr val="000000"/>
                </a:solidFill>
              </a:rPr>
              <a:t>. </a:t>
            </a:r>
            <a:r>
              <a:rPr lang="ru-RU" sz="1800" kern="1200" dirty="0" err="1">
                <a:solidFill>
                  <a:srgbClr val="000000"/>
                </a:solidFill>
              </a:rPr>
              <a:t>Pepper</a:t>
            </a:r>
            <a:r>
              <a:rPr lang="ru-RU" sz="1800" kern="1200" dirty="0">
                <a:solidFill>
                  <a:srgbClr val="000000"/>
                </a:solidFill>
              </a:rPr>
              <a:t> и стала напитком № 2 после «Кока-Колы».</a:t>
            </a:r>
          </a:p>
          <a:p>
            <a:endParaRPr lang="ru-RU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521753" y="3402682"/>
            <a:ext cx="2402210" cy="24022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701862" y="548680"/>
            <a:ext cx="1442138" cy="25519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9038803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Content="1"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62" y="16594"/>
            <a:ext cx="9144000" cy="50167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solidFill>
                  <a:schemeClr val="bg1">
                    <a:lumMod val="50000"/>
                  </a:schemeClr>
                </a:solidFill>
                <a:latin typeface="Cambria"/>
              </a:rPr>
              <a:t>Газированные напитки в  СССР.</a:t>
            </a:r>
            <a:endParaRPr lang="ru-RU" sz="1600" dirty="0">
              <a:solidFill>
                <a:schemeClr val="bg1">
                  <a:lumMod val="50000"/>
                </a:schemeClr>
              </a:solidFill>
              <a:latin typeface="Amaranth"/>
            </a:endParaRPr>
          </a:p>
          <a:p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Calibri"/>
              </a:rPr>
              <a:t>Нарицательное слово «ситро» (</a:t>
            </a:r>
            <a:r>
              <a:rPr lang="ru-RU" sz="1600" dirty="0" err="1">
                <a:solidFill>
                  <a:schemeClr val="bg1">
                    <a:lumMod val="50000"/>
                  </a:schemeClr>
                </a:solidFill>
                <a:latin typeface="Calibri"/>
              </a:rPr>
              <a:t>citron</a:t>
            </a:r>
            <a:r>
              <a:rPr lang="ru-RU" sz="1600" dirty="0">
                <a:solidFill>
                  <a:schemeClr val="bg1">
                    <a:lumMod val="50000"/>
                  </a:schemeClr>
                </a:solidFill>
                <a:latin typeface="Calibri"/>
              </a:rPr>
              <a:t> – лимон в переводе с французского) ставшее для нас привычным, в советское время было названием одного из видов лимонада. Этот напиток был создан на основе настоев апельсина, мандарина и лимона с добавлением ванилина. Срок хранения напитков составлял 7 суток.</a:t>
            </a:r>
            <a:endParaRPr lang="ru-RU" sz="1600" dirty="0">
              <a:solidFill>
                <a:schemeClr val="bg1">
                  <a:lumMod val="50000"/>
                </a:schemeClr>
              </a:solidFill>
              <a:latin typeface="Amaranth"/>
            </a:endParaRPr>
          </a:p>
          <a:p>
            <a:r>
              <a:rPr lang="ru-RU" sz="1600" dirty="0">
                <a:solidFill>
                  <a:schemeClr val="bg1">
                    <a:lumMod val="60000"/>
                    <a:lumOff val="40000"/>
                  </a:schemeClr>
                </a:solidFill>
                <a:latin typeface="Calibri"/>
              </a:rPr>
              <a:t>Лимонад в СССР был создан на основе настойки лимона и яблочного сока. Это также газированный безалкогольный напиток родом из детства. Буратино является одним из видов лимонада.</a:t>
            </a:r>
            <a:endParaRPr lang="ru-RU" sz="1600" dirty="0">
              <a:solidFill>
                <a:schemeClr val="bg1">
                  <a:lumMod val="60000"/>
                  <a:lumOff val="40000"/>
                </a:schemeClr>
              </a:solidFill>
              <a:latin typeface="Amaranth"/>
            </a:endParaRPr>
          </a:p>
          <a:p>
            <a:r>
              <a:rPr lang="ru-RU" sz="1600" dirty="0">
                <a:solidFill>
                  <a:schemeClr val="bg1">
                    <a:lumMod val="60000"/>
                    <a:lumOff val="40000"/>
                  </a:schemeClr>
                </a:solidFill>
                <a:latin typeface="Calibri"/>
              </a:rPr>
              <a:t>1887 году </a:t>
            </a:r>
            <a:r>
              <a:rPr lang="ru-RU" sz="1600" dirty="0" err="1">
                <a:solidFill>
                  <a:schemeClr val="bg1">
                    <a:lumMod val="60000"/>
                    <a:lumOff val="40000"/>
                  </a:schemeClr>
                </a:solidFill>
                <a:latin typeface="Calibri"/>
              </a:rPr>
              <a:t>тифлисский</a:t>
            </a:r>
            <a:r>
              <a:rPr lang="ru-RU" sz="1600" dirty="0">
                <a:solidFill>
                  <a:schemeClr val="bg1">
                    <a:lumMod val="60000"/>
                    <a:lumOff val="40000"/>
                  </a:schemeClr>
                </a:solidFill>
                <a:latin typeface="Calibri"/>
              </a:rPr>
              <a:t> аптекарь Митрофан </a:t>
            </a:r>
            <a:r>
              <a:rPr lang="ru-RU" sz="1600" dirty="0" err="1">
                <a:solidFill>
                  <a:schemeClr val="bg1">
                    <a:lumMod val="60000"/>
                    <a:lumOff val="40000"/>
                  </a:schemeClr>
                </a:solidFill>
                <a:latin typeface="Calibri"/>
              </a:rPr>
              <a:t>Лагидзе</a:t>
            </a:r>
            <a:r>
              <a:rPr lang="ru-RU" sz="1600" dirty="0">
                <a:solidFill>
                  <a:schemeClr val="bg1">
                    <a:lumMod val="60000"/>
                    <a:lumOff val="40000"/>
                  </a:schemeClr>
                </a:solidFill>
                <a:latin typeface="Calibri"/>
              </a:rPr>
              <a:t> изобрел газированный безалкогольный напиток Тархун. В  состав входили газированная вода, лимонная кислота, сахар и экстракта эстрагона. В 1981 году в продажу поступил газированный напиток Тархун.</a:t>
            </a:r>
            <a:endParaRPr lang="ru-RU" sz="1600" dirty="0">
              <a:solidFill>
                <a:schemeClr val="bg1">
                  <a:lumMod val="60000"/>
                  <a:lumOff val="40000"/>
                </a:schemeClr>
              </a:solidFill>
              <a:latin typeface="Amaranth"/>
            </a:endParaRPr>
          </a:p>
          <a:p>
            <a:r>
              <a:rPr lang="ru-RU" sz="1600" dirty="0">
                <a:solidFill>
                  <a:srgbClr val="000000"/>
                </a:solidFill>
                <a:latin typeface="Calibri"/>
              </a:rPr>
              <a:t>1973 год создан газированный тонизирующий напиток Байкал. Байкал создавался как конкурентный аналог Кока-колы. В состав тонизирующей настойки, которая стала основой для создания напитка входят: экстракты зверобоя и корня солодки, экстракт элеутерококка или </a:t>
            </a:r>
            <a:r>
              <a:rPr lang="ru-RU" sz="1600" dirty="0" err="1">
                <a:solidFill>
                  <a:srgbClr val="000000"/>
                </a:solidFill>
                <a:latin typeface="Calibri"/>
              </a:rPr>
              <a:t>левзеи</a:t>
            </a:r>
            <a:r>
              <a:rPr lang="ru-RU" sz="1600" dirty="0">
                <a:solidFill>
                  <a:srgbClr val="000000"/>
                </a:solidFill>
                <a:latin typeface="Calibri"/>
              </a:rPr>
              <a:t>, масла эвкалипта, лимона, лавра, пихты и лимонная  кислота.</a:t>
            </a:r>
            <a:endParaRPr lang="ru-RU" sz="1600" dirty="0">
              <a:solidFill>
                <a:srgbClr val="000000"/>
              </a:solidFill>
              <a:latin typeface="Amaranth"/>
            </a:endParaRPr>
          </a:p>
          <a:p>
            <a:r>
              <a:rPr lang="ru-RU" sz="1600" dirty="0">
                <a:solidFill>
                  <a:schemeClr val="bg1">
                    <a:lumMod val="60000"/>
                    <a:lumOff val="40000"/>
                  </a:schemeClr>
                </a:solidFill>
                <a:latin typeface="Calibri"/>
              </a:rPr>
              <a:t>Самыми популярными напитками в СССР были: Лимонад, Ситро, Буратино, Дюшес,  Крюшон, Колокольчик, Тархун, Саяны, Байкал, Крем-сода.</a:t>
            </a:r>
            <a:endParaRPr lang="ru-RU" sz="1600" dirty="0">
              <a:solidFill>
                <a:schemeClr val="bg1">
                  <a:lumMod val="60000"/>
                  <a:lumOff val="40000"/>
                </a:schemeClr>
              </a:solidFill>
              <a:latin typeface="Amaranth"/>
            </a:endParaRPr>
          </a:p>
          <a:p>
            <a:r>
              <a:rPr lang="ru-RU" sz="1600" dirty="0">
                <a:solidFill>
                  <a:srgbClr val="000000"/>
                </a:solidFill>
                <a:latin typeface="Calibri"/>
              </a:rPr>
              <a:t>Напитки продавались в стеклянных бутылках или в розлив, которые выдавались из автоматов газированной воды, 250мл. стакан газированной воды стоил 2 </a:t>
            </a:r>
            <a:r>
              <a:rPr lang="ru-RU" sz="1600" dirty="0" err="1">
                <a:solidFill>
                  <a:srgbClr val="000000"/>
                </a:solidFill>
                <a:latin typeface="Calibri"/>
              </a:rPr>
              <a:t>копецки</a:t>
            </a:r>
            <a:r>
              <a:rPr lang="ru-RU" sz="1600" dirty="0">
                <a:solidFill>
                  <a:srgbClr val="000000"/>
                </a:solidFill>
                <a:latin typeface="Calibri"/>
              </a:rPr>
              <a:t>, а стоимость напитка была 3 копейки. Автоматы газированной воды можно было встретить на каждом шагу любого города нашей страны.</a:t>
            </a:r>
            <a:endParaRPr lang="ru-RU" sz="1600" b="0" i="0" dirty="0">
              <a:solidFill>
                <a:srgbClr val="000000"/>
              </a:solidFill>
              <a:effectLst/>
              <a:latin typeface="Amaranth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4941168"/>
            <a:ext cx="1187624" cy="163567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44100" y="4827481"/>
            <a:ext cx="1170761" cy="17493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28596" y="4857760"/>
            <a:ext cx="1080120" cy="1800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56625908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-315416"/>
            <a:ext cx="7772400" cy="1974081"/>
          </a:xfrm>
        </p:spPr>
        <p:txBody>
          <a:bodyPr/>
          <a:lstStyle/>
          <a:p>
            <a:r>
              <a:rPr lang="ru-RU" dirty="0" smtClean="0"/>
              <a:t>Вред от газировки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068960"/>
            <a:ext cx="6400800" cy="3024336"/>
          </a:xfrm>
        </p:spPr>
        <p:txBody>
          <a:bodyPr/>
          <a:lstStyle/>
          <a:p>
            <a:r>
              <a:rPr lang="ru-RU" sz="20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Сладкая </a:t>
            </a:r>
            <a:r>
              <a:rPr lang="ru-RU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газировка разрушает эмаль </a:t>
            </a:r>
            <a:r>
              <a:rPr lang="ru-RU" sz="20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зубов и кости</a:t>
            </a:r>
            <a:endParaRPr lang="ru-RU" sz="20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  <a:p>
            <a:endParaRPr lang="ru-RU" sz="20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  <a:p>
            <a:r>
              <a:rPr lang="ru-RU" sz="20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В состав сладкой газировки часто входит ортофосфорная кислота (Е 338). Наличие этого ингредиента не только разрушает эмаль зубов (она попросту ее растворяет), но и вызывает дефицит кальция в организме, а также способствует появлению мочекаменной болезни (камней в почках и мочевом пузыре)</a:t>
            </a:r>
          </a:p>
          <a:p>
            <a:endParaRPr lang="ru-RU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30670" y="1169601"/>
            <a:ext cx="2650694" cy="183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1169602"/>
            <a:ext cx="2664296" cy="18344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451135" y="1042695"/>
            <a:ext cx="2088232" cy="20882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0636490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52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708920"/>
            <a:ext cx="6400800" cy="1752600"/>
          </a:xfrm>
        </p:spPr>
        <p:txBody>
          <a:bodyPr/>
          <a:lstStyle/>
          <a:p>
            <a:r>
              <a:rPr lang="ru-RU" sz="18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Газировка мешает спать</a:t>
            </a:r>
          </a:p>
          <a:p>
            <a:endParaRPr lang="ru-RU" sz="18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  <a:p>
            <a:r>
              <a:rPr lang="ru-RU" sz="18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Сладкие газированные напитки могут мешать засыпанию и сну. Если в состав газировки, выпитой перед сном, входил кофеин, то он будет возбуждающе действовать на центральную нервную систему (ЦНС). Засыпание же связано с торможением центральной нервной системы (ЦНС). Т.е. будет трудно заснуть.</a:t>
            </a:r>
          </a:p>
          <a:p>
            <a:r>
              <a:rPr lang="ru-RU" sz="18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Кроме того, газы углекислоты, попадая в организм человека, не способствуют покою. Поэтому сон будет тревожный и прерывистый, что не способствует настоящему отдыху организма.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411735"/>
            <a:ext cx="3605436" cy="2117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11735"/>
            <a:ext cx="3180944" cy="2117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159907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99592" y="3140968"/>
            <a:ext cx="7160840" cy="3073896"/>
          </a:xfrm>
        </p:spPr>
        <p:txBody>
          <a:bodyPr/>
          <a:lstStyle/>
          <a:p>
            <a:r>
              <a:rPr lang="ru-RU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Если Вы пьете больше 1 стакана газировки в день, Вы – в группе риска</a:t>
            </a:r>
          </a:p>
          <a:p>
            <a:endParaRPr lang="ru-RU" sz="24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  <a:p>
            <a:r>
              <a:rPr lang="ru-RU" sz="24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По исследованиям американских ученых, те люди, которые употребляют в день более 1 стакана сладкой газировки, подвержены рискам развития сахарного диабета и возникновения сердечнососудистых заболеваний.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5536" y="620688"/>
            <a:ext cx="2808312" cy="221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75856" y="620688"/>
            <a:ext cx="2736304" cy="2217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160" y="620688"/>
            <a:ext cx="2808312" cy="221708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03521454"/>
      </p:ext>
    </p:extLst>
  </p:cSld>
  <p:clrMapOvr>
    <a:masterClrMapping/>
  </p:clrMapOvr>
  <p:transition spd="slow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12549" l="25098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9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3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4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5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6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rctx="PPT">
                                        <p:cTn id="20" dur="indefinite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1" dur="indefinite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260350"/>
            <a:ext cx="7283450" cy="792163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№1. Мясо в фанте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539552" y="3068960"/>
            <a:ext cx="8229600" cy="3528392"/>
          </a:xfrm>
        </p:spPr>
        <p:txBody>
          <a:bodyPr/>
          <a:lstStyle/>
          <a:p>
            <a:r>
              <a:rPr lang="ru-RU" sz="2400" dirty="0" smtClean="0">
                <a:solidFill>
                  <a:srgbClr val="003366"/>
                </a:solidFill>
              </a:rPr>
              <a:t>Налив фанту в стакан, мы положили туда кусочек сырого куриного мяса.                           </a:t>
            </a:r>
          </a:p>
          <a:p>
            <a:r>
              <a:rPr lang="ru-RU" sz="2400" dirty="0" smtClean="0">
                <a:solidFill>
                  <a:srgbClr val="003366"/>
                </a:solidFill>
              </a:rPr>
              <a:t>Через сутки мясо немного набухло и побелело.                                                              </a:t>
            </a:r>
            <a:r>
              <a:rPr lang="ru-RU" sz="2400" dirty="0">
                <a:solidFill>
                  <a:srgbClr val="003366"/>
                </a:solidFill>
              </a:rPr>
              <a:t>Ч</a:t>
            </a:r>
            <a:r>
              <a:rPr lang="ru-RU" sz="2400" dirty="0" smtClean="0">
                <a:solidFill>
                  <a:srgbClr val="003366"/>
                </a:solidFill>
              </a:rPr>
              <a:t>ерез четверо суток мясо набухло еще сильнее и утонуло, а на фанте появились белые пятна.                                                                Вывод: фанта обладает разрушающими свойствами для мяса.</a:t>
            </a:r>
            <a:endParaRPr lang="ru-RU" sz="2400" dirty="0">
              <a:solidFill>
                <a:srgbClr val="003366"/>
              </a:solidFill>
            </a:endParaRPr>
          </a:p>
        </p:txBody>
      </p:sp>
      <p:pic>
        <p:nvPicPr>
          <p:cNvPr id="7170" name="Picture 2" descr="G:\PICT0973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73601" y="964907"/>
            <a:ext cx="2786232" cy="208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G:\PICT0978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059833" y="964907"/>
            <a:ext cx="2232247" cy="20848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G:\PICT099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92080" y="964908"/>
            <a:ext cx="2376264" cy="2062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260350"/>
            <a:ext cx="7283450" cy="792163"/>
          </a:xfrm>
        </p:spPr>
        <p:txBody>
          <a:bodyPr/>
          <a:lstStyle/>
          <a:p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№2. </a:t>
            </a:r>
            <a:r>
              <a:rPr lang="ru-RU" sz="3200" dirty="0" err="1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Ментос</a:t>
            </a:r>
            <a:r>
              <a:rPr lang="ru-RU" sz="3200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и кока кола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2708921"/>
            <a:ext cx="8229600" cy="3417242"/>
          </a:xfrm>
        </p:spPr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Налили кока колу в стеклянный стакан и положили туда 3 таблетки </a:t>
            </a:r>
            <a:r>
              <a:rPr lang="ru-RU" dirty="0" err="1" smtClean="0">
                <a:solidFill>
                  <a:srgbClr val="003366"/>
                </a:solidFill>
              </a:rPr>
              <a:t>ментос</a:t>
            </a:r>
            <a:r>
              <a:rPr lang="ru-RU" dirty="0" smtClean="0">
                <a:solidFill>
                  <a:srgbClr val="003366"/>
                </a:solidFill>
              </a:rPr>
              <a:t>.  Заметили, что  верхний слой кока колы вылился наружу.                           </a:t>
            </a:r>
          </a:p>
          <a:p>
            <a:r>
              <a:rPr lang="ru-RU" dirty="0" smtClean="0">
                <a:solidFill>
                  <a:srgbClr val="003366"/>
                </a:solidFill>
              </a:rPr>
              <a:t>Вывод: нельзя запивать </a:t>
            </a:r>
            <a:r>
              <a:rPr lang="ru-RU" dirty="0" err="1" smtClean="0">
                <a:solidFill>
                  <a:srgbClr val="003366"/>
                </a:solidFill>
              </a:rPr>
              <a:t>ментос</a:t>
            </a:r>
            <a:r>
              <a:rPr lang="ru-RU" dirty="0" smtClean="0">
                <a:solidFill>
                  <a:srgbClr val="003366"/>
                </a:solidFill>
              </a:rPr>
              <a:t> кока колой.</a:t>
            </a:r>
            <a:endParaRPr lang="ru-RU" dirty="0">
              <a:solidFill>
                <a:srgbClr val="003366"/>
              </a:solidFill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30221"/>
            <a:ext cx="2088232" cy="156183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 descr="G:\PICT0980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055052"/>
            <a:ext cx="2020934" cy="15121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5" descr="G:\PICT098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055052"/>
            <a:ext cx="1877420" cy="15618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G:\PICT0982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1030221"/>
            <a:ext cx="2088232" cy="157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slow">
    <p:cover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3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3789040"/>
            <a:ext cx="8229600" cy="2520279"/>
          </a:xfrm>
        </p:spPr>
        <p:txBody>
          <a:bodyPr/>
          <a:lstStyle/>
          <a:p>
            <a:r>
              <a:rPr lang="ru-RU" dirty="0" smtClean="0">
                <a:solidFill>
                  <a:srgbClr val="003366"/>
                </a:solidFill>
              </a:rPr>
              <a:t>Налив спрайт в стакан, мы положили туда один капроновый носок .                                                                                                   </a:t>
            </a:r>
            <a:r>
              <a:rPr lang="ru-RU" dirty="0">
                <a:solidFill>
                  <a:srgbClr val="003366"/>
                </a:solidFill>
              </a:rPr>
              <a:t>Ч</a:t>
            </a:r>
            <a:r>
              <a:rPr lang="ru-RU" dirty="0" smtClean="0">
                <a:solidFill>
                  <a:srgbClr val="003366"/>
                </a:solidFill>
              </a:rPr>
              <a:t>ерез несколько суток носок немножко потрескался и в нём появились маленькие дырочки.                                  </a:t>
            </a:r>
            <a:endParaRPr lang="ru-RU" dirty="0">
              <a:solidFill>
                <a:srgbClr val="003366"/>
              </a:solidFill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451393" y="188640"/>
            <a:ext cx="504056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Опыт №3 носок в спрайте</a:t>
            </a:r>
            <a:endParaRPr lang="ru-RU" sz="3200" dirty="0"/>
          </a:p>
        </p:txBody>
      </p:sp>
      <p:pic>
        <p:nvPicPr>
          <p:cNvPr id="4" name="Picture 2" descr="G:\PICT0976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2195736" cy="16429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G:\PICT097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65859"/>
            <a:ext cx="2195736" cy="191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G:\PICT0979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265859"/>
            <a:ext cx="2232248" cy="19126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G:\PICT0976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1280208"/>
            <a:ext cx="2195736" cy="1919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3" descr="G:\PICT0979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280208"/>
            <a:ext cx="2232248" cy="19195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4" descr="G:\PICT0980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08104" y="1265859"/>
            <a:ext cx="2195736" cy="2019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Grp="1" noChangeArrowheads="1"/>
          </p:cNvSpPr>
          <p:nvPr>
            <p:ph type="title"/>
          </p:nvPr>
        </p:nvSpPr>
        <p:spPr>
          <a:xfrm>
            <a:off x="1403350" y="260350"/>
            <a:ext cx="7283450" cy="792163"/>
          </a:xfrm>
        </p:spPr>
        <p:txBody>
          <a:bodyPr/>
          <a:lstStyle/>
          <a:p>
            <a:r>
              <a:rPr lang="ru-RU" sz="6000" dirty="0" smtClean="0">
                <a:solidFill>
                  <a:schemeClr val="tx1"/>
                </a:solidFill>
              </a:rPr>
              <a:t>Опрос</a:t>
            </a:r>
            <a:endParaRPr lang="ru-RU" sz="6000" b="1" dirty="0">
              <a:solidFill>
                <a:schemeClr val="tx1"/>
              </a:solidFill>
            </a:endParaRPr>
          </a:p>
        </p:txBody>
      </p:sp>
      <p:sp>
        <p:nvSpPr>
          <p:cNvPr id="16387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457200" y="1268412"/>
            <a:ext cx="8229600" cy="5184923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solidFill>
                  <a:srgbClr val="003366"/>
                </a:solidFill>
              </a:rPr>
              <a:t>Какой напиток вы предпочитаете:                                                          </a:t>
            </a:r>
            <a:r>
              <a:rPr lang="ru-RU" sz="2000" dirty="0">
                <a:solidFill>
                  <a:srgbClr val="003366"/>
                </a:solidFill>
              </a:rPr>
              <a:t>к</a:t>
            </a:r>
            <a:r>
              <a:rPr lang="ru-RU" sz="2000" dirty="0" smtClean="0">
                <a:solidFill>
                  <a:srgbClr val="003366"/>
                </a:solidFill>
              </a:rPr>
              <a:t>ока кола, фанта, спрайт, кофе, чай, вода, молоко, лимонад, компот?                                                                                                       Опрос показал что, самым популярным напитком является чай (3%), на 2-м месте – лимонад и компот (2,25%), на 3-ем месте – вода (2%).</a:t>
            </a:r>
          </a:p>
          <a:p>
            <a:pPr marL="0" indent="0">
              <a:buNone/>
            </a:pPr>
            <a:endParaRPr lang="ru-RU" sz="2000" dirty="0">
              <a:solidFill>
                <a:srgbClr val="003366"/>
              </a:solidFill>
            </a:endParaRPr>
          </a:p>
          <a:p>
            <a:pPr marL="0" indent="0">
              <a:buNone/>
            </a:pPr>
            <a:endParaRPr lang="ru-RU" sz="2000" dirty="0">
              <a:solidFill>
                <a:srgbClr val="003366"/>
              </a:solidFill>
            </a:endParaRPr>
          </a:p>
        </p:txBody>
      </p:sp>
      <p:graphicFrame>
        <p:nvGraphicFramePr>
          <p:cNvPr id="2" name="Диаграмма 1"/>
          <p:cNvGraphicFramePr/>
          <p:nvPr>
            <p:extLst>
              <p:ext uri="{D42A27DB-BD31-4B8C-83A1-F6EECF244321}">
                <p14:modId xmlns:p14="http://schemas.microsoft.com/office/powerpoint/2010/main" xmlns="" val="4028401650"/>
              </p:ext>
            </p:extLst>
          </p:nvPr>
        </p:nvGraphicFramePr>
        <p:xfrm>
          <a:off x="1115616" y="2996952"/>
          <a:ext cx="4896544" cy="382662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640033"/>
            <a:ext cx="7772400" cy="1052736"/>
          </a:xfrm>
        </p:spPr>
        <p:txBody>
          <a:bodyPr/>
          <a:lstStyle/>
          <a:p>
            <a:r>
              <a:rPr lang="ru-RU" dirty="0" smtClean="0">
                <a:solidFill>
                  <a:srgbClr val="FF0000"/>
                </a:solidFill>
              </a:rPr>
              <a:t>Отношение детей к газировке</a:t>
            </a: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0800000">
            <a:off x="0" y="1700808"/>
            <a:ext cx="2890378" cy="4644244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6691161" y="1691321"/>
            <a:ext cx="2510791" cy="4423135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>
            <a:off x="2890379" y="2151195"/>
            <a:ext cx="1872209" cy="194421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>
          <a:xfrm rot="10800000">
            <a:off x="4783029" y="2000900"/>
            <a:ext cx="1800200" cy="2304256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6200000">
            <a:off x="3473865" y="3764363"/>
            <a:ext cx="2577445" cy="35447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24369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3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332657"/>
            <a:ext cx="7772400" cy="648072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</a:rPr>
              <a:t>Цель исследования: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71600" y="1052736"/>
            <a:ext cx="7128792" cy="4536504"/>
          </a:xfrm>
        </p:spPr>
        <p:txBody>
          <a:bodyPr/>
          <a:lstStyle/>
          <a:p>
            <a:pPr algn="just"/>
            <a:r>
              <a:rPr lang="ru-RU" sz="24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Выяснить, на сколько лимонад и другие газированные напитки вредны для здоровья.       </a:t>
            </a:r>
            <a:r>
              <a:rPr lang="ru-RU" sz="44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Гипотеза:                             </a:t>
            </a:r>
            <a:r>
              <a:rPr lang="ru-RU" sz="24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мы думаем что газировку можно включить в ежедневный рацион питания. Так ли это?</a:t>
            </a:r>
            <a:endParaRPr lang="ru-RU" sz="24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1520" y="3429000"/>
            <a:ext cx="1728192" cy="22572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59496" y="4752780"/>
            <a:ext cx="2476500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212976"/>
            <a:ext cx="2376264" cy="178219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910100" y="4716366"/>
            <a:ext cx="3211833" cy="21328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48050413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:blinds dir="vert"/>
      </p:transition>
    </mc:Choice>
    <mc:Fallback>
      <p:transition spd="slow">
        <p:blinds dir="vert"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51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22" y="2564904"/>
            <a:ext cx="3008313" cy="4098570"/>
          </a:xfrm>
        </p:spPr>
        <p:txBody>
          <a:bodyPr/>
          <a:lstStyle/>
          <a:p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стакан воды.</a:t>
            </a:r>
            <a:b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</a:t>
            </a:r>
            <a:r>
              <a:rPr lang="ru-RU" sz="4000" dirty="0" err="1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ч.л.соды</a:t>
            </a: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b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 лимон.</a:t>
            </a:r>
            <a:b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40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Лимонная  кислота.</a:t>
            </a:r>
            <a:endParaRPr lang="ru-RU" sz="4000" dirty="0">
              <a:solidFill>
                <a:srgbClr val="00B0F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836712"/>
            <a:ext cx="2736304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B0F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Рецепт домашней газировки :</a:t>
            </a:r>
            <a:endParaRPr lang="ru-RU" sz="3200" dirty="0">
              <a:solidFill>
                <a:srgbClr val="00B0F0"/>
              </a:solidFill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3347864" y="1412776"/>
            <a:ext cx="5395011" cy="5040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6148151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-99392"/>
            <a:ext cx="7772400" cy="1470025"/>
          </a:xfrm>
        </p:spPr>
        <p:txBody>
          <a:bodyPr/>
          <a:lstStyle/>
          <a:p>
            <a:r>
              <a:rPr lang="ru-RU" dirty="0" smtClean="0"/>
              <a:t>Полезные советы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2708920"/>
            <a:ext cx="6400800" cy="1752600"/>
          </a:xfrm>
          <a:solidFill>
            <a:schemeClr val="tx1"/>
          </a:solidFill>
        </p:spPr>
        <p:txBody>
          <a:bodyPr/>
          <a:lstStyle/>
          <a:p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Чтобы живот не раздувался, не пей газировку сразу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!    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Подожди, когда пузырьков станет меньше</a:t>
            </a:r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.                                 Чтобы </a:t>
            </a:r>
            <a:r>
              <a:rPr lang="ru-RU" dirty="0">
                <a:solidFill>
                  <a:schemeClr val="accent1">
                    <a:lumMod val="75000"/>
                  </a:schemeClr>
                </a:solidFill>
              </a:rPr>
              <a:t>избежать визита к стоматологу, лучше пить газировку через соломинку. И не забывать чистить зубы!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380312" y="692696"/>
            <a:ext cx="1440936" cy="21298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390300" y="908720"/>
            <a:ext cx="2477843" cy="19137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69316" y="908720"/>
            <a:ext cx="2476500" cy="1866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85087" y="3212976"/>
            <a:ext cx="1831386" cy="244184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507795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:dissolve/>
      </p:transition>
    </mc:Choice>
    <mc:Fallback>
      <p:transition spd="slow">
        <p:dissolv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30663"/>
            <a:ext cx="8229600" cy="1143000"/>
          </a:xfrm>
        </p:spPr>
        <p:txBody>
          <a:bodyPr/>
          <a:lstStyle/>
          <a:p>
            <a:r>
              <a:rPr lang="ru-RU" sz="6600" dirty="0" smtClean="0">
                <a:solidFill>
                  <a:schemeClr val="tx1"/>
                </a:solidFill>
              </a:rPr>
              <a:t>Вывод:</a:t>
            </a:r>
            <a:endParaRPr lang="ru-RU" sz="66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4400" dirty="0" smtClean="0">
                <a:solidFill>
                  <a:schemeClr val="bg1"/>
                </a:solidFill>
              </a:rPr>
              <a:t>Газированные напитки очень опасны для человеческого организма . Так что лучше воздержатся от их употребления.</a:t>
            </a:r>
            <a:endParaRPr lang="ru-RU" sz="4400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835834"/>
            <a:ext cx="2353444" cy="19934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995936" y="5041104"/>
            <a:ext cx="1728192" cy="17641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59714" y="5164276"/>
            <a:ext cx="2800118" cy="14813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1308925916"/>
      </p:ext>
    </p:extLst>
  </p:cSld>
  <p:clrMapOvr>
    <a:masterClrMapping/>
  </p:clrMapOvr>
  <p:transition spd="slow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1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08937" y="1484784"/>
            <a:ext cx="8229600" cy="1656184"/>
          </a:xfrm>
        </p:spPr>
        <p:txBody>
          <a:bodyPr/>
          <a:lstStyle/>
          <a:p>
            <a:r>
              <a:rPr lang="ru-RU" sz="9600" dirty="0" smtClean="0">
                <a:solidFill>
                  <a:schemeClr val="bg1"/>
                </a:solidFill>
              </a:rPr>
              <a:t>Спасибо за внимание</a:t>
            </a:r>
            <a:r>
              <a:rPr lang="ru-RU" dirty="0">
                <a:solidFill>
                  <a:schemeClr val="bg2"/>
                </a:solidFill>
              </a:rPr>
              <a:t> </a:t>
            </a:r>
            <a:r>
              <a:rPr lang="ru-RU" sz="9600" dirty="0" smtClean="0">
                <a:solidFill>
                  <a:schemeClr val="bg1"/>
                </a:solidFill>
              </a:rPr>
              <a:t>!</a:t>
            </a:r>
            <a:endParaRPr lang="ru-RU" sz="9600" dirty="0">
              <a:solidFill>
                <a:schemeClr val="bg1"/>
              </a:solidFill>
            </a:endParaRPr>
          </a:p>
        </p:txBody>
      </p:sp>
      <p:pic>
        <p:nvPicPr>
          <p:cNvPr id="11266" name="Picture 2" descr="C:\Users\Феликс\Downloads\газировка\086_77 - копия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" y="3675111"/>
            <a:ext cx="1835696" cy="17281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Феликс\Downloads\газировка\ab6269ffa667a3519d811cc19ffc01c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901952"/>
            <a:ext cx="1944216" cy="195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268" name="Picture 4" descr="C:\Users\Феликс\Downloads\газировка\b3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139951" y="3653694"/>
            <a:ext cx="2064313" cy="201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0193" y="4691670"/>
            <a:ext cx="1979712" cy="1956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52220968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403350" y="260350"/>
            <a:ext cx="7283450" cy="792163"/>
          </a:xfrm>
        </p:spPr>
        <p:txBody>
          <a:bodyPr/>
          <a:lstStyle/>
          <a:p>
            <a:r>
              <a:rPr lang="ru-RU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Задачи исследования:</a:t>
            </a:r>
            <a:endParaRPr lang="ru-RU" dirty="0">
              <a:solidFill>
                <a:schemeClr val="tx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7" name="Подзаголовок 4"/>
          <p:cNvSpPr txBox="1">
            <a:spLocks/>
          </p:cNvSpPr>
          <p:nvPr/>
        </p:nvSpPr>
        <p:spPr bwMode="auto">
          <a:xfrm>
            <a:off x="190691" y="1340768"/>
            <a:ext cx="8928992" cy="4527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1)Выяснить, насколько газированные напитки вредны или полезны для здоровья.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2)Выяснить химический состав кока-колы , фанты, спрайта и пепси. 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3)Провести опрос одноклассников.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4)Опытным путём выяснить насколько газировка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разрушающа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для организма.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Подзаголовок 4"/>
          <p:cNvSpPr txBox="1">
            <a:spLocks/>
          </p:cNvSpPr>
          <p:nvPr/>
        </p:nvSpPr>
        <p:spPr bwMode="auto">
          <a:xfrm>
            <a:off x="215008" y="1340768"/>
            <a:ext cx="8928992" cy="45273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3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800">
                <a:solidFill>
                  <a:schemeClr val="tx1"/>
                </a:solidFill>
                <a:latin typeface="+mn-lt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•"/>
              <a:defRPr sz="2400">
                <a:solidFill>
                  <a:schemeClr val="tx1"/>
                </a:solidFill>
                <a:latin typeface="+mn-lt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–"/>
              <a:defRPr sz="2000">
                <a:solidFill>
                  <a:schemeClr val="tx1"/>
                </a:solidFill>
                <a:latin typeface="+mn-lt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Char char="»"/>
              <a:defRPr sz="2000">
                <a:solidFill>
                  <a:schemeClr val="tx1"/>
                </a:solidFill>
                <a:latin typeface="+mn-lt"/>
              </a:defRPr>
            </a:lvl9pPr>
          </a:lstStyle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1)Выяснить, насколько газированные напитки вредны или полезны для здоровья.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2)Выяснить химический состав кока-колы , фанты, спрайта и пепси. 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3)Провести опрос одноклассников.</a:t>
            </a:r>
          </a:p>
          <a:p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4)Опытным путём выяснить насколько газировка </a:t>
            </a:r>
            <a:r>
              <a:rPr lang="ru-RU" dirty="0" err="1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разрушающа</a:t>
            </a:r>
            <a:r>
              <a:rPr lang="ru-RU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для организма.</a:t>
            </a:r>
            <a:endParaRPr lang="ru-RU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1" name="Picture 3" descr="C:\Users\Феликс\Downloads\газировка\pepsi-mirinda-7up-mountain-dew.jpg"/>
          <p:cNvPicPr>
            <a:picLocks noChangeAspect="1" noChangeArrowheads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803267" y="5081533"/>
            <a:ext cx="3851920" cy="17728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092811"/>
            <a:ext cx="3024336" cy="17411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ferris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04563" y="260648"/>
            <a:ext cx="7772400" cy="720080"/>
          </a:xfrm>
        </p:spPr>
        <p:txBody>
          <a:bodyPr/>
          <a:lstStyle/>
          <a:p>
            <a:r>
              <a:rPr lang="ru-RU" sz="7200" dirty="0">
                <a:solidFill>
                  <a:schemeClr val="tx1"/>
                </a:solidFill>
              </a:rPr>
              <a:t>Г</a:t>
            </a:r>
            <a:r>
              <a:rPr lang="ru-RU" sz="7200" dirty="0" smtClean="0">
                <a:solidFill>
                  <a:schemeClr val="tx1"/>
                </a:solidFill>
              </a:rPr>
              <a:t>азировка</a:t>
            </a:r>
            <a:endParaRPr lang="ru-RU" sz="7200" dirty="0">
              <a:solidFill>
                <a:schemeClr val="tx1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87624" y="3073259"/>
            <a:ext cx="6400800" cy="3816424"/>
          </a:xfrm>
        </p:spPr>
        <p:txBody>
          <a:bodyPr/>
          <a:lstStyle/>
          <a:p>
            <a:r>
              <a:rPr lang="ru-RU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 </a:t>
            </a:r>
            <a:r>
              <a:rPr lang="ru-RU" dirty="0">
                <a:solidFill>
                  <a:schemeClr val="bg1">
                    <a:lumMod val="40000"/>
                    <a:lumOff val="60000"/>
                  </a:schemeClr>
                </a:solidFill>
              </a:rPr>
              <a:t>Г</a:t>
            </a:r>
            <a:r>
              <a:rPr lang="ru-RU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азированная вода́ </a:t>
            </a:r>
            <a:r>
              <a:rPr lang="ru-RU" dirty="0">
                <a:solidFill>
                  <a:schemeClr val="bg1">
                    <a:lumMod val="40000"/>
                    <a:lumOff val="60000"/>
                  </a:schemeClr>
                </a:solidFill>
              </a:rPr>
              <a:t>(устар. «шипучие воды», просторечное — «газировка») — прохладительный напиток из минеральной или обычной ароматизированной воды, насыщенной углекислым газом.</a:t>
            </a:r>
          </a:p>
          <a:p>
            <a:endParaRPr lang="ru-RU" dirty="0"/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5842" y="1331239"/>
            <a:ext cx="2390722" cy="179304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4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58615" y="1289610"/>
            <a:ext cx="2664296" cy="17527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12241" y="1269474"/>
            <a:ext cx="2237234" cy="22372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15016" y="4286256"/>
            <a:ext cx="1869289" cy="1869289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  <p:pic>
        <p:nvPicPr>
          <p:cNvPr id="8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42844" y="4572008"/>
            <a:ext cx="1400584" cy="13481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6201348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332657"/>
            <a:ext cx="7772400" cy="648072"/>
          </a:xfrm>
        </p:spPr>
        <p:txBody>
          <a:bodyPr/>
          <a:lstStyle/>
          <a:p>
            <a:r>
              <a:rPr lang="ru-RU" dirty="0" smtClean="0"/>
              <a:t>Как появилась газировка?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412776"/>
            <a:ext cx="6768752" cy="5088058"/>
          </a:xfrm>
        </p:spPr>
        <p:txBody>
          <a:bodyPr/>
          <a:lstStyle/>
          <a:p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Газированную воду в 1767 г. изобрел английский</a:t>
            </a:r>
          </a:p>
          <a:p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химик Джозеф Пристли. Он проводил различные</a:t>
            </a:r>
          </a:p>
          <a:p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эксперименты с газом, который выделяется при брожении</a:t>
            </a:r>
          </a:p>
          <a:p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в чанах пивоваренного завода.  Им был разработан</a:t>
            </a:r>
          </a:p>
          <a:p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аппарат, который при помощи насоса давал возможность</a:t>
            </a:r>
          </a:p>
          <a:p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насыщать воду углекислыми пузырьками. Этот аппарат</a:t>
            </a:r>
          </a:p>
          <a:p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был назван «сатуратор» от лат. </a:t>
            </a:r>
            <a:r>
              <a:rPr lang="ru-RU" sz="1800" dirty="0" err="1">
                <a:solidFill>
                  <a:schemeClr val="accent1">
                    <a:lumMod val="75000"/>
                  </a:schemeClr>
                </a:solidFill>
              </a:rPr>
              <a:t>saturo</a:t>
            </a:r>
            <a:r>
              <a:rPr lang="ru-RU" sz="1800" dirty="0">
                <a:solidFill>
                  <a:schemeClr val="accent1">
                    <a:lumMod val="75000"/>
                  </a:schemeClr>
                </a:solidFill>
              </a:rPr>
              <a:t> — насыщать.</a:t>
            </a:r>
          </a:p>
          <a:p>
            <a:r>
              <a:rPr lang="ru-RU" sz="16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       </a:t>
            </a:r>
          </a:p>
          <a:p>
            <a:pPr algn="l"/>
            <a:r>
              <a:rPr lang="ru-RU" sz="18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В 1783 г. промышленное производство начал Якоб</a:t>
            </a:r>
          </a:p>
          <a:p>
            <a:pPr algn="l"/>
            <a:r>
              <a:rPr lang="ru-RU" sz="1800" dirty="0" err="1">
                <a:solidFill>
                  <a:schemeClr val="bg1">
                    <a:lumMod val="40000"/>
                    <a:lumOff val="60000"/>
                  </a:schemeClr>
                </a:solidFill>
              </a:rPr>
              <a:t>Швепп</a:t>
            </a:r>
            <a:r>
              <a:rPr lang="ru-RU" sz="18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, который и создал торговую марку </a:t>
            </a:r>
            <a:r>
              <a:rPr lang="ru-RU" sz="1800" dirty="0" err="1">
                <a:solidFill>
                  <a:schemeClr val="bg1">
                    <a:lumMod val="40000"/>
                    <a:lumOff val="60000"/>
                  </a:schemeClr>
                </a:solidFill>
              </a:rPr>
              <a:t>Schweppes</a:t>
            </a:r>
            <a:r>
              <a:rPr lang="ru-RU" sz="18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. А</a:t>
            </a:r>
          </a:p>
          <a:p>
            <a:pPr algn="l"/>
            <a:r>
              <a:rPr lang="ru-RU" sz="18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первыми марками газировки, выпущенной в Америке,</a:t>
            </a:r>
          </a:p>
          <a:p>
            <a:pPr algn="l"/>
            <a:r>
              <a:rPr lang="ru-RU" sz="18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стали: Кока-кола, Фанта, Спрайт и Пепси-кола.</a:t>
            </a:r>
          </a:p>
          <a:p>
            <a:pPr algn="l"/>
            <a:r>
              <a:rPr lang="ru-RU" sz="18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       </a:t>
            </a:r>
          </a:p>
          <a:p>
            <a:r>
              <a:rPr lang="ru-RU" sz="18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В  </a:t>
            </a:r>
            <a:r>
              <a:rPr lang="ru-RU" sz="1800" dirty="0" smtClean="0">
                <a:solidFill>
                  <a:schemeClr val="bg1">
                    <a:lumMod val="40000"/>
                    <a:lumOff val="60000"/>
                  </a:schemeClr>
                </a:solidFill>
              </a:rPr>
              <a:t>В нашей </a:t>
            </a:r>
            <a:r>
              <a:rPr lang="ru-RU" sz="18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стране первыми  газированными напитками</a:t>
            </a:r>
          </a:p>
          <a:p>
            <a:r>
              <a:rPr lang="ru-RU" sz="1800" dirty="0">
                <a:solidFill>
                  <a:schemeClr val="bg1">
                    <a:lumMod val="40000"/>
                    <a:lumOff val="60000"/>
                  </a:schemeClr>
                </a:solidFill>
              </a:rPr>
              <a:t>стали  Байкал, Буратино и Тархун</a:t>
            </a:r>
            <a:r>
              <a:rPr lang="ru-RU" sz="1800" dirty="0"/>
              <a:t>.</a:t>
            </a:r>
          </a:p>
          <a:p>
            <a:endParaRPr lang="ru-RU" dirty="0"/>
          </a:p>
        </p:txBody>
      </p:sp>
      <p:pic>
        <p:nvPicPr>
          <p:cNvPr id="4" name="Picture 4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91963" y="1095535"/>
            <a:ext cx="1862730" cy="1440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71230" y="5139232"/>
            <a:ext cx="2304196" cy="1602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-396552" y="5140436"/>
            <a:ext cx="1865942" cy="17175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40741814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4400">
        <p14:honeycomb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4624"/>
            <a:ext cx="8229600" cy="1124744"/>
          </a:xfrm>
        </p:spPr>
        <p:txBody>
          <a:bodyPr/>
          <a:lstStyle/>
          <a:p>
            <a:r>
              <a:rPr lang="ru-RU" sz="7200" dirty="0">
                <a:solidFill>
                  <a:schemeClr val="tx1"/>
                </a:solidFill>
              </a:rPr>
              <a:t>К</a:t>
            </a:r>
            <a:r>
              <a:rPr lang="ru-RU" sz="7200" dirty="0" smtClean="0">
                <a:solidFill>
                  <a:schemeClr val="tx1"/>
                </a:solidFill>
              </a:rPr>
              <a:t>ока-кола</a:t>
            </a:r>
            <a:endParaRPr lang="ru-RU" sz="7200" dirty="0">
              <a:solidFill>
                <a:schemeClr val="tx1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980728"/>
            <a:ext cx="9144000" cy="5877272"/>
          </a:xfrm>
        </p:spPr>
        <p:txBody>
          <a:bodyPr/>
          <a:lstStyle/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   Напиток кока-кола был придуман в Атланте (штат Джорджия , США) 8 мая 1886 года. Его автор Джон </a:t>
            </a:r>
            <a:r>
              <a:rPr lang="ru-RU" sz="2400" dirty="0" err="1" smtClean="0">
                <a:solidFill>
                  <a:schemeClr val="bg1"/>
                </a:solidFill>
              </a:rPr>
              <a:t>Стит</a:t>
            </a:r>
            <a:r>
              <a:rPr lang="ru-RU" sz="2400" dirty="0" smtClean="0">
                <a:solidFill>
                  <a:schemeClr val="bg1"/>
                </a:solidFill>
              </a:rPr>
              <a:t> </a:t>
            </a:r>
            <a:r>
              <a:rPr lang="ru-RU" sz="2400" dirty="0" err="1" smtClean="0">
                <a:solidFill>
                  <a:schemeClr val="bg1"/>
                </a:solidFill>
              </a:rPr>
              <a:t>Пембертон</a:t>
            </a:r>
            <a:r>
              <a:rPr lang="ru-RU" sz="2400" dirty="0" smtClean="0">
                <a:solidFill>
                  <a:schemeClr val="bg1"/>
                </a:solidFill>
              </a:rPr>
              <a:t> , бывший офицер американской армии . В напиток добавляли листья коки-растения, содержащего наркотические вещества.</a:t>
            </a:r>
          </a:p>
          <a:p>
            <a:pPr marL="0" indent="0">
              <a:buNone/>
            </a:pPr>
            <a:r>
              <a:rPr lang="ru-RU" sz="2400" dirty="0" smtClean="0">
                <a:solidFill>
                  <a:schemeClr val="bg1"/>
                </a:solidFill>
              </a:rPr>
              <a:t>    Поэтому напиток был запатентован как лекарство от нервных расстройств и продавался только в аптеках . В конце 1890-х годов появился запрет на кокаин . И в кока-колу стали добавлять не свежие листья коки, а выжатые , кокаина в них уже не было . </a:t>
            </a:r>
            <a:r>
              <a:rPr lang="ru-RU" sz="2400" dirty="0" smtClean="0">
                <a:solidFill>
                  <a:schemeClr val="bg1">
                    <a:lumMod val="60000"/>
                    <a:lumOff val="40000"/>
                  </a:schemeClr>
                </a:solidFill>
              </a:rPr>
              <a:t>С тех пор кока-кола начала быстро приобретать популярность и через 50 лет после её изобретения стала для американцев самым популярным напитком.</a:t>
            </a:r>
            <a:endParaRPr lang="ru-RU" sz="2400" dirty="0">
              <a:solidFill>
                <a:schemeClr val="bg1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9" name="Picture 3" descr="C:\Users\Феликс\Downloads\газировка\Ehkc4pvLpXc (2)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3528" y="5592169"/>
            <a:ext cx="2032000" cy="12687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Феликс\Downloads\газировка\tradeboard2m2I5P_img.jp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/>
        </p:blipFill>
        <p:spPr bwMode="auto">
          <a:xfrm>
            <a:off x="7000892" y="5189596"/>
            <a:ext cx="1960031" cy="166840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Феликс\Downloads\газировка\086_77 - копия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635896" y="5642520"/>
            <a:ext cx="1558876" cy="10595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83273663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4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0"/>
            <a:ext cx="7200800" cy="1180079"/>
          </a:xfrm>
        </p:spPr>
        <p:txBody>
          <a:bodyPr/>
          <a:lstStyle/>
          <a:p>
            <a:r>
              <a:rPr lang="ru-RU" sz="7200" dirty="0" smtClean="0"/>
              <a:t>Фанта </a:t>
            </a:r>
            <a:endParaRPr lang="ru-RU" sz="72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45332" y="1073085"/>
            <a:ext cx="7416824" cy="518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461101" y="67778"/>
            <a:ext cx="1682899" cy="16828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07696" y="5085184"/>
            <a:ext cx="2736304" cy="165618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9512" y="-87491"/>
            <a:ext cx="1331640" cy="15666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68344" y="2852936"/>
            <a:ext cx="1728192" cy="123806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657130964"/>
      </p:ext>
    </p:extLst>
  </p:cSld>
  <p:clrMapOvr>
    <a:masterClrMapping/>
  </p:clrMapOvr>
  <p:transition spd="slow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60649"/>
            <a:ext cx="7772400" cy="792088"/>
          </a:xfrm>
        </p:spPr>
        <p:txBody>
          <a:bodyPr/>
          <a:lstStyle/>
          <a:p>
            <a:r>
              <a:rPr lang="ru-RU" sz="7200" dirty="0" smtClean="0"/>
              <a:t>Швепс </a:t>
            </a:r>
            <a:endParaRPr lang="ru-RU" sz="7200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 bwMode="auto">
          <a:xfrm>
            <a:off x="642576" y="1484784"/>
            <a:ext cx="7304087" cy="45243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ШВЕПС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История возникновения рецепта напитка началась с использования его как медицинского препарата. Основным ингредиентом напитка является экстракт коры хинного дерева.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t>Порошок ХИНИН был крайне распространен в качестве уникального, и единственного средства против малярии. Его употребление было связано с употреблением большим количеством воды, так как хинин обладает ярко выраженным горьким вкусом.      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Легенда гласит, что при строительстве Панамского канала один из американских инженеров т. Паттерсон однажды растворил порошок хинина, который был рекомендован к употреблению в целях профилактики против малярии в газированной воде.</a:t>
            </a: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60000"/>
                    <a:lumOff val="40000"/>
                  </a:schemeClr>
                </a:solidFill>
                <a:effectLst/>
                <a:uLnTx/>
                <a:uFillTx/>
              </a:rPr>
              <a:t>Чтобы отбить горечь, впоследствии он начал добавлять в хинный напиток лимон. Можно сказать, что это была первая версия знаменитого безалкогольного напитка.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656138" y="26949"/>
            <a:ext cx="1513334" cy="26091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-22917"/>
            <a:ext cx="2304256" cy="188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46663" y="2924944"/>
            <a:ext cx="1187624" cy="37936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75707161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>
        <p14:flash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30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16632"/>
            <a:ext cx="7772400" cy="936104"/>
          </a:xfrm>
        </p:spPr>
        <p:txBody>
          <a:bodyPr/>
          <a:lstStyle/>
          <a:p>
            <a:r>
              <a:rPr lang="ru-RU" sz="7200" dirty="0" smtClean="0"/>
              <a:t>спрайт</a:t>
            </a:r>
            <a:endParaRPr lang="ru-RU" sz="7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1340768"/>
            <a:ext cx="7088832" cy="4392488"/>
          </a:xfrm>
        </p:spPr>
        <p:txBody>
          <a:bodyPr/>
          <a:lstStyle/>
          <a:p>
            <a:pPr lvl="0">
              <a:spcBef>
                <a:spcPct val="0"/>
              </a:spcBef>
            </a:pPr>
            <a:r>
              <a:rPr lang="ru-RU" sz="2000" b="1" kern="1200" dirty="0">
                <a:solidFill>
                  <a:srgbClr val="000000"/>
                </a:solidFill>
              </a:rPr>
              <a:t>СПРАЙТ</a:t>
            </a:r>
            <a:endParaRPr lang="ru-RU" sz="2000" kern="1200" dirty="0">
              <a:solidFill>
                <a:srgbClr val="000000"/>
              </a:solidFill>
            </a:endParaRPr>
          </a:p>
          <a:p>
            <a:pPr lvl="0" algn="l">
              <a:spcBef>
                <a:spcPct val="0"/>
              </a:spcBef>
            </a:pPr>
            <a:r>
              <a:rPr lang="ru-RU" sz="2000" kern="12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История возникновения названия напитка СПРАЙТ довольно оригинальна. В середине двадцатого века компания КОКА -КОЛА проводила рекламную компанию с использованием в качестве главного героя забавного маленького эльфа с крышкой от лимонада в виде шапочки. Звали этого эльфа  </a:t>
            </a:r>
            <a:r>
              <a:rPr lang="ru-RU" sz="2000" kern="1200" dirty="0" err="1">
                <a:solidFill>
                  <a:schemeClr val="bg1">
                    <a:lumMod val="60000"/>
                    <a:lumOff val="40000"/>
                  </a:schemeClr>
                </a:solidFill>
              </a:rPr>
              <a:t>baby</a:t>
            </a:r>
            <a:r>
              <a:rPr lang="ru-RU" sz="2000" kern="12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 </a:t>
            </a:r>
            <a:r>
              <a:rPr lang="ru-RU" sz="2000" kern="1200" dirty="0" err="1">
                <a:solidFill>
                  <a:schemeClr val="bg1">
                    <a:lumMod val="60000"/>
                    <a:lumOff val="40000"/>
                  </a:schemeClr>
                </a:solidFill>
              </a:rPr>
              <a:t>Sprite</a:t>
            </a:r>
            <a:r>
              <a:rPr lang="ru-RU" sz="2000" kern="1200" dirty="0">
                <a:solidFill>
                  <a:schemeClr val="bg1">
                    <a:lumMod val="60000"/>
                    <a:lumOff val="40000"/>
                  </a:schemeClr>
                </a:solidFill>
              </a:rPr>
              <a:t>. Малыш Спрайт стал всенародным любимчиком, и название нового напитка с лимонным вкусом, который компания готовила к запуску, появилось само собой.</a:t>
            </a:r>
          </a:p>
          <a:p>
            <a:pPr lvl="0" algn="l">
              <a:spcBef>
                <a:spcPct val="0"/>
              </a:spcBef>
            </a:pPr>
            <a:r>
              <a:rPr lang="ru-RU" sz="2000" kern="1200" dirty="0">
                <a:solidFill>
                  <a:srgbClr val="000000"/>
                </a:solidFill>
              </a:rPr>
              <a:t>SPRITE был представлен для продажи в 1961 году и изначально позиционировался как содовая со вкусом лимона. То есть предлагалось использовать его в ситуациях, аналогичных использованию содовой.</a:t>
            </a:r>
          </a:p>
          <a:p>
            <a:pPr lvl="0" algn="l">
              <a:spcBef>
                <a:spcPct val="0"/>
              </a:spcBef>
            </a:pPr>
            <a:r>
              <a:rPr lang="ru-RU" sz="2000" kern="1200" dirty="0">
                <a:solidFill>
                  <a:srgbClr val="000000"/>
                </a:solidFill>
              </a:rPr>
              <a:t>В 1978 году СПРАЙТ занял лидирующие позиции и стал представляться как самостоятельный оригинальный напиток.</a:t>
            </a:r>
          </a:p>
          <a:p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195007" y="-28196"/>
            <a:ext cx="2050809" cy="2611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3731" y="-28196"/>
            <a:ext cx="1726160" cy="17261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2853795526"/>
      </p:ext>
    </p:extLst>
  </p:cSld>
  <p:clrMapOvr>
    <a:masterClrMapping/>
  </p:clrMapOvr>
  <p:transition spd="slow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Биохим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Химия белый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Химия белый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Химия белый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Химия белый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Химия белый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Химия белый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Химия белый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Химия белый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619</TotalTime>
  <Words>918</Words>
  <Application>Microsoft Office PowerPoint</Application>
  <PresentationFormat>Экран (4:3)</PresentationFormat>
  <Paragraphs>90</Paragraphs>
  <Slides>23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Биохимия</vt:lpstr>
      <vt:lpstr>Газированные напитки- вред или польза?</vt:lpstr>
      <vt:lpstr>Цель исследования:</vt:lpstr>
      <vt:lpstr>Задачи исследования:</vt:lpstr>
      <vt:lpstr>Газировка</vt:lpstr>
      <vt:lpstr>Как появилась газировка?</vt:lpstr>
      <vt:lpstr>Кока-кола</vt:lpstr>
      <vt:lpstr>Фанта </vt:lpstr>
      <vt:lpstr>Швепс </vt:lpstr>
      <vt:lpstr>спрайт</vt:lpstr>
      <vt:lpstr>Пепси кола</vt:lpstr>
      <vt:lpstr>Слайд 11</vt:lpstr>
      <vt:lpstr>Вред от газировки</vt:lpstr>
      <vt:lpstr>Слайд 13</vt:lpstr>
      <vt:lpstr>Слайд 14</vt:lpstr>
      <vt:lpstr>Опыт №1. Мясо в фанте</vt:lpstr>
      <vt:lpstr>Опыт №2. Ментос и кока кола</vt:lpstr>
      <vt:lpstr>Слайд 17</vt:lpstr>
      <vt:lpstr>Опрос</vt:lpstr>
      <vt:lpstr>Отношение детей к газировке</vt:lpstr>
      <vt:lpstr>1 стакан воды. 1 ч.л.соды. 1 лимон. Лимонная  кислота.</vt:lpstr>
      <vt:lpstr>Полезные советы</vt:lpstr>
      <vt:lpstr>Вывод:</vt:lpstr>
      <vt:lpstr>Спасибо за внимание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Вред или польза газированных напитков</dc:title>
  <dc:creator>Феликс</dc:creator>
  <cp:lastModifiedBy>Пользователь</cp:lastModifiedBy>
  <cp:revision>63</cp:revision>
  <cp:lastPrinted>2014-12-16T14:45:40Z</cp:lastPrinted>
  <dcterms:created xsi:type="dcterms:W3CDTF">2014-09-24T16:11:34Z</dcterms:created>
  <dcterms:modified xsi:type="dcterms:W3CDTF">2015-02-01T14:08:12Z</dcterms:modified>
</cp:coreProperties>
</file>