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0" r:id="rId2"/>
  </p:sldMasterIdLst>
  <p:notesMasterIdLst>
    <p:notesMasterId r:id="rId14"/>
  </p:notesMasterIdLst>
  <p:handoutMasterIdLst>
    <p:handoutMasterId r:id="rId15"/>
  </p:handoutMasterIdLst>
  <p:sldIdLst>
    <p:sldId id="256" r:id="rId3"/>
    <p:sldId id="260" r:id="rId4"/>
    <p:sldId id="261" r:id="rId5"/>
    <p:sldId id="274" r:id="rId6"/>
    <p:sldId id="266" r:id="rId7"/>
    <p:sldId id="267" r:id="rId8"/>
    <p:sldId id="279" r:id="rId9"/>
    <p:sldId id="280" r:id="rId10"/>
    <p:sldId id="281" r:id="rId11"/>
    <p:sldId id="278" r:id="rId12"/>
    <p:sldId id="275" r:id="rId1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94660"/>
  </p:normalViewPr>
  <p:slideViewPr>
    <p:cSldViewPr snapToGrid="0" showGuides="1">
      <p:cViewPr>
        <p:scale>
          <a:sx n="80" d="100"/>
          <a:sy n="80" d="100"/>
        </p:scale>
        <p:origin x="-504" y="630"/>
      </p:cViewPr>
      <p:guideLst>
        <p:guide orient="horz" pos="2160"/>
        <p:guide pos="3840"/>
      </p:guideLst>
    </p:cSldViewPr>
  </p:slideViewPr>
  <p:notesTextViewPr>
    <p:cViewPr>
      <p:scale>
        <a:sx n="1" d="1"/>
        <a:sy n="1" d="1"/>
      </p:scale>
      <p:origin x="0" y="0"/>
    </p:cViewPr>
  </p:notesTextViewPr>
  <p:notesViewPr>
    <p:cSldViewPr snapToGrid="0">
      <p:cViewPr varScale="1">
        <p:scale>
          <a:sx n="81" d="100"/>
          <a:sy n="81" d="100"/>
        </p:scale>
        <p:origin x="1428" y="84"/>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E574AC39-44E6-425E-AF49-CF7D189F346F}" type="datetimeFigureOut">
              <a:rPr lang="ru-RU" smtClean="0"/>
              <a:pPr/>
              <a:t>24.05.2014</a:t>
            </a:fld>
            <a:endParaRPr lang="ru-RU" dirty="0"/>
          </a:p>
        </p:txBody>
      </p:sp>
      <p:sp>
        <p:nvSpPr>
          <p:cNvPr id="4" name="Нижний колонтитул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6320F472-929B-459B-8D82-2FABCC5B32A0}" type="slidenum">
              <a:rPr lang="ru-RU" smtClean="0"/>
              <a:pPr/>
              <a:t>‹#›</a:t>
            </a:fld>
            <a:endParaRPr lang="ru-RU" dirty="0"/>
          </a:p>
        </p:txBody>
      </p:sp>
    </p:spTree>
    <p:extLst>
      <p:ext uri="{BB962C8B-B14F-4D97-AF65-F5344CB8AC3E}">
        <p14:creationId xmlns:p14="http://schemas.microsoft.com/office/powerpoint/2010/main" xmlns="" val="32022641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ru-RU" dirty="0"/>
          </a:p>
        </p:txBody>
      </p:sp>
      <p:sp>
        <p:nvSpPr>
          <p:cNvPr id="3" name="Дата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DF2775BC-6312-42C7-B7C5-EA6783C2D9CA}" type="datetimeFigureOut">
              <a:rPr lang="ru-RU" noProof="0" smtClean="0"/>
              <a:pPr/>
              <a:t>24.05.2014</a:t>
            </a:fld>
            <a:endParaRPr lang="ru-RU" noProof="0" dirty="0"/>
          </a:p>
        </p:txBody>
      </p:sp>
      <p:sp>
        <p:nvSpPr>
          <p:cNvPr id="4" name="Образ слайда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ru-RU" dirty="0"/>
          </a:p>
        </p:txBody>
      </p:sp>
      <p:sp>
        <p:nvSpPr>
          <p:cNvPr id="5" name="Заметки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6" name="Нижний колонтитул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ru-RU" dirty="0"/>
          </a:p>
        </p:txBody>
      </p:sp>
      <p:sp>
        <p:nvSpPr>
          <p:cNvPr id="7" name="Номер слайда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67F715A1-4ADC-44E0-9587-804FF39D6B22}" type="slidenum">
              <a:rPr lang="ru-RU" smtClean="0"/>
              <a:pPr/>
              <a:t>‹#›</a:t>
            </a:fld>
            <a:endParaRPr lang="ru-RU" dirty="0"/>
          </a:p>
        </p:txBody>
      </p:sp>
    </p:spTree>
    <p:extLst>
      <p:ext uri="{BB962C8B-B14F-4D97-AF65-F5344CB8AC3E}">
        <p14:creationId xmlns:p14="http://schemas.microsoft.com/office/powerpoint/2010/main" xmlns="" val="1729842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94089278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Панорамное изображение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ru-RU" dirty="0"/>
          </a:p>
        </p:txBody>
      </p:sp>
      <p:sp>
        <p:nvSpPr>
          <p:cNvPr id="3" name="Рисунок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sp>
        <p:nvSpPr>
          <p:cNvPr id="4" name="Текст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258139120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Название и подпись">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ru-RU" dirty="0"/>
          </a:p>
        </p:txBody>
      </p:sp>
      <p:sp>
        <p:nvSpPr>
          <p:cNvPr id="4"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
        <p:nvSpPr>
          <p:cNvPr id="8" name="Текст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xmlns="" val="164091526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Предложение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4801" y="1447800"/>
            <a:ext cx="7999315" cy="2323374"/>
          </a:xfrm>
        </p:spPr>
        <p:txBody>
          <a:bodyPr/>
          <a:lstStyle>
            <a:lvl1pPr>
              <a:defRPr sz="4800" b="1"/>
            </a:lvl1pPr>
          </a:lstStyle>
          <a:p>
            <a:r>
              <a:rPr lang="ru-RU" smtClean="0"/>
              <a:t>Образец заголовка</a:t>
            </a:r>
            <a:endParaRPr lang="ru-RU" dirty="0"/>
          </a:p>
        </p:txBody>
      </p:sp>
      <p:sp>
        <p:nvSpPr>
          <p:cNvPr id="4"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
        <p:nvSpPr>
          <p:cNvPr id="10" name="Текст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Текст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smtClean="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Надпись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algn="l" defTabSz="914400">
              <a:buNone/>
            </a:pPr>
            <a:r>
              <a:rPr lang="ru-RU" sz="12200" b="0" i="0" dirty="0" smtClean="0">
                <a:latin typeface="Century Gothic"/>
                <a:ea typeface="+mn-ea"/>
                <a:cs typeface="+mn-cs"/>
              </a:rPr>
              <a:t>“</a:t>
            </a:r>
            <a:endParaRPr lang="ru-RU" sz="12200" b="0" i="0" dirty="0">
              <a:latin typeface="Century Gothic"/>
              <a:ea typeface="+mn-ea"/>
              <a:cs typeface="+mn-cs"/>
            </a:endParaRPr>
          </a:p>
        </p:txBody>
      </p:sp>
      <p:sp>
        <p:nvSpPr>
          <p:cNvPr id="13" name="Надпись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algn="l" defTabSz="914400">
              <a:buNone/>
            </a:pPr>
            <a:r>
              <a:rPr lang="ru-RU" sz="12200" b="0" i="0" dirty="0" smtClean="0">
                <a:latin typeface="Century Gothic"/>
                <a:ea typeface="+mn-ea"/>
                <a:cs typeface="+mn-cs"/>
              </a:rPr>
              <a:t>”</a:t>
            </a:r>
            <a:endParaRPr lang="ru-RU" sz="12200" b="0" i="0" dirty="0">
              <a:latin typeface="Century Gothic"/>
              <a:ea typeface="+mn-ea"/>
              <a:cs typeface="+mn-cs"/>
            </a:endParaRPr>
          </a:p>
        </p:txBody>
      </p:sp>
    </p:spTree>
    <p:extLst>
      <p:ext uri="{BB962C8B-B14F-4D97-AF65-F5344CB8AC3E}">
        <p14:creationId xmlns:p14="http://schemas.microsoft.com/office/powerpoint/2010/main" xmlns="" val="23476216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Именная карточк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3124201"/>
            <a:ext cx="8825659" cy="1653180"/>
          </a:xfrm>
        </p:spPr>
        <p:txBody>
          <a:bodyPr anchor="b"/>
          <a:lstStyle>
            <a:lvl1pPr algn="l">
              <a:defRPr sz="4000" b="0" cap="none"/>
            </a:lvl1pPr>
          </a:lstStyle>
          <a:p>
            <a:r>
              <a:rPr lang="ru-RU" smtClean="0"/>
              <a:t>Образец заголовка</a:t>
            </a:r>
            <a:endParaRPr lang="ru-RU" dirty="0"/>
          </a:p>
        </p:txBody>
      </p:sp>
      <p:sp>
        <p:nvSpPr>
          <p:cNvPr id="3" name="Текст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104946077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Именная карточк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4801" y="1447800"/>
            <a:ext cx="7999315" cy="3163026"/>
          </a:xfrm>
        </p:spPr>
        <p:txBody>
          <a:bodyPr/>
          <a:lstStyle>
            <a:lvl1pPr>
              <a:defRPr sz="4800"/>
            </a:lvl1pPr>
          </a:lstStyle>
          <a:p>
            <a:r>
              <a:rPr lang="ru-RU" smtClean="0"/>
              <a:t>Образец заголовка</a:t>
            </a:r>
            <a:endParaRPr lang="ru-RU" dirty="0"/>
          </a:p>
        </p:txBody>
      </p:sp>
      <p:sp>
        <p:nvSpPr>
          <p:cNvPr id="4"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
        <p:nvSpPr>
          <p:cNvPr id="8" name="Текст 3"/>
          <p:cNvSpPr>
            <a:spLocks noGrp="1"/>
          </p:cNvSpPr>
          <p:nvPr>
            <p:ph type="body" sz="half" idx="2"/>
          </p:nvPr>
        </p:nvSpPr>
        <p:spPr>
          <a:xfrm>
            <a:off x="1574801" y="4953000"/>
            <a:ext cx="7999315" cy="1074057"/>
          </a:xfrm>
        </p:spPr>
        <p:txBody>
          <a:bodyPr anchor="t">
            <a:normAutofit/>
          </a:bodyPr>
          <a:lstStyle>
            <a:lvl1pPr marL="0" indent="0">
              <a:buNone/>
              <a:defRPr lang="en-US" sz="1800" b="0" i="0" kern="1200" dirty="0" smtClean="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Надпись 10"/>
          <p:cNvSpPr txBox="1"/>
          <p:nvPr/>
        </p:nvSpPr>
        <p:spPr>
          <a:xfrm>
            <a:off x="9334033" y="331651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algn="l" defTabSz="914400">
              <a:buNone/>
            </a:pPr>
            <a:r>
              <a:rPr lang="ru-RU" sz="12200" b="0" i="0" dirty="0" smtClean="0">
                <a:latin typeface="Century Gothic"/>
                <a:ea typeface="+mn-ea"/>
                <a:cs typeface="+mn-cs"/>
              </a:rPr>
              <a:t>”</a:t>
            </a:r>
            <a:endParaRPr lang="ru-RU" sz="12200" b="0" i="0" dirty="0">
              <a:latin typeface="Century Gothic"/>
              <a:ea typeface="+mn-ea"/>
              <a:cs typeface="+mn-cs"/>
            </a:endParaRPr>
          </a:p>
        </p:txBody>
      </p:sp>
      <p:sp>
        <p:nvSpPr>
          <p:cNvPr id="14" name="Надпись 13"/>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algn="l" defTabSz="914400">
              <a:buNone/>
            </a:pPr>
            <a:r>
              <a:rPr lang="ru-RU" sz="12200" b="0" i="0" dirty="0" smtClean="0">
                <a:latin typeface="Century Gothic"/>
                <a:ea typeface="+mn-ea"/>
                <a:cs typeface="+mn-cs"/>
              </a:rPr>
              <a:t>“</a:t>
            </a:r>
            <a:endParaRPr lang="ru-RU" sz="12200" b="0" i="0" dirty="0">
              <a:latin typeface="Century Gothic"/>
              <a:ea typeface="+mn-ea"/>
              <a:cs typeface="+mn-cs"/>
            </a:endParaRPr>
          </a:p>
        </p:txBody>
      </p:sp>
    </p:spTree>
    <p:extLst>
      <p:ext uri="{BB962C8B-B14F-4D97-AF65-F5344CB8AC3E}">
        <p14:creationId xmlns:p14="http://schemas.microsoft.com/office/powerpoint/2010/main" xmlns="" val="16645840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ru-RU" dirty="0"/>
          </a:p>
        </p:txBody>
      </p:sp>
      <p:sp>
        <p:nvSpPr>
          <p:cNvPr id="4"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
        <p:nvSpPr>
          <p:cNvPr id="10" name="Текст 3"/>
          <p:cNvSpPr>
            <a:spLocks noGrp="1"/>
          </p:cNvSpPr>
          <p:nvPr>
            <p:ph type="body" sz="half" idx="2"/>
          </p:nvPr>
        </p:nvSpPr>
        <p:spPr>
          <a:xfrm>
            <a:off x="1154954" y="4350657"/>
            <a:ext cx="8825659" cy="16764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3" name="Текст 3"/>
          <p:cNvSpPr>
            <a:spLocks noGrp="1"/>
          </p:cNvSpPr>
          <p:nvPr>
            <p:ph type="body" sz="half" idx="13"/>
          </p:nvPr>
        </p:nvSpPr>
        <p:spPr>
          <a:xfrm>
            <a:off x="1154953" y="3848610"/>
            <a:ext cx="8825659" cy="588517"/>
          </a:xfrm>
        </p:spPr>
        <p:txBody>
          <a:bodyPr anchor="b">
            <a:normAutofit/>
          </a:bodyPr>
          <a:lstStyle>
            <a:lvl1pPr marL="0" indent="0" algn="l" defTabSz="457200" rtl="0" eaLnBrk="1" latinLnBrk="0" hangingPunct="1">
              <a:buNone/>
              <a:defRPr lang="en-US" sz="3600" b="0" i="0" kern="1200" cap="none" dirty="0" smtClean="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xmlns="" val="279222695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 столбц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sz="4000"/>
            </a:lvl1pPr>
          </a:lstStyle>
          <a:p>
            <a:r>
              <a:rPr lang="ru-RU" smtClean="0"/>
              <a:t>Образец заголовка</a:t>
            </a:r>
            <a:endParaRPr lang="ru-RU" dirty="0"/>
          </a:p>
        </p:txBody>
      </p:sp>
      <p:sp>
        <p:nvSpPr>
          <p:cNvPr id="3" name="Текст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Текст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4" name="Текст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cxnSp>
        <p:nvCxnSpPr>
          <p:cNvPr id="17" name="Прямая соединительная линия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Прямая соединительная линия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16" name="Текст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9" name="Текст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0" name="Текст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4"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206494702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столбца с изображениям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sz="4000"/>
            </a:lvl1pPr>
          </a:lstStyle>
          <a:p>
            <a:r>
              <a:rPr lang="ru-RU" smtClean="0"/>
              <a:t>Образец заголовка</a:t>
            </a:r>
            <a:endParaRPr lang="ru-RU" dirty="0"/>
          </a:p>
        </p:txBody>
      </p:sp>
      <p:sp>
        <p:nvSpPr>
          <p:cNvPr id="3" name="Текст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Текст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4" name="Текст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2" name="Текст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3" name="Текст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4" name="Текст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9" name="Рисунок 2"/>
          <p:cNvSpPr>
            <a:spLocks noGrp="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sp>
        <p:nvSpPr>
          <p:cNvPr id="30" name="Рисунок 2"/>
          <p:cNvSpPr>
            <a:spLocks noGrp="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sp>
        <p:nvSpPr>
          <p:cNvPr id="31" name="Рисунок 2"/>
          <p:cNvSpPr>
            <a:spLocks noGrp="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cxnSp>
        <p:nvCxnSpPr>
          <p:cNvPr id="17" name="Прямая соединительная линия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Прямая соединительная линия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4"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403355264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anchor="b"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65098300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164151" y="1447799"/>
            <a:ext cx="1409965" cy="4413251"/>
          </a:xfrm>
        </p:spPr>
        <p:txBody>
          <a:bodyPr vert="eaVert" anchor="b" anchorCtr="0"/>
          <a:lstStyle/>
          <a:p>
            <a:r>
              <a:rPr lang="ru-RU" smtClean="0"/>
              <a:t>Образец заголовка</a:t>
            </a:r>
            <a:endParaRPr lang="ru-RU" dirty="0"/>
          </a:p>
        </p:txBody>
      </p:sp>
      <p:sp>
        <p:nvSpPr>
          <p:cNvPr id="3" name="Вертикальный текст 2"/>
          <p:cNvSpPr>
            <a:spLocks noGrp="1"/>
          </p:cNvSpPr>
          <p:nvPr>
            <p:ph type="body" orient="vert" idx="1"/>
          </p:nvPr>
        </p:nvSpPr>
        <p:spPr>
          <a:xfrm>
            <a:off x="1154954" y="1447799"/>
            <a:ext cx="6776630" cy="44132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38900268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6"/>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25224467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ru-RU" dirty="0"/>
          </a:p>
        </p:txBody>
      </p:sp>
      <p:sp>
        <p:nvSpPr>
          <p:cNvPr id="3" name="Текст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236299836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4"/>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16122087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dirty="0"/>
          </a:p>
        </p:txBody>
      </p:sp>
      <p:sp>
        <p:nvSpPr>
          <p:cNvPr id="3" name="Текст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Текст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6"/>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31822028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7" name="Дата 2"/>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3"/>
          <p:cNvSpPr>
            <a:spLocks noGrp="1"/>
          </p:cNvSpPr>
          <p:nvPr>
            <p:ph type="ftr" sz="quarter" idx="11"/>
          </p:nvPr>
        </p:nvSpPr>
        <p:spPr/>
        <p:txBody>
          <a:bodyPr/>
          <a:lstStyle/>
          <a:p>
            <a:endParaRPr lang="ru-RU" dirty="0"/>
          </a:p>
        </p:txBody>
      </p:sp>
      <p:sp>
        <p:nvSpPr>
          <p:cNvPr id="6" name="Номер слайда 4"/>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13591231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Дата 1"/>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2"/>
          <p:cNvSpPr>
            <a:spLocks noGrp="1"/>
          </p:cNvSpPr>
          <p:nvPr>
            <p:ph type="ftr" sz="quarter" idx="11"/>
          </p:nvPr>
        </p:nvSpPr>
        <p:spPr/>
        <p:txBody>
          <a:bodyPr/>
          <a:lstStyle/>
          <a:p>
            <a:endParaRPr lang="ru-RU" dirty="0"/>
          </a:p>
        </p:txBody>
      </p:sp>
      <p:sp>
        <p:nvSpPr>
          <p:cNvPr id="6" name="Номер слайда 3"/>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4515316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1447800"/>
            <a:ext cx="3401064" cy="1447800"/>
          </a:xfrm>
        </p:spPr>
        <p:txBody>
          <a:bodyPr anchor="b"/>
          <a:lstStyle>
            <a:lvl1pPr algn="l">
              <a:defRPr sz="2400" b="0"/>
            </a:lvl1pPr>
          </a:lstStyle>
          <a:p>
            <a:r>
              <a:rPr lang="ru-RU" smtClean="0"/>
              <a:t>Образец заголовка</a:t>
            </a:r>
            <a:endParaRPr lang="ru-RU" dirty="0"/>
          </a:p>
        </p:txBody>
      </p:sp>
      <p:sp>
        <p:nvSpPr>
          <p:cNvPr id="3" name="Объект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Текст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Дата 4"/>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5" name="Нижний колонтитул 5"/>
          <p:cNvSpPr>
            <a:spLocks noGrp="1"/>
          </p:cNvSpPr>
          <p:nvPr>
            <p:ph type="ftr" sz="quarter" idx="11"/>
          </p:nvPr>
        </p:nvSpPr>
        <p:spPr/>
        <p:txBody>
          <a:bodyPr/>
          <a:lstStyle/>
          <a:p>
            <a:endParaRPr lang="ru-RU" dirty="0"/>
          </a:p>
        </p:txBody>
      </p:sp>
      <p:sp>
        <p:nvSpPr>
          <p:cNvPr id="6" name="Номер слайда 6"/>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175798923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ru-RU" dirty="0"/>
          </a:p>
        </p:txBody>
      </p:sp>
      <p:sp>
        <p:nvSpPr>
          <p:cNvPr id="3" name="Рисунок 2"/>
          <p:cNvSpPr>
            <a:spLocks noGrp="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sp>
        <p:nvSpPr>
          <p:cNvPr id="4" name="Текст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0FF0622-75E4-48B8-A617-5428CA5926CE}" type="datetimeFigureOut">
              <a:rPr lang="ru-RU" smtClean="0"/>
              <a:pPr/>
              <a:t>24.05.2014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6690859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Овал 12"/>
          <p:cNvSpPr/>
          <p:nvPr/>
        </p:nvSpPr>
        <p:spPr>
          <a:xfrm>
            <a:off x="-153988"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p>
        </p:txBody>
      </p:sp>
      <p:sp>
        <p:nvSpPr>
          <p:cNvPr id="15" name="Овал 14"/>
          <p:cNvSpPr/>
          <p:nvPr/>
        </p:nvSpPr>
        <p:spPr>
          <a:xfrm>
            <a:off x="-839788" y="2895600"/>
            <a:ext cx="2362200" cy="2362200"/>
          </a:xfrm>
          <a:prstGeom prst="ellipse">
            <a:avLst/>
          </a:prstGeom>
          <a:gradFill flip="none" rotWithShape="1">
            <a:gsLst>
              <a:gs pos="0">
                <a:schemeClr val="accent1">
                  <a:lumMod val="60000"/>
                  <a:lumOff val="40000"/>
                  <a:alpha val="8000"/>
                </a:schemeClr>
              </a:gs>
              <a:gs pos="71000">
                <a:schemeClr val="bg2">
                  <a:lumMod val="60000"/>
                  <a:lumOff val="40000"/>
                  <a:alpha val="0"/>
                </a:schemeClr>
              </a:gs>
              <a:gs pos="36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p>
        </p:txBody>
      </p:sp>
      <p:sp>
        <p:nvSpPr>
          <p:cNvPr id="16" name="Овал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p>
        </p:txBody>
      </p:sp>
      <p:sp>
        <p:nvSpPr>
          <p:cNvPr id="17" name="Овал 16"/>
          <p:cNvSpPr/>
          <p:nvPr/>
        </p:nvSpPr>
        <p:spPr>
          <a:xfrm>
            <a:off x="7999412" y="-457200"/>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p>
        </p:txBody>
      </p:sp>
      <p:sp>
        <p:nvSpPr>
          <p:cNvPr id="18" name="Овал 17"/>
          <p:cNvSpPr/>
          <p:nvPr/>
        </p:nvSpPr>
        <p:spPr>
          <a:xfrm>
            <a:off x="8609012" y="6096000"/>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p>
        </p:txBody>
      </p:sp>
      <p:sp>
        <p:nvSpPr>
          <p:cNvPr id="2" name="Заголовок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dirty="0" smtClean="0"/>
              <a:t>Образец заголовка</a:t>
            </a:r>
            <a:endParaRPr lang="ru-RU" dirty="0"/>
          </a:p>
        </p:txBody>
      </p:sp>
      <p:sp>
        <p:nvSpPr>
          <p:cNvPr id="3" name="Текст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0FF0622-75E4-48B8-A617-5428CA5926CE}" type="datetimeFigureOut">
              <a:rPr lang="ru-RU" smtClean="0"/>
              <a:pPr/>
              <a:t>24.05.2014</a:t>
            </a:fld>
            <a:endParaRPr lang="ru-RU" dirty="0"/>
          </a:p>
        </p:txBody>
      </p:sp>
      <p:sp>
        <p:nvSpPr>
          <p:cNvPr id="5" name="Нижний колонтитул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dirty="0"/>
          </a:p>
        </p:txBody>
      </p:sp>
      <p:sp>
        <p:nvSpPr>
          <p:cNvPr id="6" name="Номер слайда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BA875541-8164-4CC7-9F2F-6F0C49BB858D}" type="slidenum">
              <a:rPr lang="ru-RU" smtClean="0"/>
              <a:pPr/>
              <a:t>‹#›</a:t>
            </a:fld>
            <a:endParaRPr lang="ru-RU" dirty="0"/>
          </a:p>
        </p:txBody>
      </p:sp>
    </p:spTree>
    <p:extLst>
      <p:ext uri="{BB962C8B-B14F-4D97-AF65-F5344CB8AC3E}">
        <p14:creationId xmlns:p14="http://schemas.microsoft.com/office/powerpoint/2010/main" xmlns="" val="1563467285"/>
      </p:ext>
    </p:extLst>
  </p:cSld>
  <p:clrMap bg1="dk1" tx1="lt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Lst>
  <p:timing>
    <p:tnLst>
      <p:par>
        <p:cTn id="1" dur="indefinite" restart="never" nodeType="tmRoot"/>
      </p:par>
    </p:tnLst>
  </p:timing>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ct val="20000"/>
        </a:spcBef>
        <a:spcAft>
          <a:spcPts val="60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ct val="20000"/>
        </a:spcBef>
        <a:spcAft>
          <a:spcPts val="60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ct val="20000"/>
        </a:spcBef>
        <a:spcAft>
          <a:spcPts val="60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ct val="20000"/>
        </a:spcBef>
        <a:spcAft>
          <a:spcPts val="60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ct val="20000"/>
        </a:spcBef>
        <a:spcAft>
          <a:spcPts val="60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ct val="20000"/>
        </a:spcBef>
        <a:spcAft>
          <a:spcPts val="60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ct val="20000"/>
        </a:spcBef>
        <a:spcAft>
          <a:spcPts val="60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ct val="20000"/>
        </a:spcBef>
        <a:spcAft>
          <a:spcPts val="600"/>
        </a:spcAft>
        <a:buClr>
          <a:schemeClr val="accent1"/>
        </a:buClr>
        <a:buSzPct val="80000"/>
        <a:buFont typeface="Wingdings 3" charset="2"/>
        <a:buChar char=""/>
        <a:defRPr sz="12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1.xml"/><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1.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1.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1.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3055" y="1400298"/>
            <a:ext cx="9829720" cy="3329581"/>
          </a:xfrm>
        </p:spPr>
        <p:txBody>
          <a:bodyPr/>
          <a:lstStyle/>
          <a:p>
            <a:pPr algn="l" defTabSz="457200">
              <a:spcBef>
                <a:spcPts val="0"/>
              </a:spcBef>
              <a:buNone/>
            </a:pPr>
            <a:r>
              <a:rPr lang="ru-RU" sz="7200" b="1" i="0"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Century Gothic"/>
                <a:ea typeface="+mj-ea"/>
                <a:cs typeface="+mj-cs"/>
              </a:rPr>
              <a:t>Вредные привычки и их влияние на здоровье </a:t>
            </a:r>
            <a:br>
              <a:rPr lang="ru-RU" sz="7200" b="1" i="0"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Century Gothic"/>
                <a:ea typeface="+mj-ea"/>
                <a:cs typeface="+mj-cs"/>
              </a:rPr>
            </a:br>
            <a:r>
              <a:rPr lang="ru-RU" sz="7200" b="1" i="0"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Century Gothic"/>
                <a:ea typeface="+mj-ea"/>
                <a:cs typeface="+mj-cs"/>
              </a:rPr>
              <a:t>человека</a:t>
            </a:r>
            <a:endParaRPr lang="ru-RU" sz="7200" b="1" i="0"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Century Gothic"/>
              <a:ea typeface="+mj-ea"/>
              <a:cs typeface="+mj-cs"/>
            </a:endParaRPr>
          </a:p>
        </p:txBody>
      </p:sp>
      <p:sp>
        <p:nvSpPr>
          <p:cNvPr id="3" name="Подзаголовок 2"/>
          <p:cNvSpPr>
            <a:spLocks noGrp="1"/>
          </p:cNvSpPr>
          <p:nvPr>
            <p:ph type="subTitle" idx="1"/>
          </p:nvPr>
        </p:nvSpPr>
        <p:spPr>
          <a:xfrm>
            <a:off x="1154955" y="5311770"/>
            <a:ext cx="8825658" cy="861420"/>
          </a:xfrm>
        </p:spPr>
        <p:txBody>
          <a:bodyPr>
            <a:normAutofit fontScale="70000" lnSpcReduction="20000"/>
          </a:bodyPr>
          <a:lstStyle/>
          <a:p>
            <a:pPr marL="0" indent="0" algn="l">
              <a:buNone/>
            </a:pPr>
            <a:r>
              <a:rPr lang="ru-RU" dirty="0" smtClean="0">
                <a:solidFill>
                  <a:srgbClr val="F5A408"/>
                </a:solidFill>
              </a:rPr>
              <a:t>Выполнила студентка </a:t>
            </a:r>
          </a:p>
          <a:p>
            <a:pPr marL="0" indent="0" algn="l">
              <a:buNone/>
            </a:pPr>
            <a:r>
              <a:rPr lang="ru-RU" dirty="0" smtClean="0">
                <a:solidFill>
                  <a:srgbClr val="F5A408"/>
                </a:solidFill>
              </a:rPr>
              <a:t>группы Губ-1-006 </a:t>
            </a:r>
          </a:p>
          <a:p>
            <a:pPr marL="0" indent="0" algn="l">
              <a:buNone/>
            </a:pPr>
            <a:r>
              <a:rPr lang="ru-RU" dirty="0" err="1" smtClean="0">
                <a:solidFill>
                  <a:srgbClr val="F5A408"/>
                </a:solidFill>
              </a:rPr>
              <a:t>волобуева</a:t>
            </a:r>
            <a:r>
              <a:rPr lang="ru-RU" dirty="0" smtClean="0">
                <a:solidFill>
                  <a:srgbClr val="F5A408"/>
                </a:solidFill>
              </a:rPr>
              <a:t> </a:t>
            </a:r>
            <a:r>
              <a:rPr lang="ru-RU" dirty="0" err="1" smtClean="0">
                <a:solidFill>
                  <a:srgbClr val="F5A408"/>
                </a:solidFill>
              </a:rPr>
              <a:t>наталия</a:t>
            </a:r>
            <a:r>
              <a:rPr lang="ru-RU" dirty="0" smtClean="0">
                <a:solidFill>
                  <a:srgbClr val="F5A408"/>
                </a:solidFill>
              </a:rPr>
              <a:t>  </a:t>
            </a:r>
            <a:r>
              <a:rPr lang="ru-RU" dirty="0" err="1" smtClean="0">
                <a:solidFill>
                  <a:srgbClr val="F5A408"/>
                </a:solidFill>
              </a:rPr>
              <a:t>александровна</a:t>
            </a:r>
            <a:endParaRPr lang="ru-RU" b="0" i="0" dirty="0">
              <a:solidFill>
                <a:srgbClr val="F5A408"/>
              </a:solidFill>
            </a:endParaRPr>
          </a:p>
        </p:txBody>
      </p:sp>
      <p:pic>
        <p:nvPicPr>
          <p:cNvPr id="10242" name="Picture 2" descr="http://www.alltreatment.com/uploads/mixing_drugs11.jpg"/>
          <p:cNvPicPr>
            <a:picLocks noChangeAspect="1" noChangeArrowheads="1"/>
          </p:cNvPicPr>
          <p:nvPr/>
        </p:nvPicPr>
        <p:blipFill>
          <a:blip r:embed="rId2" cstate="print"/>
          <a:srcRect/>
          <a:stretch>
            <a:fillRect/>
          </a:stretch>
        </p:blipFill>
        <p:spPr bwMode="auto">
          <a:xfrm>
            <a:off x="5898820" y="2619746"/>
            <a:ext cx="6115050" cy="4095750"/>
          </a:xfrm>
          <a:prstGeom prst="rect">
            <a:avLst/>
          </a:prstGeom>
          <a:ln>
            <a:noFill/>
          </a:ln>
          <a:effectLst>
            <a:softEdge rad="112500"/>
          </a:effectLst>
        </p:spPr>
      </p:pic>
    </p:spTree>
    <p:extLst>
      <p:ext uri="{BB962C8B-B14F-4D97-AF65-F5344CB8AC3E}">
        <p14:creationId xmlns:p14="http://schemas.microsoft.com/office/powerpoint/2010/main" xmlns="" val="40054406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type="body" sz="half" idx="2"/>
          </p:nvPr>
        </p:nvSpPr>
        <p:spPr>
          <a:xfrm>
            <a:off x="394933" y="368135"/>
            <a:ext cx="9615966" cy="3123209"/>
          </a:xfrm>
        </p:spPr>
        <p:txBody>
          <a:bodyPr>
            <a:normAutofit/>
          </a:bodyPr>
          <a:lstStyle/>
          <a:p>
            <a:pPr marL="347472" indent="-347472">
              <a:spcBef>
                <a:spcPts val="0"/>
              </a:spcBef>
              <a:buClr>
                <a:srgbClr val="F5A408"/>
              </a:buClr>
              <a:buFont typeface="Wingdings 3"/>
              <a:buChar char=""/>
            </a:pPr>
            <a:r>
              <a:rPr lang="ru-RU" i="1" dirty="0" smtClean="0"/>
              <a:t>Влияние наркотиков на дыхание</a:t>
            </a:r>
            <a:r>
              <a:rPr lang="ru-RU" i="1" dirty="0" smtClean="0"/>
              <a:t>. (</a:t>
            </a:r>
            <a:r>
              <a:rPr lang="ru-RU" dirty="0" smtClean="0"/>
              <a:t>Угнетается </a:t>
            </a:r>
            <a:r>
              <a:rPr lang="ru-RU" dirty="0" smtClean="0"/>
              <a:t>активность дыхательного </a:t>
            </a:r>
            <a:r>
              <a:rPr lang="ru-RU" dirty="0" smtClean="0"/>
              <a:t>центра).</a:t>
            </a:r>
          </a:p>
          <a:p>
            <a:pPr marL="347472" indent="-347472">
              <a:spcBef>
                <a:spcPts val="0"/>
              </a:spcBef>
              <a:buClr>
                <a:srgbClr val="F5A408"/>
              </a:buClr>
              <a:buFont typeface="Wingdings 3"/>
              <a:buChar char=""/>
            </a:pPr>
            <a:r>
              <a:rPr lang="ru-RU" i="1" dirty="0" smtClean="0"/>
              <a:t>Влияние наркотиков на </a:t>
            </a:r>
            <a:r>
              <a:rPr lang="ru-RU" i="1" dirty="0" smtClean="0"/>
              <a:t>кашель. (</a:t>
            </a:r>
            <a:r>
              <a:rPr lang="ru-RU" dirty="0" smtClean="0"/>
              <a:t>Наркотики снижают возбудимость кашлевого </a:t>
            </a:r>
            <a:r>
              <a:rPr lang="ru-RU" dirty="0" smtClean="0"/>
              <a:t>центра).</a:t>
            </a:r>
          </a:p>
          <a:p>
            <a:pPr marL="347472" indent="-347472">
              <a:spcBef>
                <a:spcPts val="0"/>
              </a:spcBef>
              <a:buClr>
                <a:srgbClr val="F5A408"/>
              </a:buClr>
              <a:buFont typeface="Wingdings 3"/>
              <a:buChar char=""/>
            </a:pPr>
            <a:r>
              <a:rPr lang="ru-RU" i="1" dirty="0" smtClean="0"/>
              <a:t>Влияние наркотиков на </a:t>
            </a:r>
            <a:r>
              <a:rPr lang="ru-RU" i="1" dirty="0" err="1" smtClean="0"/>
              <a:t>сердечно-сосудистую</a:t>
            </a:r>
            <a:r>
              <a:rPr lang="ru-RU" i="1" dirty="0" smtClean="0"/>
              <a:t> систему</a:t>
            </a:r>
            <a:r>
              <a:rPr lang="ru-RU" i="1" dirty="0" smtClean="0"/>
              <a:t>. (</a:t>
            </a:r>
            <a:r>
              <a:rPr lang="ru-RU" dirty="0" smtClean="0"/>
              <a:t>Наркотики способствуют угнетению сосудодвигательного центра, а вследствие этого снижению кровяного давления и замедлению </a:t>
            </a:r>
            <a:r>
              <a:rPr lang="ru-RU" dirty="0" smtClean="0"/>
              <a:t>пульса). </a:t>
            </a:r>
          </a:p>
          <a:p>
            <a:pPr marL="347472" indent="-347472">
              <a:spcBef>
                <a:spcPts val="0"/>
              </a:spcBef>
              <a:buClr>
                <a:srgbClr val="F5A408"/>
              </a:buClr>
              <a:buFont typeface="Wingdings 3"/>
              <a:buChar char=""/>
            </a:pPr>
            <a:r>
              <a:rPr lang="ru-RU" i="1" dirty="0" smtClean="0"/>
              <a:t>Влияние наркотиков на систему пищеварения</a:t>
            </a:r>
            <a:r>
              <a:rPr lang="ru-RU" i="1" dirty="0" smtClean="0"/>
              <a:t>. (</a:t>
            </a:r>
            <a:r>
              <a:rPr lang="ru-RU" dirty="0" smtClean="0"/>
              <a:t>Наркотики угнетают механизмы регуляции </a:t>
            </a:r>
            <a:r>
              <a:rPr lang="ru-RU" dirty="0" smtClean="0"/>
              <a:t>пищеварения). </a:t>
            </a:r>
            <a:endParaRPr lang="ru-RU" dirty="0" smtClean="0"/>
          </a:p>
          <a:p>
            <a:pPr marL="347472" indent="-347472">
              <a:spcBef>
                <a:spcPts val="0"/>
              </a:spcBef>
              <a:buClr>
                <a:srgbClr val="F5A408"/>
              </a:buClr>
              <a:buFont typeface="Wingdings 3"/>
              <a:buChar char=""/>
            </a:pPr>
            <a:endParaRPr lang="ru-RU" dirty="0" smtClean="0"/>
          </a:p>
        </p:txBody>
      </p:sp>
      <p:pic>
        <p:nvPicPr>
          <p:cNvPr id="4098" name="Picture 2" descr="http://xradio.su/index.php?option=com_datsogallery&amp;Itemid=0&amp;func=wmark&amp;mid=1188"/>
          <p:cNvPicPr>
            <a:picLocks noChangeAspect="1" noChangeArrowheads="1"/>
          </p:cNvPicPr>
          <p:nvPr/>
        </p:nvPicPr>
        <p:blipFill>
          <a:blip r:embed="rId2" cstate="print"/>
          <a:srcRect/>
          <a:stretch>
            <a:fillRect/>
          </a:stretch>
        </p:blipFill>
        <p:spPr bwMode="auto">
          <a:xfrm>
            <a:off x="381206" y="3292145"/>
            <a:ext cx="3062637" cy="3062637"/>
          </a:xfrm>
          <a:prstGeom prst="rect">
            <a:avLst/>
          </a:prstGeom>
          <a:noFill/>
        </p:spPr>
      </p:pic>
      <p:pic>
        <p:nvPicPr>
          <p:cNvPr id="4100" name="Picture 4" descr="http://900igr.net/datas/obg/Zavisimost-ot-narkotikov/0004-004-Zavisimost-ot-narkotikov.jpg"/>
          <p:cNvPicPr>
            <a:picLocks noChangeAspect="1" noChangeArrowheads="1"/>
          </p:cNvPicPr>
          <p:nvPr/>
        </p:nvPicPr>
        <p:blipFill>
          <a:blip r:embed="rId3" cstate="print"/>
          <a:srcRect/>
          <a:stretch>
            <a:fillRect/>
          </a:stretch>
        </p:blipFill>
        <p:spPr bwMode="auto">
          <a:xfrm>
            <a:off x="6805758" y="3063833"/>
            <a:ext cx="4706213" cy="3531713"/>
          </a:xfrm>
          <a:prstGeom prst="rect">
            <a:avLst/>
          </a:prstGeom>
          <a:ln>
            <a:noFill/>
          </a:ln>
          <a:effectLst>
            <a:softEdge rad="112500"/>
          </a:effectLst>
        </p:spPr>
      </p:pic>
    </p:spTree>
    <p:extLst>
      <p:ext uri="{BB962C8B-B14F-4D97-AF65-F5344CB8AC3E}">
        <p14:creationId xmlns:p14="http://schemas.microsoft.com/office/powerpoint/2010/main" xmlns="" val="116748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671855" cy="1021278"/>
          </a:xfrm>
        </p:spPr>
        <p:txBody>
          <a:bodyPr/>
          <a:lstStyle/>
          <a:p>
            <a:pPr algn="l" defTabSz="457200">
              <a:spcBef>
                <a:spcPts val="0"/>
              </a:spcBef>
              <a:buNone/>
            </a:pPr>
            <a:r>
              <a:rPr lang="ru-RU" sz="4400" b="1" i="0"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Century Gothic"/>
                <a:ea typeface="+mj-ea"/>
                <a:cs typeface="+mj-cs"/>
              </a:rPr>
              <a:t>Заключение</a:t>
            </a:r>
            <a:endParaRPr lang="ru-RU" sz="4400" b="1" i="0"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Century Gothic"/>
              <a:ea typeface="+mj-ea"/>
              <a:cs typeface="+mj-cs"/>
            </a:endParaRPr>
          </a:p>
        </p:txBody>
      </p:sp>
      <p:sp>
        <p:nvSpPr>
          <p:cNvPr id="5" name="Текст 4"/>
          <p:cNvSpPr>
            <a:spLocks noGrp="1"/>
          </p:cNvSpPr>
          <p:nvPr>
            <p:ph type="body" sz="half" idx="2"/>
          </p:nvPr>
        </p:nvSpPr>
        <p:spPr>
          <a:xfrm>
            <a:off x="0" y="771897"/>
            <a:ext cx="12192000" cy="4168238"/>
          </a:xfrm>
        </p:spPr>
        <p:txBody>
          <a:bodyPr>
            <a:normAutofit/>
          </a:bodyPr>
          <a:lstStyle/>
          <a:p>
            <a:r>
              <a:rPr lang="ru-RU" dirty="0" smtClean="0"/>
              <a:t>Вредные привычки оказывают поистине колоссальный разрушающий эффект на организм человека. В ходе употребления табака и алкоголя происходят глубокие изменения личности, всех ее основных параметров и составляющих, нарушаются важные биологические процессы в организме, возникают различного рода заболевания.</a:t>
            </a:r>
          </a:p>
          <a:p>
            <a:r>
              <a:rPr lang="ru-RU" dirty="0" smtClean="0"/>
              <a:t> Напротив же, занятия физической культурой и спортом оказывают положительный эффект на человека, укрепляют его здоровье.</a:t>
            </a:r>
          </a:p>
          <a:p>
            <a:r>
              <a:rPr lang="ru-RU" dirty="0" smtClean="0"/>
              <a:t> Для борьбы с вредными привычками необходимо более широко применять профилактику здорового образа жизни, занятий спортом и физической культурой. Каждый человек имеет большие возможности для укрепления и поддержания своего здоровья, для сохранения трудоспособности, физической активности и бодрости до глубокой старости. </a:t>
            </a:r>
          </a:p>
          <a:p>
            <a:r>
              <a:rPr lang="ru-RU" dirty="0" smtClean="0"/>
              <a:t>Проблема </a:t>
            </a:r>
            <a:r>
              <a:rPr lang="ru-RU" dirty="0" smtClean="0"/>
              <a:t>курения, алкоголизма, наркомании – это проблема всего человечества, которая может коснуться каждого. Поэтому каждый должен понимать и пытаться бороться с этими «вредными привычками».</a:t>
            </a:r>
            <a:endParaRPr lang="ru-RU" dirty="0"/>
          </a:p>
        </p:txBody>
      </p:sp>
      <p:pic>
        <p:nvPicPr>
          <p:cNvPr id="3076" name="Picture 4" descr="http://im4-tub-ru.yandex.net/i?id=1102146825-14-72&amp;n=21"/>
          <p:cNvPicPr>
            <a:picLocks noChangeAspect="1" noChangeArrowheads="1"/>
          </p:cNvPicPr>
          <p:nvPr/>
        </p:nvPicPr>
        <p:blipFill>
          <a:blip r:embed="rId2" cstate="print"/>
          <a:srcRect/>
          <a:stretch>
            <a:fillRect/>
          </a:stretch>
        </p:blipFill>
        <p:spPr bwMode="auto">
          <a:xfrm>
            <a:off x="0" y="4959329"/>
            <a:ext cx="3265714" cy="1898671"/>
          </a:xfrm>
          <a:prstGeom prst="rect">
            <a:avLst/>
          </a:prstGeom>
          <a:ln>
            <a:noFill/>
          </a:ln>
          <a:effectLst>
            <a:softEdge rad="112500"/>
          </a:effectLst>
        </p:spPr>
      </p:pic>
      <p:pic>
        <p:nvPicPr>
          <p:cNvPr id="3078" name="Picture 6" descr="http://fitnessplus.ru/sites/default/files/images/a243.jpg"/>
          <p:cNvPicPr>
            <a:picLocks noChangeAspect="1" noChangeArrowheads="1"/>
          </p:cNvPicPr>
          <p:nvPr/>
        </p:nvPicPr>
        <p:blipFill>
          <a:blip r:embed="rId3" cstate="print"/>
          <a:srcRect/>
          <a:stretch>
            <a:fillRect/>
          </a:stretch>
        </p:blipFill>
        <p:spPr bwMode="auto">
          <a:xfrm>
            <a:off x="9240200" y="4631377"/>
            <a:ext cx="2774764" cy="1858487"/>
          </a:xfrm>
          <a:prstGeom prst="rect">
            <a:avLst/>
          </a:prstGeom>
          <a:noFill/>
        </p:spPr>
      </p:pic>
      <p:pic>
        <p:nvPicPr>
          <p:cNvPr id="3080" name="Picture 8" descr="http://www.hcpl.net/sites/default/files/healthy-lifestyle-2.jpg"/>
          <p:cNvPicPr>
            <a:picLocks noChangeAspect="1" noChangeArrowheads="1"/>
          </p:cNvPicPr>
          <p:nvPr/>
        </p:nvPicPr>
        <p:blipFill>
          <a:blip r:embed="rId4" cstate="print"/>
          <a:srcRect/>
          <a:stretch>
            <a:fillRect/>
          </a:stretch>
        </p:blipFill>
        <p:spPr bwMode="auto">
          <a:xfrm>
            <a:off x="3338162" y="4626396"/>
            <a:ext cx="2611375" cy="2089100"/>
          </a:xfrm>
          <a:prstGeom prst="rect">
            <a:avLst/>
          </a:prstGeom>
          <a:ln>
            <a:noFill/>
          </a:ln>
          <a:effectLst>
            <a:softEdge rad="112500"/>
          </a:effectLst>
        </p:spPr>
      </p:pic>
      <p:pic>
        <p:nvPicPr>
          <p:cNvPr id="3082" name="Picture 10" descr="http://www.fotoobjectiv.ru/images/photos/91_29.jpg"/>
          <p:cNvPicPr>
            <a:picLocks noChangeAspect="1" noChangeArrowheads="1"/>
          </p:cNvPicPr>
          <p:nvPr/>
        </p:nvPicPr>
        <p:blipFill>
          <a:blip r:embed="rId5" cstate="print"/>
          <a:srcRect/>
          <a:stretch>
            <a:fillRect/>
          </a:stretch>
        </p:blipFill>
        <p:spPr bwMode="auto">
          <a:xfrm>
            <a:off x="6354496" y="4761804"/>
            <a:ext cx="2670751" cy="1870565"/>
          </a:xfrm>
          <a:prstGeom prst="rect">
            <a:avLst/>
          </a:prstGeom>
          <a:ln>
            <a:noFill/>
          </a:ln>
          <a:effectLst>
            <a:softEdge rad="112500"/>
          </a:effectLst>
        </p:spPr>
      </p:pic>
    </p:spTree>
    <p:extLst>
      <p:ext uri="{BB962C8B-B14F-4D97-AF65-F5344CB8AC3E}">
        <p14:creationId xmlns:p14="http://schemas.microsoft.com/office/powerpoint/2010/main" xmlns="" val="2765304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half" idx="2"/>
          </p:nvPr>
        </p:nvSpPr>
        <p:spPr>
          <a:xfrm>
            <a:off x="190006" y="213757"/>
            <a:ext cx="11804072" cy="6495802"/>
          </a:xfrm>
        </p:spPr>
        <p:txBody>
          <a:bodyPr>
            <a:normAutofit lnSpcReduction="10000"/>
          </a:bodyPr>
          <a:lstStyle/>
          <a:p>
            <a:r>
              <a:rPr lang="ru-RU" dirty="0" smtClean="0"/>
              <a:t>Физиологической основой формирования привычек и характера человека является динамический стереотип – зафиксированная система из условных и безусловных рефлексов, объединенных в функциональный единый комплекс, - вырабатываемый при наличии внешнего стереотипа (повторяющихся в определенной последовательности раздражителей). В результате этого происходит формирование автоматизированной структуры ответных реакций. Раздражители сохраняют за собой в основном пусковое значение. Это определяет в известной степени возникновение часто не подконтрольных нашему сознанию сформированных умений, навыков, привычек и характера человека. </a:t>
            </a:r>
          </a:p>
          <a:p>
            <a:r>
              <a:rPr lang="ru-RU" dirty="0" smtClean="0"/>
              <a:t>Привычка как важный элемент поведения может приобрести характер потребности. Психическая деятельность человека при этом совершается без специальных усилий. У человека возникает устойчивая потребность в повседневном осуществлении привычного действия. </a:t>
            </a:r>
          </a:p>
          <a:p>
            <a:r>
              <a:rPr lang="ru-RU" dirty="0" smtClean="0"/>
              <a:t>Привычки могут складываться стихийно и стать продуктом целенаправленного воспитания, перерасти в устойчивые черты характера. </a:t>
            </a:r>
          </a:p>
          <a:p>
            <a:r>
              <a:rPr lang="ru-RU" dirty="0" smtClean="0"/>
              <a:t>Среди основных причин возникновения и распространения вредных привычек можно назвать: </a:t>
            </a:r>
          </a:p>
          <a:p>
            <a:pPr>
              <a:buFontTx/>
              <a:buChar char="-"/>
            </a:pPr>
            <a:r>
              <a:rPr lang="ru-RU" dirty="0" smtClean="0"/>
              <a:t> Социальная согласованность;</a:t>
            </a:r>
          </a:p>
          <a:p>
            <a:pPr>
              <a:buFontTx/>
              <a:buChar char="-"/>
            </a:pPr>
            <a:r>
              <a:rPr lang="ru-RU" dirty="0" smtClean="0"/>
              <a:t> Удовольствие;</a:t>
            </a:r>
          </a:p>
          <a:p>
            <a:pPr>
              <a:buFontTx/>
              <a:buChar char="-"/>
            </a:pPr>
            <a:r>
              <a:rPr lang="ru-RU" dirty="0" smtClean="0"/>
              <a:t> </a:t>
            </a:r>
            <a:r>
              <a:rPr lang="ru-RU" dirty="0" smtClean="0"/>
              <a:t>Любопытство;</a:t>
            </a:r>
          </a:p>
          <a:p>
            <a:pPr>
              <a:buFontTx/>
              <a:buChar char="-"/>
            </a:pPr>
            <a:r>
              <a:rPr lang="ru-RU" dirty="0" smtClean="0"/>
              <a:t> Уход от физического стресса;</a:t>
            </a:r>
          </a:p>
          <a:p>
            <a:pPr>
              <a:buFontTx/>
              <a:buChar char="-"/>
            </a:pPr>
            <a:r>
              <a:rPr lang="ru-RU" dirty="0" smtClean="0"/>
              <a:t> </a:t>
            </a:r>
            <a:r>
              <a:rPr lang="ru-RU" dirty="0" smtClean="0"/>
              <a:t>Неумение правильно использовать свободное время;</a:t>
            </a:r>
          </a:p>
          <a:p>
            <a:pPr>
              <a:buFontTx/>
              <a:buChar char="-"/>
            </a:pPr>
            <a:r>
              <a:rPr lang="ru-RU" dirty="0" smtClean="0"/>
              <a:t> </a:t>
            </a:r>
            <a:r>
              <a:rPr lang="ru-RU" dirty="0" smtClean="0"/>
              <a:t>Отчуждение и неустроенность в жизни.</a:t>
            </a:r>
          </a:p>
          <a:p>
            <a:endParaRPr lang="ru-RU" dirty="0" smtClean="0"/>
          </a:p>
        </p:txBody>
      </p:sp>
      <p:pic>
        <p:nvPicPr>
          <p:cNvPr id="9220" name="Picture 4" descr="http://www.tramadolabusehelp.com/wp-content/uploads/mixing-tramadol-with-alcohol-and-drugs.jpg"/>
          <p:cNvPicPr>
            <a:picLocks noChangeAspect="1" noChangeArrowheads="1"/>
          </p:cNvPicPr>
          <p:nvPr/>
        </p:nvPicPr>
        <p:blipFill>
          <a:blip r:embed="rId2" cstate="print"/>
          <a:srcRect/>
          <a:stretch>
            <a:fillRect/>
          </a:stretch>
        </p:blipFill>
        <p:spPr bwMode="auto">
          <a:xfrm>
            <a:off x="7030192" y="4074458"/>
            <a:ext cx="3959762" cy="263984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052" y="153390"/>
            <a:ext cx="8825659" cy="1057894"/>
          </a:xfrm>
        </p:spPr>
        <p:txBody>
          <a:bodyPr/>
          <a:lstStyle/>
          <a:p>
            <a:r>
              <a:rPr lang="ru-RU" sz="66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Курение</a:t>
            </a:r>
            <a:endParaRPr lang="ru-RU" sz="66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4" name="Текст 3"/>
          <p:cNvSpPr>
            <a:spLocks noGrp="1"/>
          </p:cNvSpPr>
          <p:nvPr>
            <p:ph type="body" sz="half" idx="2"/>
          </p:nvPr>
        </p:nvSpPr>
        <p:spPr>
          <a:xfrm>
            <a:off x="142504" y="1365663"/>
            <a:ext cx="9838109" cy="3895106"/>
          </a:xfrm>
        </p:spPr>
        <p:txBody>
          <a:bodyPr>
            <a:normAutofit lnSpcReduction="10000"/>
          </a:bodyPr>
          <a:lstStyle/>
          <a:p>
            <a:r>
              <a:rPr lang="ru-RU" dirty="0" smtClean="0"/>
              <a:t>Курение – вдыхание дыма препаратов, преимущественно растительного происхождения, тлеющих в потоке вдыхаемого воздуха, с целью насыщения организма содержащимися в них активными веществами путем из возгонки и последующего всасывания в легких и дыхательных путях. Применяется для употребления курительных смесей, обладающих наркотическими свойствами (табак, гашиш, марихуана, опиум, </a:t>
            </a:r>
            <a:r>
              <a:rPr lang="ru-RU" dirty="0" err="1" smtClean="0"/>
              <a:t>крэк</a:t>
            </a:r>
            <a:r>
              <a:rPr lang="ru-RU" dirty="0" smtClean="0"/>
              <a:t> и т.п.) благодаря быстрому поступлению насыщенной </a:t>
            </a:r>
            <a:r>
              <a:rPr lang="ru-RU" dirty="0" err="1" smtClean="0"/>
              <a:t>психоактивными</a:t>
            </a:r>
            <a:r>
              <a:rPr lang="ru-RU" dirty="0" smtClean="0"/>
              <a:t> веществами крови в головной мозг. </a:t>
            </a:r>
          </a:p>
          <a:p>
            <a:r>
              <a:rPr lang="ru-RU" dirty="0" smtClean="0"/>
              <a:t>Курение как </a:t>
            </a:r>
            <a:r>
              <a:rPr lang="ru-RU" dirty="0" smtClean="0"/>
              <a:t>таковое известно </a:t>
            </a:r>
            <a:r>
              <a:rPr lang="ru-RU" dirty="0" smtClean="0"/>
              <a:t>очень давно</a:t>
            </a:r>
            <a:r>
              <a:rPr lang="ru-RU" dirty="0" smtClean="0"/>
              <a:t>. </a:t>
            </a:r>
            <a:r>
              <a:rPr lang="ru-RU" dirty="0" smtClean="0"/>
              <a:t>Курительные трубки были найдены при раскопках захоронений знати в Египте, датируемых XXI—XVIII веками до нашей эры. </a:t>
            </a:r>
            <a:r>
              <a:rPr lang="ru-RU" dirty="0" smtClean="0"/>
              <a:t> </a:t>
            </a:r>
          </a:p>
          <a:p>
            <a:r>
              <a:rPr lang="ru-RU" dirty="0" smtClean="0"/>
              <a:t>В наркологии выделяют две разновидности склонности человека к </a:t>
            </a:r>
            <a:r>
              <a:rPr lang="ru-RU" dirty="0" err="1" smtClean="0"/>
              <a:t>табакокурению</a:t>
            </a:r>
            <a:r>
              <a:rPr lang="ru-RU" dirty="0" smtClean="0"/>
              <a:t>: привычка к курению и стойкое психическая и физическая зависимость от употребления никотина. </a:t>
            </a:r>
            <a:endParaRPr lang="ru-RU" dirty="0"/>
          </a:p>
        </p:txBody>
      </p:sp>
      <p:pic>
        <p:nvPicPr>
          <p:cNvPr id="8194" name="Picture 2" descr="http://im2-tub-ru.yandex.net/i?id=161321083-33-72&amp;n=21"/>
          <p:cNvPicPr>
            <a:picLocks noChangeAspect="1" noChangeArrowheads="1"/>
          </p:cNvPicPr>
          <p:nvPr/>
        </p:nvPicPr>
        <p:blipFill>
          <a:blip r:embed="rId2" cstate="print"/>
          <a:srcRect/>
          <a:stretch>
            <a:fillRect/>
          </a:stretch>
        </p:blipFill>
        <p:spPr bwMode="auto">
          <a:xfrm>
            <a:off x="9952719" y="1945698"/>
            <a:ext cx="1905000" cy="1428750"/>
          </a:xfrm>
          <a:prstGeom prst="rect">
            <a:avLst/>
          </a:prstGeom>
          <a:ln>
            <a:noFill/>
          </a:ln>
          <a:effectLst>
            <a:softEdge rad="112500"/>
          </a:effectLst>
        </p:spPr>
      </p:pic>
      <p:pic>
        <p:nvPicPr>
          <p:cNvPr id="6" name="Picture 2" descr="http://img0.liveinternet.ru/images/attach/b/2/2/910/2910993_4218429568.jpg"/>
          <p:cNvPicPr>
            <a:picLocks noChangeAspect="1" noChangeArrowheads="1"/>
          </p:cNvPicPr>
          <p:nvPr/>
        </p:nvPicPr>
        <p:blipFill>
          <a:blip r:embed="rId3" cstate="print"/>
          <a:srcRect/>
          <a:stretch>
            <a:fillRect/>
          </a:stretch>
        </p:blipFill>
        <p:spPr bwMode="auto">
          <a:xfrm>
            <a:off x="9663751" y="4329750"/>
            <a:ext cx="2528249" cy="2528250"/>
          </a:xfrm>
          <a:prstGeom prst="rect">
            <a:avLst/>
          </a:prstGeom>
          <a:ln>
            <a:noFill/>
          </a:ln>
          <a:effectLst>
            <a:softEdge rad="112500"/>
          </a:effectLst>
        </p:spPr>
      </p:pic>
      <p:pic>
        <p:nvPicPr>
          <p:cNvPr id="8196" name="Picture 4" descr="http://gov.cap.ru/UserFiles/news/20131120/Original/kurenie.jpg"/>
          <p:cNvPicPr>
            <a:picLocks noChangeAspect="1" noChangeArrowheads="1"/>
          </p:cNvPicPr>
          <p:nvPr/>
        </p:nvPicPr>
        <p:blipFill>
          <a:blip r:embed="rId4" cstate="print"/>
          <a:srcRect/>
          <a:stretch>
            <a:fillRect/>
          </a:stretch>
        </p:blipFill>
        <p:spPr bwMode="auto">
          <a:xfrm>
            <a:off x="3468791" y="4963843"/>
            <a:ext cx="2563874" cy="171324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25631" y="320632"/>
            <a:ext cx="4120737" cy="1116281"/>
          </a:xfrm>
        </p:spPr>
        <p:txBody>
          <a:bodyPr/>
          <a:lstStyle/>
          <a:p>
            <a:r>
              <a:rPr lang="ru-RU" sz="5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Запомни!</a:t>
            </a:r>
            <a:endParaRPr lang="ru-RU" sz="54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5" name="Текст 4"/>
          <p:cNvSpPr>
            <a:spLocks noGrp="1"/>
          </p:cNvSpPr>
          <p:nvPr>
            <p:ph type="body" sz="half" idx="2"/>
          </p:nvPr>
        </p:nvSpPr>
        <p:spPr>
          <a:xfrm>
            <a:off x="261258" y="1484415"/>
            <a:ext cx="8407729" cy="4263242"/>
          </a:xfrm>
        </p:spPr>
        <p:txBody>
          <a:bodyPr>
            <a:normAutofit/>
          </a:bodyPr>
          <a:lstStyle/>
          <a:p>
            <a:r>
              <a:rPr lang="ru-RU" dirty="0" smtClean="0"/>
              <a:t>1. Наибольший вред наносит курение на голодный желудок.</a:t>
            </a:r>
          </a:p>
          <a:p>
            <a:r>
              <a:rPr lang="ru-RU" dirty="0" smtClean="0"/>
              <a:t> 2. Надо следить за состоянием ног. При уменьшении на ногах волосяного покрова, потливость, или наоборот сухость ног, ступней, быстрая утомляемость ног при ходьбе, судороги, сильная боль при нагрузке, постоянное онемение пальцев ног. Признаки </a:t>
            </a:r>
            <a:r>
              <a:rPr lang="ru-RU" dirty="0" err="1" smtClean="0"/>
              <a:t>облитрирующего</a:t>
            </a:r>
            <a:r>
              <a:rPr lang="ru-RU" dirty="0" smtClean="0"/>
              <a:t> эндартериита ног, могущего закончиться гангреной (оконная болезнь)</a:t>
            </a:r>
          </a:p>
          <a:p>
            <a:r>
              <a:rPr lang="ru-RU" dirty="0" smtClean="0"/>
              <a:t> 3. Лучше не курите лёгкие сигареты, если вы курильщик с большим </a:t>
            </a:r>
            <a:r>
              <a:rPr lang="ru-RU" dirty="0" smtClean="0"/>
              <a:t>стажем</a:t>
            </a:r>
            <a:r>
              <a:rPr lang="ru-RU" dirty="0" smtClean="0"/>
              <a:t>. Вы будете курить чаще, глубже вдыхать дым и в организм будет поступать больше токсичных веществ</a:t>
            </a:r>
            <a:r>
              <a:rPr lang="ru-RU" dirty="0" smtClean="0"/>
              <a:t>.</a:t>
            </a:r>
          </a:p>
          <a:p>
            <a:r>
              <a:rPr lang="ru-RU" dirty="0" smtClean="0"/>
              <a:t> 4. Не следует курить сигареты с ментолом. Они хотя и обладают лёгким анестезирующим и успокаивающим действием создаёт условие для более лёгкого проникновения в кровь токсинов.</a:t>
            </a:r>
          </a:p>
          <a:p>
            <a:endParaRPr lang="ru-RU" dirty="0" smtClean="0"/>
          </a:p>
          <a:p>
            <a:endParaRPr lang="ru-RU" dirty="0"/>
          </a:p>
        </p:txBody>
      </p:sp>
      <p:pic>
        <p:nvPicPr>
          <p:cNvPr id="7170" name="Picture 2" descr="http://proxy11.media.online.ua/photo/r3-d3002234156/522545_640.jpg"/>
          <p:cNvPicPr>
            <a:picLocks noChangeAspect="1" noChangeArrowheads="1"/>
          </p:cNvPicPr>
          <p:nvPr/>
        </p:nvPicPr>
        <p:blipFill>
          <a:blip r:embed="rId2" cstate="print"/>
          <a:srcRect/>
          <a:stretch>
            <a:fillRect/>
          </a:stretch>
        </p:blipFill>
        <p:spPr bwMode="auto">
          <a:xfrm>
            <a:off x="8867775" y="0"/>
            <a:ext cx="3324225" cy="4095750"/>
          </a:xfrm>
          <a:prstGeom prst="rect">
            <a:avLst/>
          </a:prstGeom>
          <a:noFill/>
        </p:spPr>
      </p:pic>
      <p:pic>
        <p:nvPicPr>
          <p:cNvPr id="7174" name="Picture 6" descr="http://poxe.ru/uploads/posts/2008-03/thumbs/1206619075_17558230_kofe_i_sigaretuy.jpg"/>
          <p:cNvPicPr>
            <a:picLocks noChangeAspect="1" noChangeArrowheads="1"/>
          </p:cNvPicPr>
          <p:nvPr/>
        </p:nvPicPr>
        <p:blipFill>
          <a:blip r:embed="rId3" cstate="print"/>
          <a:srcRect/>
          <a:stretch>
            <a:fillRect/>
          </a:stretch>
        </p:blipFill>
        <p:spPr bwMode="auto">
          <a:xfrm>
            <a:off x="8134598" y="4203638"/>
            <a:ext cx="3546764" cy="245248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809" y="224642"/>
            <a:ext cx="8825659" cy="1981200"/>
          </a:xfrm>
        </p:spPr>
        <p:txBody>
          <a:bodyPr/>
          <a:lstStyle/>
          <a:p>
            <a:pPr algn="l" defTabSz="457200">
              <a:spcBef>
                <a:spcPts val="0"/>
              </a:spcBef>
              <a:buNone/>
            </a:pPr>
            <a:r>
              <a:rPr lang="ru-RU" sz="4400" b="1" i="0"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Century Gothic"/>
                <a:ea typeface="+mj-ea"/>
                <a:cs typeface="+mj-cs"/>
              </a:rPr>
              <a:t>Алкоголизм. </a:t>
            </a:r>
            <a:endParaRPr lang="ru-RU" sz="4400" b="1" i="0"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Century Gothic"/>
              <a:ea typeface="+mj-ea"/>
              <a:cs typeface="+mj-cs"/>
            </a:endParaRPr>
          </a:p>
        </p:txBody>
      </p:sp>
      <p:sp>
        <p:nvSpPr>
          <p:cNvPr id="4" name="Текст 3"/>
          <p:cNvSpPr>
            <a:spLocks noGrp="1"/>
          </p:cNvSpPr>
          <p:nvPr>
            <p:ph type="body" sz="half" idx="2"/>
          </p:nvPr>
        </p:nvSpPr>
        <p:spPr>
          <a:xfrm>
            <a:off x="0" y="961901"/>
            <a:ext cx="12192000" cy="5896099"/>
          </a:xfrm>
        </p:spPr>
        <p:txBody>
          <a:bodyPr>
            <a:normAutofit fontScale="92500" lnSpcReduction="20000"/>
          </a:bodyPr>
          <a:lstStyle/>
          <a:p>
            <a:r>
              <a:rPr lang="ru-RU" dirty="0" smtClean="0"/>
              <a:t> </a:t>
            </a:r>
            <a:r>
              <a:rPr lang="ru-RU" dirty="0" smtClean="0"/>
              <a:t> </a:t>
            </a:r>
            <a:r>
              <a:rPr lang="ru-RU" dirty="0" smtClean="0"/>
              <a:t>В настоящее время все общие факторы распространения алкоголизма среди населения России можно распределить на две большие группы - факторы, благоприятствующие распространению потребления </a:t>
            </a:r>
            <a:r>
              <a:rPr lang="ru-RU" dirty="0" err="1" smtClean="0"/>
              <a:t>ксенобиотиков</a:t>
            </a:r>
            <a:r>
              <a:rPr lang="ru-RU" dirty="0" smtClean="0"/>
              <a:t> и вторая группа - факторы специфичные для распространения пьянства условия. К группе благоприятствующих факторов относятся:</a:t>
            </a:r>
          </a:p>
          <a:p>
            <a:pPr lvl="0">
              <a:buFont typeface="Arial" pitchFamily="34" charset="0"/>
              <a:buChar char="•"/>
            </a:pPr>
            <a:r>
              <a:rPr lang="ru-RU" dirty="0" smtClean="0"/>
              <a:t> Низкий </a:t>
            </a:r>
            <a:r>
              <a:rPr lang="ru-RU" dirty="0" smtClean="0"/>
              <a:t>уровень развития духовных потребностей, культуры и нравственности в обществе.</a:t>
            </a:r>
          </a:p>
          <a:p>
            <a:pPr lvl="0">
              <a:buFont typeface="Arial" pitchFamily="34" charset="0"/>
              <a:buChar char="•"/>
            </a:pPr>
            <a:r>
              <a:rPr lang="ru-RU" dirty="0" smtClean="0"/>
              <a:t> Увеличение </a:t>
            </a:r>
            <a:r>
              <a:rPr lang="ru-RU" dirty="0" smtClean="0"/>
              <a:t>продолжительности свободного времени, без увеличения возможности культурного его проведения.</a:t>
            </a:r>
          </a:p>
          <a:p>
            <a:pPr lvl="0">
              <a:buFont typeface="Arial" pitchFamily="34" charset="0"/>
              <a:buChar char="•"/>
            </a:pPr>
            <a:r>
              <a:rPr lang="ru-RU" dirty="0" smtClean="0"/>
              <a:t> Распространение </a:t>
            </a:r>
            <a:r>
              <a:rPr lang="ru-RU" dirty="0" smtClean="0"/>
              <a:t>в России </a:t>
            </a:r>
            <a:r>
              <a:rPr lang="ru-RU" dirty="0" err="1" smtClean="0"/>
              <a:t>нуклеарных</a:t>
            </a:r>
            <a:r>
              <a:rPr lang="ru-RU" dirty="0" smtClean="0"/>
              <a:t> семей состоящих только из родителей и детей, без старшего поколения.</a:t>
            </a:r>
          </a:p>
          <a:p>
            <a:pPr lvl="0">
              <a:buFont typeface="Arial" pitchFamily="34" charset="0"/>
              <a:buChar char="•"/>
            </a:pPr>
            <a:r>
              <a:rPr lang="ru-RU" dirty="0" smtClean="0"/>
              <a:t> Диспропорция </a:t>
            </a:r>
            <a:r>
              <a:rPr lang="ru-RU" dirty="0" smtClean="0"/>
              <a:t>свободного времени у мужчин и у женщин в связи с разной загруженностью домашними делами и заботами и воспитании детей.</a:t>
            </a:r>
          </a:p>
          <a:p>
            <a:pPr lvl="0">
              <a:buFont typeface="Arial" pitchFamily="34" charset="0"/>
              <a:buChar char="•"/>
            </a:pPr>
            <a:r>
              <a:rPr lang="ru-RU" dirty="0" smtClean="0"/>
              <a:t> Несбалансированность </a:t>
            </a:r>
            <a:r>
              <a:rPr lang="ru-RU" dirty="0" smtClean="0"/>
              <a:t>численности и качества женского и мужского населения в отдельных регионах страны.</a:t>
            </a:r>
          </a:p>
          <a:p>
            <a:pPr lvl="0">
              <a:buFont typeface="Arial" pitchFamily="34" charset="0"/>
              <a:buChar char="•"/>
            </a:pPr>
            <a:r>
              <a:rPr lang="ru-RU" dirty="0" smtClean="0"/>
              <a:t> Формальное </a:t>
            </a:r>
            <a:r>
              <a:rPr lang="ru-RU" dirty="0" smtClean="0"/>
              <a:t>отношение к оценке человеческих и профессиональных качеств человека, с преобладанием производственных критериев над критериями нравственности.</a:t>
            </a:r>
          </a:p>
          <a:p>
            <a:pPr lvl="0">
              <a:buFont typeface="Arial" pitchFamily="34" charset="0"/>
              <a:buChar char="•"/>
            </a:pPr>
            <a:r>
              <a:rPr lang="ru-RU" dirty="0" smtClean="0"/>
              <a:t> Слабость </a:t>
            </a:r>
            <a:r>
              <a:rPr lang="ru-RU" dirty="0" smtClean="0"/>
              <a:t>влияния семьи и школы, а также пристрастие к потреблению различных </a:t>
            </a:r>
            <a:r>
              <a:rPr lang="ru-RU" dirty="0" err="1" smtClean="0"/>
              <a:t>ксенобиотиков</a:t>
            </a:r>
            <a:r>
              <a:rPr lang="ru-RU" dirty="0" smtClean="0"/>
              <a:t> родителей, родственников и сверстников из круга общения.</a:t>
            </a:r>
          </a:p>
          <a:p>
            <a:pPr lvl="0">
              <a:buFont typeface="Arial" pitchFamily="34" charset="0"/>
              <a:buChar char="•"/>
            </a:pPr>
            <a:r>
              <a:rPr lang="ru-RU" dirty="0" smtClean="0"/>
              <a:t> Воздействие </a:t>
            </a:r>
            <a:r>
              <a:rPr lang="ru-RU" dirty="0" smtClean="0"/>
              <a:t>на человека постоянных стрессов и нервных перегрузок, с появлением у него потребности расслабиться.</a:t>
            </a:r>
          </a:p>
          <a:p>
            <a:pPr lvl="0">
              <a:buFont typeface="Arial" pitchFamily="34" charset="0"/>
              <a:buChar char="•"/>
            </a:pPr>
            <a:r>
              <a:rPr lang="ru-RU" dirty="0" smtClean="0"/>
              <a:t> Безработица </a:t>
            </a:r>
            <a:r>
              <a:rPr lang="ru-RU" dirty="0" smtClean="0"/>
              <a:t>и низкий уровень жизни на селе.</a:t>
            </a:r>
          </a:p>
          <a:p>
            <a:r>
              <a:rPr lang="ru-RU" i="1" dirty="0" smtClean="0"/>
              <a:t> </a:t>
            </a:r>
            <a:endParaRPr lang="ru-RU" dirty="0"/>
          </a:p>
        </p:txBody>
      </p:sp>
    </p:spTree>
    <p:extLst>
      <p:ext uri="{BB962C8B-B14F-4D97-AF65-F5344CB8AC3E}">
        <p14:creationId xmlns:p14="http://schemas.microsoft.com/office/powerpoint/2010/main" xmlns="" val="423809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half" idx="2"/>
          </p:nvPr>
        </p:nvSpPr>
        <p:spPr>
          <a:xfrm>
            <a:off x="359306" y="403761"/>
            <a:ext cx="8825659" cy="2362200"/>
          </a:xfrm>
        </p:spPr>
        <p:txBody>
          <a:bodyPr>
            <a:normAutofit fontScale="92500" lnSpcReduction="10000"/>
          </a:bodyPr>
          <a:lstStyle/>
          <a:p>
            <a:r>
              <a:rPr lang="ru-RU" i="1" dirty="0" smtClean="0"/>
              <a:t>К специфичным факторам развития пьянства относятся:</a:t>
            </a:r>
            <a:endParaRPr lang="ru-RU" dirty="0" smtClean="0"/>
          </a:p>
          <a:p>
            <a:r>
              <a:rPr lang="ru-RU" dirty="0" smtClean="0"/>
              <a:t>- Рост производства торговли алкоголем, что приводит к росту потребления, спрос рождает предложение и, наоборот предложение рождает спрос.</a:t>
            </a:r>
          </a:p>
          <a:p>
            <a:r>
              <a:rPr lang="ru-RU" dirty="0" smtClean="0"/>
              <a:t>- Несоблюдение традиций воздержания от потребления </a:t>
            </a:r>
            <a:r>
              <a:rPr lang="ru-RU" dirty="0" err="1" smtClean="0"/>
              <a:t>ксенобиотиков</a:t>
            </a:r>
            <a:r>
              <a:rPr lang="ru-RU" dirty="0" smtClean="0"/>
              <a:t> людей различных возрастных и профессиональных групп.</a:t>
            </a:r>
          </a:p>
          <a:p>
            <a:r>
              <a:rPr lang="ru-RU" dirty="0" smtClean="0"/>
              <a:t>- Отсутствие достоверной информации о последствиях действия алкоголя на здоровье человека и уровне смертельной опасности от него.</a:t>
            </a:r>
          </a:p>
          <a:p>
            <a:endParaRPr lang="ru-RU" dirty="0"/>
          </a:p>
        </p:txBody>
      </p:sp>
      <p:pic>
        <p:nvPicPr>
          <p:cNvPr id="5122" name="Picture 2" descr="http://static.playcast.ru/uploads/2009/03/02/859115.jpg"/>
          <p:cNvPicPr>
            <a:picLocks noChangeAspect="1" noChangeArrowheads="1"/>
          </p:cNvPicPr>
          <p:nvPr/>
        </p:nvPicPr>
        <p:blipFill>
          <a:blip r:embed="rId2" cstate="print"/>
          <a:srcRect/>
          <a:stretch>
            <a:fillRect/>
          </a:stretch>
        </p:blipFill>
        <p:spPr bwMode="auto">
          <a:xfrm>
            <a:off x="4525695" y="3823855"/>
            <a:ext cx="3523039" cy="2546062"/>
          </a:xfrm>
          <a:prstGeom prst="rect">
            <a:avLst/>
          </a:prstGeom>
          <a:ln>
            <a:noFill/>
          </a:ln>
          <a:effectLst>
            <a:softEdge rad="112500"/>
          </a:effectLst>
        </p:spPr>
      </p:pic>
      <p:pic>
        <p:nvPicPr>
          <p:cNvPr id="5124" name="Picture 4" descr="http://attach.forum.ge/post-29-1327405312.jpg"/>
          <p:cNvPicPr>
            <a:picLocks noChangeAspect="1" noChangeArrowheads="1"/>
          </p:cNvPicPr>
          <p:nvPr/>
        </p:nvPicPr>
        <p:blipFill>
          <a:blip r:embed="rId3" cstate="print"/>
          <a:srcRect/>
          <a:stretch>
            <a:fillRect/>
          </a:stretch>
        </p:blipFill>
        <p:spPr bwMode="auto">
          <a:xfrm>
            <a:off x="8539554" y="2291412"/>
            <a:ext cx="3454523" cy="3069101"/>
          </a:xfrm>
          <a:prstGeom prst="rect">
            <a:avLst/>
          </a:prstGeom>
          <a:ln>
            <a:noFill/>
          </a:ln>
          <a:effectLst>
            <a:softEdge rad="112500"/>
          </a:effectLst>
        </p:spPr>
      </p:pic>
      <p:pic>
        <p:nvPicPr>
          <p:cNvPr id="5126" name="Picture 6" descr="http://www.fresher.ru/images4/vrednye-privychki-kotorye-portyat-vashu-vneshnost/1.jpg"/>
          <p:cNvPicPr>
            <a:picLocks noChangeAspect="1" noChangeArrowheads="1"/>
          </p:cNvPicPr>
          <p:nvPr/>
        </p:nvPicPr>
        <p:blipFill>
          <a:blip r:embed="rId4" cstate="print"/>
          <a:srcRect/>
          <a:stretch>
            <a:fillRect/>
          </a:stretch>
        </p:blipFill>
        <p:spPr bwMode="auto">
          <a:xfrm>
            <a:off x="213756" y="2850078"/>
            <a:ext cx="3594882" cy="239287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half" idx="2"/>
          </p:nvPr>
        </p:nvSpPr>
        <p:spPr>
          <a:xfrm>
            <a:off x="145552" y="142504"/>
            <a:ext cx="8915321" cy="6543304"/>
          </a:xfrm>
        </p:spPr>
        <p:txBody>
          <a:bodyPr>
            <a:normAutofit fontScale="92500" lnSpcReduction="20000"/>
          </a:bodyPr>
          <a:lstStyle/>
          <a:p>
            <a:r>
              <a:rPr lang="ru-RU" dirty="0" smtClean="0"/>
              <a:t>Людей, употребляющих алкоголь, по частоте и дозе подразделяют на следующие лица:</a:t>
            </a:r>
          </a:p>
          <a:p>
            <a:r>
              <a:rPr lang="ru-RU" dirty="0" smtClean="0"/>
              <a:t>- Лица, употребляющие алкоголь редко - не чаще одного раза в месяц и в небольшом количестве.</a:t>
            </a:r>
          </a:p>
          <a:p>
            <a:r>
              <a:rPr lang="ru-RU" dirty="0" smtClean="0"/>
              <a:t>- Лица, употребляющие алкоголь часто - 1-3 раза в месяц, но не чаще одного раза в неделю (200г крепких напитков или 500г вина - лица «знающие меру».</a:t>
            </a:r>
          </a:p>
          <a:p>
            <a:r>
              <a:rPr lang="ru-RU" dirty="0" smtClean="0"/>
              <a:t>- Лица, злоупотребляющие алкоголем.</a:t>
            </a:r>
          </a:p>
          <a:p>
            <a:r>
              <a:rPr lang="ru-RU" dirty="0" smtClean="0"/>
              <a:t> - Лица, без признаков алкоголизма - пьющие часто в больших количествах в случайных компаниях для поддержания </a:t>
            </a:r>
            <a:r>
              <a:rPr lang="ru-RU" dirty="0" smtClean="0"/>
              <a:t>общения</a:t>
            </a:r>
            <a:endParaRPr lang="ru-RU" dirty="0" smtClean="0"/>
          </a:p>
          <a:p>
            <a:r>
              <a:rPr lang="ru-RU" dirty="0" smtClean="0"/>
              <a:t> - Лица, с начальными признаками алкоголизма - им свойственны наличие психической зависимости, отсутствие при передозировке алкоголя рвотного рефлекса и чувства отвращения к спиртному по утрам, переход к эпизодическому но при этом длительному потреблению, появление способности организма к нормальному функционированию при потреблении спиртных напитков, отсутствие торможения при потреблении алкоголя и возникновение сразу стадии возбуждения, утрата контроля над дозой.</a:t>
            </a:r>
          </a:p>
          <a:p>
            <a:r>
              <a:rPr lang="ru-RU" dirty="0" smtClean="0"/>
              <a:t>- Формирование физической зависимости от алкоголя, проявляющийся абстинентным синдромом. Постепенно происходит алкогольная деградация личности - ухудшается память, снижение интенсивности интеллектуальной деятельности, появляются следующие черты характера: лживость, эгоизм, </a:t>
            </a:r>
            <a:r>
              <a:rPr lang="ru-RU" dirty="0" smtClean="0"/>
              <a:t>жестокость</a:t>
            </a:r>
            <a:endParaRPr lang="ru-RU" dirty="0" smtClean="0"/>
          </a:p>
          <a:p>
            <a:r>
              <a:rPr lang="ru-RU" dirty="0" smtClean="0"/>
              <a:t>- </a:t>
            </a:r>
            <a:r>
              <a:rPr lang="ru-RU" dirty="0" err="1" smtClean="0"/>
              <a:t>Энцефалопатическая</a:t>
            </a:r>
            <a:r>
              <a:rPr lang="ru-RU" dirty="0" smtClean="0"/>
              <a:t> стадия алкоголизма - проявляется систематическим или запойном пьянстве. </a:t>
            </a:r>
            <a:endParaRPr lang="ru-RU" dirty="0"/>
          </a:p>
        </p:txBody>
      </p:sp>
      <p:pic>
        <p:nvPicPr>
          <p:cNvPr id="35842" name="Picture 2" descr="http://www.borinfo.com.ua/boryspil/products/news/2011/10/298/1/1.jpg"/>
          <p:cNvPicPr>
            <a:picLocks noChangeAspect="1" noChangeArrowheads="1"/>
          </p:cNvPicPr>
          <p:nvPr/>
        </p:nvPicPr>
        <p:blipFill>
          <a:blip r:embed="rId2" cstate="print"/>
          <a:srcRect/>
          <a:stretch>
            <a:fillRect/>
          </a:stretch>
        </p:blipFill>
        <p:spPr bwMode="auto">
          <a:xfrm>
            <a:off x="8799616" y="190004"/>
            <a:ext cx="3392384" cy="3526971"/>
          </a:xfrm>
          <a:prstGeom prst="rect">
            <a:avLst/>
          </a:prstGeom>
          <a:ln>
            <a:noFill/>
          </a:ln>
          <a:effectLst>
            <a:softEdge rad="112500"/>
          </a:effectLst>
        </p:spPr>
      </p:pic>
      <p:pic>
        <p:nvPicPr>
          <p:cNvPr id="35844" name="Picture 4" descr="http://www.mir74.ru/uploads/posts/2011-09/1315473304_35981.jpg"/>
          <p:cNvPicPr>
            <a:picLocks noChangeAspect="1" noChangeArrowheads="1"/>
          </p:cNvPicPr>
          <p:nvPr/>
        </p:nvPicPr>
        <p:blipFill>
          <a:blip r:embed="rId3" cstate="print"/>
          <a:srcRect/>
          <a:stretch>
            <a:fillRect/>
          </a:stretch>
        </p:blipFill>
        <p:spPr bwMode="auto">
          <a:xfrm>
            <a:off x="9080955" y="3851701"/>
            <a:ext cx="2932916" cy="282816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half" idx="2"/>
          </p:nvPr>
        </p:nvSpPr>
        <p:spPr>
          <a:xfrm>
            <a:off x="0" y="0"/>
            <a:ext cx="12192000" cy="6019800"/>
          </a:xfrm>
        </p:spPr>
        <p:txBody>
          <a:bodyPr>
            <a:normAutofit/>
          </a:bodyPr>
          <a:lstStyle/>
          <a:p>
            <a:r>
              <a:rPr lang="ru-RU" dirty="0" smtClean="0"/>
              <a:t>В лечении алкоголизма выделяют несколько ключевых моментов:</a:t>
            </a:r>
          </a:p>
          <a:p>
            <a:r>
              <a:rPr lang="ru-RU" dirty="0" smtClean="0"/>
              <a:t>Медикаментозное лечение — применяется для подавления алкогольной зависимости и устранения нарушений вызванных хронической алкогольной интоксикацией. По сути, при медикаментозном лечении все методы основаны на фиксировании чувства страха умереть у больного из-за </a:t>
            </a:r>
            <a:r>
              <a:rPr lang="ru-RU" dirty="0" err="1" smtClean="0"/>
              <a:t>несочетаемости</a:t>
            </a:r>
            <a:r>
              <a:rPr lang="ru-RU" dirty="0" smtClean="0"/>
              <a:t> введенного препарата и алкоголя, в результате чего в организме образуются вещества, приводящие к тяжелым нарушениям здоровья вплоть до летального исхода. Такая методика лечения называется </a:t>
            </a:r>
            <a:r>
              <a:rPr lang="ru-RU" dirty="0" err="1" smtClean="0"/>
              <a:t>аверсивная</a:t>
            </a:r>
            <a:r>
              <a:rPr lang="ru-RU" dirty="0" smtClean="0"/>
              <a:t> терапия.</a:t>
            </a:r>
          </a:p>
          <a:p>
            <a:r>
              <a:rPr lang="ru-RU" dirty="0" smtClean="0"/>
              <a:t>Методы психологического воздействия на больного — помогают закрепить отрицательное отношение больного к алкоголю и предотвратить рецидивы болезни. Здесь при положительном исходе у человека формируется мировоззренческая установка, что он может жить и справляться с возникающими проблемами и трудностями без «помощи» алкоголя, другими методами и способами.</a:t>
            </a:r>
          </a:p>
          <a:p>
            <a:r>
              <a:rPr lang="ru-RU" dirty="0" smtClean="0"/>
              <a:t>Меры по социальной реабилитации больного — призваны восстановить больного алкоголизмом как личность и реинтегрировать его в структуру общества. В настоящее время в России это практически отсутствует, реализуется (делаются попытки) лишь в локальных центрах.</a:t>
            </a:r>
          </a:p>
          <a:p>
            <a:r>
              <a:rPr lang="ru-RU" dirty="0" smtClean="0"/>
              <a:t>Комплексные методы — совмещают в себе несколько методик. Это может быть медикаментозная и психотерапия, или психологическое воздействие и социальная реабилитация. Одним из таких методов "Испанский"- включает в себя психотерапию, медикаментозную терапию и работу с людьми, которые окружают алкоголика.</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153390"/>
            <a:ext cx="11388436" cy="1981200"/>
          </a:xfrm>
        </p:spPr>
        <p:txBody>
          <a:bodyPr/>
          <a:lstStyle/>
          <a:p>
            <a:r>
              <a:rPr lang="ru-RU"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Наркомания и токсикомания</a:t>
            </a:r>
            <a:endParaRPr lang="ru-RU"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5" name="Текст 4"/>
          <p:cNvSpPr>
            <a:spLocks noGrp="1"/>
          </p:cNvSpPr>
          <p:nvPr>
            <p:ph type="body" sz="half" idx="2"/>
          </p:nvPr>
        </p:nvSpPr>
        <p:spPr>
          <a:xfrm>
            <a:off x="0" y="1888176"/>
            <a:ext cx="8825659" cy="2648198"/>
          </a:xfrm>
        </p:spPr>
        <p:txBody>
          <a:bodyPr/>
          <a:lstStyle/>
          <a:p>
            <a:r>
              <a:rPr lang="ru-RU" dirty="0" smtClean="0"/>
              <a:t>Наркомания — хроническое </a:t>
            </a:r>
            <a:r>
              <a:rPr lang="ru-RU" dirty="0" err="1" smtClean="0"/>
              <a:t>прогредиентное</a:t>
            </a:r>
            <a:r>
              <a:rPr lang="ru-RU" dirty="0" smtClean="0"/>
              <a:t> заболевание, вызванное употреблением веществ-наркотиков</a:t>
            </a:r>
            <a:r>
              <a:rPr lang="ru-RU" dirty="0" smtClean="0"/>
              <a:t>. </a:t>
            </a:r>
            <a:r>
              <a:rPr lang="ru-RU" dirty="0" smtClean="0"/>
              <a:t>Наркотики (от греческого </a:t>
            </a:r>
            <a:r>
              <a:rPr lang="ru-RU" dirty="0" err="1" smtClean="0"/>
              <a:t>narkotikos</a:t>
            </a:r>
            <a:r>
              <a:rPr lang="ru-RU" dirty="0" smtClean="0"/>
              <a:t> - приводящий в оцепенение) - сильнодействующие природные и синтетические вещества, парализующие деятельность ЦНС, вызывающие искусственный сон, неадекватное поведение, галлюцинации, а при передозировки - потерю сознания и смерть</a:t>
            </a:r>
            <a:r>
              <a:rPr lang="ru-RU" dirty="0" smtClean="0"/>
              <a:t>.</a:t>
            </a:r>
          </a:p>
          <a:p>
            <a:r>
              <a:rPr lang="ru-RU" dirty="0" smtClean="0"/>
              <a:t>Токсикомания - </a:t>
            </a:r>
            <a:r>
              <a:rPr lang="ru-RU" dirty="0" smtClean="0"/>
              <a:t>зависимость от веществ, которые законом не отнесены к наркотикам. </a:t>
            </a:r>
          </a:p>
          <a:p>
            <a:endParaRPr lang="ru-RU" dirty="0" smtClean="0"/>
          </a:p>
          <a:p>
            <a:endParaRPr lang="ru-RU" dirty="0" smtClean="0"/>
          </a:p>
          <a:p>
            <a:endParaRPr lang="ru-RU" dirty="0" smtClean="0"/>
          </a:p>
          <a:p>
            <a:endParaRPr lang="ru-RU" dirty="0"/>
          </a:p>
        </p:txBody>
      </p:sp>
      <p:pic>
        <p:nvPicPr>
          <p:cNvPr id="33794" name="Picture 2" descr="http://gorodkerch.com/media/blog/image_orig/0.147791200954.jpg"/>
          <p:cNvPicPr>
            <a:picLocks noChangeAspect="1" noChangeArrowheads="1"/>
          </p:cNvPicPr>
          <p:nvPr/>
        </p:nvPicPr>
        <p:blipFill>
          <a:blip r:embed="rId2" cstate="print"/>
          <a:srcRect/>
          <a:stretch>
            <a:fillRect/>
          </a:stretch>
        </p:blipFill>
        <p:spPr bwMode="auto">
          <a:xfrm>
            <a:off x="404955" y="3729100"/>
            <a:ext cx="3988914" cy="2927019"/>
          </a:xfrm>
          <a:prstGeom prst="rect">
            <a:avLst/>
          </a:prstGeom>
          <a:ln>
            <a:noFill/>
          </a:ln>
          <a:effectLst>
            <a:softEdge rad="112500"/>
          </a:effectLst>
        </p:spPr>
      </p:pic>
      <p:pic>
        <p:nvPicPr>
          <p:cNvPr id="33796" name="Picture 4" descr="http://vsyako-razno.ru/uploads/posts/2009-01/1231917033_hiop.ru_30.jpg"/>
          <p:cNvPicPr>
            <a:picLocks noChangeAspect="1" noChangeArrowheads="1"/>
          </p:cNvPicPr>
          <p:nvPr/>
        </p:nvPicPr>
        <p:blipFill>
          <a:blip r:embed="rId3" cstate="print"/>
          <a:srcRect/>
          <a:stretch>
            <a:fillRect/>
          </a:stretch>
        </p:blipFill>
        <p:spPr bwMode="auto">
          <a:xfrm>
            <a:off x="5095711" y="3418670"/>
            <a:ext cx="4619625" cy="3048001"/>
          </a:xfrm>
          <a:prstGeom prst="rect">
            <a:avLst/>
          </a:prstGeom>
          <a:ln>
            <a:noFill/>
          </a:ln>
          <a:effectLst>
            <a:softEdge rad="112500"/>
          </a:effectLst>
        </p:spPr>
      </p:pic>
      <p:pic>
        <p:nvPicPr>
          <p:cNvPr id="33798" name="Picture 6" descr="http://forums.drom.ru/attachment.php?attachmentid=1715819&amp;stc=1&amp;d=1306086891"/>
          <p:cNvPicPr>
            <a:picLocks noChangeAspect="1" noChangeArrowheads="1"/>
          </p:cNvPicPr>
          <p:nvPr/>
        </p:nvPicPr>
        <p:blipFill>
          <a:blip r:embed="rId4" cstate="print"/>
          <a:srcRect/>
          <a:stretch>
            <a:fillRect/>
          </a:stretch>
        </p:blipFill>
        <p:spPr bwMode="auto">
          <a:xfrm>
            <a:off x="10047720" y="1351975"/>
            <a:ext cx="1601973" cy="213262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S103039516">
  <a:themeElements>
    <a:clrScheme name="Ion Red">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5A2F9111-B2DB-470C-BA56-608F9B658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AE901BC-D190-49E6-8B33-2F32A0F2BF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TS103039516</Template>
  <TotalTime>0</TotalTime>
  <Words>1157</Words>
  <Application>Microsoft Office PowerPoint</Application>
  <PresentationFormat>Произвольный</PresentationFormat>
  <Paragraphs>66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TS103039516</vt:lpstr>
      <vt:lpstr>Вредные привычки и их влияние на здоровье  человека</vt:lpstr>
      <vt:lpstr>Слайд 2</vt:lpstr>
      <vt:lpstr>Курение</vt:lpstr>
      <vt:lpstr>Запомни!</vt:lpstr>
      <vt:lpstr>Алкоголизм. </vt:lpstr>
      <vt:lpstr>Слайд 6</vt:lpstr>
      <vt:lpstr>Слайд 7</vt:lpstr>
      <vt:lpstr>Слайд 8</vt:lpstr>
      <vt:lpstr>Наркомания и токсикомания</vt:lpstr>
      <vt:lpstr>Слайд 10</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2014-05-24T15:23:17Z</dcterms:created>
  <dcterms:modified xsi:type="dcterms:W3CDTF">2014-05-24T19:00:53Z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TC030395169991</vt:lpwstr>
  </property>
</Properties>
</file>