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65"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4" d="100"/>
          <a:sy n="84" d="100"/>
        </p:scale>
        <p:origin x="-1392" y="-6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16" name="Номер слайда 15"/>
          <p:cNvSpPr>
            <a:spLocks noGrp="1"/>
          </p:cNvSpPr>
          <p:nvPr>
            <p:ph type="sldNum" sz="quarter" idx="11"/>
          </p:nvPr>
        </p:nvSpPr>
        <p:spPr/>
        <p:txBody>
          <a:bodyPr/>
          <a:lstStyle/>
          <a:p>
            <a:fld id="{302659AB-0C6B-4200-A995-5E9ED8EBDE40}" type="slidenum">
              <a:rPr lang="ru-RU" smtClean="0"/>
              <a:pPr/>
              <a:t>‹#›</a:t>
            </a:fld>
            <a:endParaRPr lang="ru-RU"/>
          </a:p>
        </p:txBody>
      </p:sp>
      <p:sp>
        <p:nvSpPr>
          <p:cNvPr id="17" name="Нижний колонтитул 16"/>
          <p:cNvSpPr>
            <a:spLocks noGrp="1"/>
          </p:cNvSpPr>
          <p:nvPr>
            <p:ph type="ftr" sz="quarter" idx="12"/>
          </p:nvPr>
        </p:nvSpPr>
        <p:spPr/>
        <p:txBody>
          <a:bodyP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659AB-0C6B-4200-A995-5E9ED8EBDE4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659AB-0C6B-4200-A995-5E9ED8EBDE4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fld id="{43078516-92DA-4283-9A6B-8A34DFF39A40}" type="datetimeFigureOut">
              <a:rPr lang="ru-RU" smtClean="0"/>
              <a:pPr/>
              <a:t>29.01.2015</a:t>
            </a:fld>
            <a:endParaRPr lang="ru-RU"/>
          </a:p>
        </p:txBody>
      </p:sp>
      <p:sp>
        <p:nvSpPr>
          <p:cNvPr id="15" name="Номер слайда 14"/>
          <p:cNvSpPr>
            <a:spLocks noGrp="1"/>
          </p:cNvSpPr>
          <p:nvPr>
            <p:ph type="sldNum" sz="quarter" idx="15"/>
          </p:nvPr>
        </p:nvSpPr>
        <p:spPr/>
        <p:txBody>
          <a:bodyPr/>
          <a:lstStyle>
            <a:lvl1pPr algn="ctr">
              <a:defRPr/>
            </a:lvl1pPr>
          </a:lstStyle>
          <a:p>
            <a:fld id="{302659AB-0C6B-4200-A995-5E9ED8EBDE40}" type="slidenum">
              <a:rPr lang="ru-RU" smtClean="0"/>
              <a:pPr/>
              <a:t>‹#›</a:t>
            </a:fld>
            <a:endParaRPr lang="ru-RU"/>
          </a:p>
        </p:txBody>
      </p:sp>
      <p:sp>
        <p:nvSpPr>
          <p:cNvPr id="16" name="Нижний колонтитул 15"/>
          <p:cNvSpPr>
            <a:spLocks noGrp="1"/>
          </p:cNvSpPr>
          <p:nvPr>
            <p:ph type="ftr" sz="quarter" idx="16"/>
          </p:nvPr>
        </p:nvSpPr>
        <p:spPr/>
        <p:txBody>
          <a:bodyPr/>
          <a:lstStyle/>
          <a:p>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302659AB-0C6B-4200-A995-5E9ED8EBDE40}" type="slidenum">
              <a:rPr lang="ru-RU" smtClean="0"/>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302659AB-0C6B-4200-A995-5E9ED8EBDE4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fld id="{302659AB-0C6B-4200-A995-5E9ED8EBDE40}" type="slidenum">
              <a:rPr lang="ru-RU" smtClean="0"/>
              <a:pPr/>
              <a:t>‹#›</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7" name="Дата 6"/>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302659AB-0C6B-4200-A995-5E9ED8EBDE40}" type="slidenum">
              <a:rPr lang="ru-RU" smtClean="0"/>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302659AB-0C6B-4200-A995-5E9ED8EBDE4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fld id="{43078516-92DA-4283-9A6B-8A34DFF39A40}" type="datetimeFigureOut">
              <a:rPr lang="ru-RU" smtClean="0"/>
              <a:pPr/>
              <a:t>29.01.2015</a:t>
            </a:fld>
            <a:endParaRPr lang="ru-RU"/>
          </a:p>
        </p:txBody>
      </p:sp>
      <p:sp>
        <p:nvSpPr>
          <p:cNvPr id="9" name="Номер слайда 8"/>
          <p:cNvSpPr>
            <a:spLocks noGrp="1"/>
          </p:cNvSpPr>
          <p:nvPr>
            <p:ph type="sldNum" sz="quarter" idx="15"/>
          </p:nvPr>
        </p:nvSpPr>
        <p:spPr/>
        <p:txBody>
          <a:bodyPr/>
          <a:lstStyle/>
          <a:p>
            <a:fld id="{302659AB-0C6B-4200-A995-5E9ED8EBDE40}" type="slidenum">
              <a:rPr lang="ru-RU" smtClean="0"/>
              <a:pPr/>
              <a:t>‹#›</a:t>
            </a:fld>
            <a:endParaRPr lang="ru-RU"/>
          </a:p>
        </p:txBody>
      </p:sp>
      <p:sp>
        <p:nvSpPr>
          <p:cNvPr id="10" name="Нижний колонтитул 9"/>
          <p:cNvSpPr>
            <a:spLocks noGrp="1"/>
          </p:cNvSpPr>
          <p:nvPr>
            <p:ph type="ftr" sz="quarter" idx="16"/>
          </p:nvPr>
        </p:nvSpPr>
        <p:spPr/>
        <p:txBody>
          <a:bodyPr/>
          <a:lstStyle/>
          <a:p>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fld id="{43078516-92DA-4283-9A6B-8A34DFF39A40}" type="datetimeFigureOut">
              <a:rPr lang="ru-RU" smtClean="0"/>
              <a:pPr/>
              <a:t>29.01.2015</a:t>
            </a:fld>
            <a:endParaRPr lang="ru-RU"/>
          </a:p>
        </p:txBody>
      </p:sp>
      <p:sp>
        <p:nvSpPr>
          <p:cNvPr id="9" name="Номер слайда 8"/>
          <p:cNvSpPr>
            <a:spLocks noGrp="1"/>
          </p:cNvSpPr>
          <p:nvPr>
            <p:ph type="sldNum" sz="quarter" idx="11"/>
          </p:nvPr>
        </p:nvSpPr>
        <p:spPr/>
        <p:txBody>
          <a:bodyPr/>
          <a:lstStyle/>
          <a:p>
            <a:fld id="{302659AB-0C6B-4200-A995-5E9ED8EBDE40}" type="slidenum">
              <a:rPr lang="ru-RU" smtClean="0"/>
              <a:pPr/>
              <a:t>‹#›</a:t>
            </a:fld>
            <a:endParaRPr lang="ru-RU"/>
          </a:p>
        </p:txBody>
      </p:sp>
      <p:sp>
        <p:nvSpPr>
          <p:cNvPr id="10" name="Нижний колонтитул 9"/>
          <p:cNvSpPr>
            <a:spLocks noGrp="1"/>
          </p:cNvSpPr>
          <p:nvPr>
            <p:ph type="ftr" sz="quarter" idx="12"/>
          </p:nvPr>
        </p:nvSpPr>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3078516-92DA-4283-9A6B-8A34DFF39A40}" type="datetimeFigureOut">
              <a:rPr lang="ru-RU" smtClean="0"/>
              <a:pPr/>
              <a:t>29.01.2015</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302659AB-0C6B-4200-A995-5E9ED8EBDE40}" type="slidenum">
              <a:rPr lang="ru-RU" smtClean="0"/>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одзаголовок 1"/>
          <p:cNvSpPr>
            <a:spLocks noGrp="1"/>
          </p:cNvSpPr>
          <p:nvPr>
            <p:ph type="subTitle" idx="1"/>
          </p:nvPr>
        </p:nvSpPr>
        <p:spPr>
          <a:xfrm>
            <a:off x="457200" y="3699804"/>
            <a:ext cx="8305800" cy="2515278"/>
          </a:xfrm>
        </p:spPr>
        <p:txBody>
          <a:bodyPr/>
          <a:lstStyle/>
          <a:p>
            <a:r>
              <a:rPr lang="ru-RU" sz="4000" dirty="0" smtClean="0">
                <a:latin typeface="Times New Roman" pitchFamily="18" charset="0"/>
                <a:cs typeface="Times New Roman" pitchFamily="18" charset="0"/>
              </a:rPr>
              <a:t>Ваньков Сергей </a:t>
            </a:r>
          </a:p>
          <a:p>
            <a:r>
              <a:rPr lang="ru-RU" sz="4000" dirty="0" smtClean="0">
                <a:latin typeface="Times New Roman" pitchFamily="18" charset="0"/>
                <a:cs typeface="Times New Roman" pitchFamily="18" charset="0"/>
              </a:rPr>
              <a:t> 9 класс</a:t>
            </a:r>
          </a:p>
          <a:p>
            <a:endParaRPr lang="ru-RU" sz="4000" dirty="0" smtClean="0">
              <a:latin typeface="Times New Roman" pitchFamily="18" charset="0"/>
              <a:cs typeface="Times New Roman" pitchFamily="18" charset="0"/>
            </a:endParaRPr>
          </a:p>
          <a:p>
            <a:r>
              <a:rPr lang="ru-RU" sz="4000" dirty="0" smtClean="0">
                <a:latin typeface="Times New Roman" pitchFamily="18" charset="0"/>
                <a:cs typeface="Times New Roman" pitchFamily="18" charset="0"/>
              </a:rPr>
              <a:t>2014</a:t>
            </a:r>
            <a:endParaRPr lang="ru-RU" sz="4000" dirty="0">
              <a:latin typeface="Times New Roman" pitchFamily="18" charset="0"/>
              <a:cs typeface="Times New Roman" pitchFamily="18" charset="0"/>
            </a:endParaRPr>
          </a:p>
        </p:txBody>
      </p:sp>
      <p:sp>
        <p:nvSpPr>
          <p:cNvPr id="3" name="Заголовок 2"/>
          <p:cNvSpPr>
            <a:spLocks noGrp="1"/>
          </p:cNvSpPr>
          <p:nvPr>
            <p:ph type="ctrTitle"/>
          </p:nvPr>
        </p:nvSpPr>
        <p:spPr/>
        <p:txBody>
          <a:bodyPr/>
          <a:lstStyle/>
          <a:p>
            <a:r>
              <a:rPr b="1" smtClean="0"/>
              <a:t>Points of interest of the Great Britain</a:t>
            </a:r>
            <a:br>
              <a:rPr b="1" smtClean="0"/>
            </a:br>
            <a:endParaRPr lang="ru-RU"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228184" y="692696"/>
            <a:ext cx="2915816" cy="6165304"/>
          </a:xfrm>
        </p:spPr>
        <p:txBody>
          <a:bodyPr>
            <a:normAutofit fontScale="62500" lnSpcReduction="20000"/>
          </a:bodyPr>
          <a:lstStyle/>
          <a:p>
            <a:r>
              <a:rPr lang="en-US" dirty="0" smtClean="0"/>
              <a:t>Originally Buckingham Palace was known as Buckingham House, and was built for the Duke of Buckingham (from 1703). It was purchased by King George III in 1762 as the future monarch's private residence</a:t>
            </a:r>
            <a:endParaRPr lang="ru-RU" dirty="0" smtClean="0"/>
          </a:p>
          <a:p>
            <a:r>
              <a:rPr lang="en-US" dirty="0" smtClean="0"/>
              <a:t>The palace was officially announced as the main residence of British monarchs for accession to the throne of Queen Victoria in 1837</a:t>
            </a:r>
            <a:endParaRPr lang="ru-RU" dirty="0" smtClean="0"/>
          </a:p>
          <a:p>
            <a:r>
              <a:rPr lang="en-US" dirty="0" smtClean="0"/>
              <a:t>The palace is the queen art collection with works by Rembrandt, Rubens and others in the collection are also found French Sevres porcelain, French and English furniture. The Palace has a swimming pool, post office, as well as its own movie theater.</a:t>
            </a:r>
            <a:endParaRPr lang="ru-RU" dirty="0" smtClean="0"/>
          </a:p>
        </p:txBody>
      </p:sp>
      <p:sp>
        <p:nvSpPr>
          <p:cNvPr id="2" name="Заголовок 1"/>
          <p:cNvSpPr>
            <a:spLocks noGrp="1"/>
          </p:cNvSpPr>
          <p:nvPr>
            <p:ph type="title"/>
          </p:nvPr>
        </p:nvSpPr>
        <p:spPr>
          <a:xfrm>
            <a:off x="539552" y="260648"/>
            <a:ext cx="7499176" cy="908720"/>
          </a:xfrm>
        </p:spPr>
        <p:txBody>
          <a:bodyPr>
            <a:normAutofit fontScale="90000"/>
          </a:bodyPr>
          <a:lstStyle/>
          <a:p>
            <a:r>
              <a:rPr lang="en-US" b="1" dirty="0" smtClean="0"/>
              <a:t>Buckingham Palace</a:t>
            </a:r>
            <a:br>
              <a:rPr lang="en-US" b="1" dirty="0" smtClean="0"/>
            </a:br>
            <a:endParaRPr lang="ru-RU" dirty="0"/>
          </a:p>
        </p:txBody>
      </p:sp>
      <p:pic>
        <p:nvPicPr>
          <p:cNvPr id="3075" name="Picture 3" descr="C:\Users\Гость\Desktop\1322415196_bp-exterior-flowers.jpg"/>
          <p:cNvPicPr>
            <a:picLocks noChangeAspect="1" noChangeArrowheads="1"/>
          </p:cNvPicPr>
          <p:nvPr/>
        </p:nvPicPr>
        <p:blipFill>
          <a:blip r:embed="rId2" cstate="print"/>
          <a:srcRect/>
          <a:stretch>
            <a:fillRect/>
          </a:stretch>
        </p:blipFill>
        <p:spPr bwMode="auto">
          <a:xfrm>
            <a:off x="0" y="1556792"/>
            <a:ext cx="5740795" cy="324036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76056" y="332656"/>
            <a:ext cx="4067944" cy="6192687"/>
          </a:xfrm>
        </p:spPr>
        <p:txBody>
          <a:bodyPr>
            <a:normAutofit fontScale="92500"/>
          </a:bodyPr>
          <a:lstStyle/>
          <a:p>
            <a:r>
              <a:rPr lang="en-US" dirty="0" smtClean="0"/>
              <a:t>here was originally the residence of the Duke of Wellington in London.</a:t>
            </a:r>
            <a:endParaRPr lang="ru-RU" dirty="0" smtClean="0"/>
          </a:p>
          <a:p>
            <a:r>
              <a:rPr lang="en-US" dirty="0" smtClean="0"/>
              <a:t>In </a:t>
            </a:r>
            <a:r>
              <a:rPr lang="en-US" dirty="0" err="1" smtClean="0"/>
              <a:t>Apsley</a:t>
            </a:r>
            <a:r>
              <a:rPr lang="en-US" dirty="0" smtClean="0"/>
              <a:t> House is a museum and art gallery, which is always open to visitors</a:t>
            </a:r>
            <a:endParaRPr lang="ru-RU" dirty="0" smtClean="0"/>
          </a:p>
          <a:p>
            <a:r>
              <a:rPr lang="en-US" dirty="0" smtClean="0"/>
              <a:t>This masterpiece of architectural art was designed by Robert Adam for Lord Chancellor </a:t>
            </a:r>
            <a:r>
              <a:rPr lang="en-US" dirty="0" err="1" smtClean="0"/>
              <a:t>Apsley</a:t>
            </a:r>
            <a:r>
              <a:rPr lang="en-US" dirty="0" smtClean="0"/>
              <a:t> in 1778, in honor of the house and called. At the moment, saved, even of the interior, created by Adam</a:t>
            </a:r>
            <a:endParaRPr lang="ru-RU" dirty="0"/>
          </a:p>
        </p:txBody>
      </p:sp>
      <p:sp>
        <p:nvSpPr>
          <p:cNvPr id="2" name="Заголовок 1"/>
          <p:cNvSpPr>
            <a:spLocks noGrp="1"/>
          </p:cNvSpPr>
          <p:nvPr>
            <p:ph type="title"/>
          </p:nvPr>
        </p:nvSpPr>
        <p:spPr>
          <a:xfrm>
            <a:off x="251520" y="214290"/>
            <a:ext cx="3384376" cy="667046"/>
          </a:xfrm>
        </p:spPr>
        <p:txBody>
          <a:bodyPr>
            <a:normAutofit fontScale="90000"/>
          </a:bodyPr>
          <a:lstStyle/>
          <a:p>
            <a:r>
              <a:rPr lang="ru-RU" b="1" dirty="0" smtClean="0"/>
              <a:t/>
            </a:r>
            <a:br>
              <a:rPr lang="ru-RU" b="1" dirty="0" smtClean="0"/>
            </a:br>
            <a:r>
              <a:rPr lang="ru-RU" b="1" dirty="0" smtClean="0"/>
              <a:t/>
            </a:r>
            <a:br>
              <a:rPr lang="ru-RU" b="1" dirty="0" smtClean="0"/>
            </a:br>
            <a:r>
              <a:rPr lang="ru-RU" b="1" dirty="0" smtClean="0"/>
              <a:t/>
            </a:r>
            <a:br>
              <a:rPr lang="ru-RU" b="1" dirty="0" smtClean="0"/>
            </a:br>
            <a:r>
              <a:rPr lang="ru-RU" b="1" dirty="0" smtClean="0"/>
              <a:t/>
            </a:r>
            <a:br>
              <a:rPr lang="ru-RU" b="1" dirty="0" smtClean="0"/>
            </a:br>
            <a:r>
              <a:rPr lang="en-US" b="1" dirty="0" err="1" smtClean="0"/>
              <a:t>Apsley</a:t>
            </a:r>
            <a:r>
              <a:rPr lang="en-US" b="1" dirty="0" smtClean="0"/>
              <a:t> </a:t>
            </a:r>
            <a:r>
              <a:rPr lang="en-US" b="1" dirty="0" smtClean="0"/>
              <a:t>House</a:t>
            </a:r>
            <a:br>
              <a:rPr lang="en-US" b="1" dirty="0" smtClean="0"/>
            </a:br>
            <a:endParaRPr lang="ru-RU" dirty="0"/>
          </a:p>
        </p:txBody>
      </p:sp>
      <p:pic>
        <p:nvPicPr>
          <p:cNvPr id="2050" name="Picture 2" descr="C:\Users\Гость\Desktop\1319138698_apsley-house1.jpg"/>
          <p:cNvPicPr>
            <a:picLocks noChangeAspect="1" noChangeArrowheads="1"/>
          </p:cNvPicPr>
          <p:nvPr/>
        </p:nvPicPr>
        <p:blipFill>
          <a:blip r:embed="rId2" cstate="print"/>
          <a:srcRect/>
          <a:stretch>
            <a:fillRect/>
          </a:stretch>
        </p:blipFill>
        <p:spPr bwMode="auto">
          <a:xfrm>
            <a:off x="179512" y="908720"/>
            <a:ext cx="3309263" cy="2232248"/>
          </a:xfrm>
          <a:prstGeom prst="rect">
            <a:avLst/>
          </a:prstGeom>
          <a:noFill/>
        </p:spPr>
      </p:pic>
      <p:pic>
        <p:nvPicPr>
          <p:cNvPr id="2052" name="Picture 4" descr="C:\Users\Гость\Desktop\1319138691_apsley-house3.jpg"/>
          <p:cNvPicPr>
            <a:picLocks noChangeAspect="1" noChangeArrowheads="1"/>
          </p:cNvPicPr>
          <p:nvPr/>
        </p:nvPicPr>
        <p:blipFill>
          <a:blip r:embed="rId3" cstate="print"/>
          <a:srcRect/>
          <a:stretch>
            <a:fillRect/>
          </a:stretch>
        </p:blipFill>
        <p:spPr bwMode="auto">
          <a:xfrm>
            <a:off x="179511" y="3188287"/>
            <a:ext cx="3024337" cy="3481073"/>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220072" y="620688"/>
            <a:ext cx="3923928" cy="6237312"/>
          </a:xfrm>
        </p:spPr>
        <p:txBody>
          <a:bodyPr>
            <a:normAutofit fontScale="92500" lnSpcReduction="20000"/>
          </a:bodyPr>
          <a:lstStyle/>
          <a:p>
            <a:r>
              <a:rPr lang="en-US" dirty="0" smtClean="0"/>
              <a:t>drawbridge in central London over the River Thames, near the Tower of London</a:t>
            </a:r>
            <a:endParaRPr lang="ru-RU" dirty="0" smtClean="0"/>
          </a:p>
          <a:p>
            <a:endParaRPr lang="en-US" dirty="0" smtClean="0"/>
          </a:p>
          <a:p>
            <a:r>
              <a:rPr lang="en-US" dirty="0" smtClean="0"/>
              <a:t>In the second half of XIX century due to increased equestrian and pedestrian traffic in the port area in the East End was a question of building a new crossing east of "London Bridge". Paved in 1870, the Tower Subway Tunnel in the Underground served as a short time and eventually began to be used only for pedestrian traffic.</a:t>
            </a:r>
          </a:p>
          <a:p>
            <a:endParaRPr lang="ru-RU" dirty="0" smtClean="0"/>
          </a:p>
        </p:txBody>
      </p:sp>
      <p:sp>
        <p:nvSpPr>
          <p:cNvPr id="2" name="Заголовок 1"/>
          <p:cNvSpPr>
            <a:spLocks noGrp="1"/>
          </p:cNvSpPr>
          <p:nvPr>
            <p:ph type="title"/>
          </p:nvPr>
        </p:nvSpPr>
        <p:spPr>
          <a:xfrm>
            <a:off x="467544" y="188640"/>
            <a:ext cx="7560840" cy="764704"/>
          </a:xfrm>
        </p:spPr>
        <p:txBody>
          <a:bodyPr>
            <a:normAutofit fontScale="90000"/>
          </a:bodyPr>
          <a:lstStyle/>
          <a:p>
            <a:r>
              <a:rPr lang="en-US" b="1" dirty="0" smtClean="0"/>
              <a:t>Tower Bridge</a:t>
            </a:r>
            <a:br>
              <a:rPr lang="en-US" b="1" dirty="0" smtClean="0"/>
            </a:br>
            <a:endParaRPr lang="ru-RU" dirty="0"/>
          </a:p>
        </p:txBody>
      </p:sp>
      <p:pic>
        <p:nvPicPr>
          <p:cNvPr id="4098" name="Picture 2" descr="C:\Users\Гость\Desktop\tower.jpg"/>
          <p:cNvPicPr>
            <a:picLocks noChangeAspect="1" noChangeArrowheads="1"/>
          </p:cNvPicPr>
          <p:nvPr/>
        </p:nvPicPr>
        <p:blipFill>
          <a:blip r:embed="rId2" cstate="print"/>
          <a:srcRect/>
          <a:stretch>
            <a:fillRect/>
          </a:stretch>
        </p:blipFill>
        <p:spPr bwMode="auto">
          <a:xfrm>
            <a:off x="179512" y="1556792"/>
            <a:ext cx="5040120" cy="3363509"/>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004048" y="908720"/>
            <a:ext cx="3960440" cy="5949280"/>
          </a:xfrm>
        </p:spPr>
        <p:txBody>
          <a:bodyPr>
            <a:normAutofit fontScale="77500" lnSpcReduction="20000"/>
          </a:bodyPr>
          <a:lstStyle/>
          <a:p>
            <a:endParaRPr lang="en-US" dirty="0" smtClean="0"/>
          </a:p>
          <a:p>
            <a:r>
              <a:rPr lang="en-US" dirty="0" smtClean="0"/>
              <a:t>The London Coliseum in its interior still retains features of Edwardian era. Here there are an abundance of gilt cupids, at the end of the play, as well as many years ago, softly and gently lowered the scarlet curtain.</a:t>
            </a:r>
            <a:endParaRPr lang="ru-RU" dirty="0" smtClean="0"/>
          </a:p>
          <a:p>
            <a:r>
              <a:rPr lang="en-US" dirty="0" smtClean="0"/>
              <a:t>Spectators attending the theater, that would plunge into the atmosphere of an opera, in a very unusual one might even say a risky statement, the action takes place on the stage revolves. Plays, going to the Coliseum, not rarely harsh criticism of music, although it is difficult to doubt the skill of performers, is the highest level.</a:t>
            </a:r>
          </a:p>
          <a:p>
            <a:endParaRPr lang="ru-RU" dirty="0"/>
          </a:p>
        </p:txBody>
      </p:sp>
      <p:sp>
        <p:nvSpPr>
          <p:cNvPr id="2" name="Заголовок 1"/>
          <p:cNvSpPr>
            <a:spLocks noGrp="1"/>
          </p:cNvSpPr>
          <p:nvPr>
            <p:ph type="title"/>
          </p:nvPr>
        </p:nvSpPr>
        <p:spPr>
          <a:xfrm>
            <a:off x="457200" y="274638"/>
            <a:ext cx="7355160" cy="634082"/>
          </a:xfrm>
        </p:spPr>
        <p:txBody>
          <a:bodyPr>
            <a:normAutofit fontScale="90000"/>
          </a:bodyPr>
          <a:lstStyle/>
          <a:p>
            <a:r>
              <a:rPr lang="en-US" dirty="0" smtClean="0"/>
              <a:t>Coliseum Theatre</a:t>
            </a:r>
            <a:endParaRPr lang="ru-RU" dirty="0"/>
          </a:p>
        </p:txBody>
      </p:sp>
      <p:pic>
        <p:nvPicPr>
          <p:cNvPr id="5122" name="Picture 2" descr="C:\Users\Гость\Desktop\030.jpg"/>
          <p:cNvPicPr>
            <a:picLocks noChangeAspect="1" noChangeArrowheads="1"/>
          </p:cNvPicPr>
          <p:nvPr/>
        </p:nvPicPr>
        <p:blipFill>
          <a:blip r:embed="rId2" cstate="print"/>
          <a:srcRect/>
          <a:stretch>
            <a:fillRect/>
          </a:stretch>
        </p:blipFill>
        <p:spPr bwMode="auto">
          <a:xfrm>
            <a:off x="323528" y="1124744"/>
            <a:ext cx="4515466" cy="3168352"/>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08720"/>
            <a:ext cx="8507288" cy="5217443"/>
          </a:xfrm>
        </p:spPr>
        <p:txBody>
          <a:bodyPr>
            <a:normAutofit/>
          </a:bodyPr>
          <a:lstStyle/>
          <a:p>
            <a:r>
              <a:rPr lang="en-US" sz="2000" dirty="0" smtClean="0"/>
              <a:t>Palace of Westminster - the holy of holies British Parliament, is located on the banks of the Thames. From the Middle Ages to have survived a Reception Hall and Tower Treasure, built as a repository for the royal treasury of Edward III. Until the 16th century Palace of Westminster was the royal residence, and in 1512. the building of the palace was transferred to the Parliament for temporary use. Today the palace million visits annually, in September, you can even get a 70-minute tour of the Houses of Parliament, the royal chambers, gallery, pictures and admire the frescoes of the palace of Westminster.</a:t>
            </a:r>
            <a:endParaRPr lang="ru-RU" sz="2000" dirty="0" smtClean="0"/>
          </a:p>
          <a:p>
            <a:endParaRPr lang="ru-RU" sz="2000" dirty="0"/>
          </a:p>
        </p:txBody>
      </p:sp>
      <p:sp>
        <p:nvSpPr>
          <p:cNvPr id="2" name="Заголовок 1"/>
          <p:cNvSpPr>
            <a:spLocks noGrp="1"/>
          </p:cNvSpPr>
          <p:nvPr>
            <p:ph type="title"/>
          </p:nvPr>
        </p:nvSpPr>
        <p:spPr>
          <a:xfrm>
            <a:off x="457200" y="188640"/>
            <a:ext cx="8219256" cy="720080"/>
          </a:xfrm>
        </p:spPr>
        <p:txBody>
          <a:bodyPr>
            <a:normAutofit/>
          </a:bodyPr>
          <a:lstStyle/>
          <a:p>
            <a:r>
              <a:rPr lang="en-US" sz="4000" dirty="0" smtClean="0"/>
              <a:t>Palace of Westminster</a:t>
            </a:r>
            <a:endParaRPr lang="ru-RU" sz="4000" dirty="0"/>
          </a:p>
        </p:txBody>
      </p:sp>
      <p:pic>
        <p:nvPicPr>
          <p:cNvPr id="1026" name="Picture 2" descr="C:\Users\Гость\Desktop\1_b288c4105f43ac2e33e18f34edf2672b.jpg"/>
          <p:cNvPicPr>
            <a:picLocks noChangeAspect="1" noChangeArrowheads="1"/>
          </p:cNvPicPr>
          <p:nvPr/>
        </p:nvPicPr>
        <p:blipFill>
          <a:blip r:embed="rId2" cstate="print"/>
          <a:srcRect/>
          <a:stretch>
            <a:fillRect/>
          </a:stretch>
        </p:blipFill>
        <p:spPr bwMode="auto">
          <a:xfrm>
            <a:off x="6084168" y="3501008"/>
            <a:ext cx="2736304" cy="273630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563888" y="1196753"/>
            <a:ext cx="5184576" cy="4608512"/>
          </a:xfrm>
        </p:spPr>
        <p:txBody>
          <a:bodyPr>
            <a:normAutofit fontScale="62500" lnSpcReduction="20000"/>
          </a:bodyPr>
          <a:lstStyle/>
          <a:p>
            <a:r>
              <a:rPr lang="en-US" dirty="0" smtClean="0"/>
              <a:t>Giant construction of Stonehenge - a stone puzzle at the heart of Europe, as he called this amazing monument to one of the researchers Dr. </a:t>
            </a:r>
            <a:r>
              <a:rPr lang="en-US" dirty="0" err="1" smtClean="0"/>
              <a:t>Trever</a:t>
            </a:r>
            <a:r>
              <a:rPr lang="en-US" dirty="0" smtClean="0"/>
              <a:t> </a:t>
            </a:r>
            <a:r>
              <a:rPr lang="en-US" dirty="0" err="1" smtClean="0"/>
              <a:t>Umlmor</a:t>
            </a:r>
            <a:r>
              <a:rPr lang="en-US" dirty="0" smtClean="0"/>
              <a:t>. This ancient structure is located in England, archaeologists have now agreed that this architectural monument built in three phases between 3500 and 1100's. BC I Stonehenge was a circular ditch with two rooms, and perhaps served as a cemetery. In a circle along the outer shaft 56 are small funeral "Aubrey holes", so named in honor of John Aubrey, who first described them in the XVII century. To the north-east of the entrance to the ring stood a huge, seven-Heel Stone. During the construction of Stonehenge II was built earthen walkway between the Heel stone and the entrance. Were erected and two rings of 80 large boulders of blue color, which is likely to be delivered to 320 km from South Wales. In the final phase of construction was a permutation of megaliths. The blue stones are replaced by a circular colonnade of 30 </a:t>
            </a:r>
            <a:r>
              <a:rPr lang="en-US" dirty="0" err="1" smtClean="0"/>
              <a:t>trilitov</a:t>
            </a:r>
            <a:r>
              <a:rPr lang="en-US" dirty="0" smtClean="0"/>
              <a:t>, each of which consisted of two upright stones and build on the horizontal plate. Inside the ring was installed a horseshoe of five detached </a:t>
            </a:r>
            <a:r>
              <a:rPr lang="en-US" dirty="0" err="1" smtClean="0"/>
              <a:t>trilitov</a:t>
            </a:r>
            <a:r>
              <a:rPr lang="en-US" dirty="0" smtClean="0"/>
              <a:t>.</a:t>
            </a:r>
            <a:endParaRPr lang="ru-RU" dirty="0"/>
          </a:p>
        </p:txBody>
      </p:sp>
      <p:sp>
        <p:nvSpPr>
          <p:cNvPr id="2" name="Заголовок 1"/>
          <p:cNvSpPr>
            <a:spLocks noGrp="1"/>
          </p:cNvSpPr>
          <p:nvPr>
            <p:ph type="title"/>
          </p:nvPr>
        </p:nvSpPr>
        <p:spPr>
          <a:xfrm>
            <a:off x="457200" y="274638"/>
            <a:ext cx="7571184" cy="778098"/>
          </a:xfrm>
        </p:spPr>
        <p:txBody>
          <a:bodyPr>
            <a:normAutofit/>
          </a:bodyPr>
          <a:lstStyle/>
          <a:p>
            <a:r>
              <a:rPr lang="en-US" sz="4000" dirty="0" smtClean="0"/>
              <a:t>Stonehenge</a:t>
            </a:r>
            <a:endParaRPr lang="ru-RU" sz="4000" dirty="0"/>
          </a:p>
        </p:txBody>
      </p:sp>
      <p:pic>
        <p:nvPicPr>
          <p:cNvPr id="2050" name="Picture 2" descr="C:\Users\Гость\Desktop\Стоунхендж-достопримечательность-Великобритании1.jpg"/>
          <p:cNvPicPr>
            <a:picLocks noChangeAspect="1" noChangeArrowheads="1"/>
          </p:cNvPicPr>
          <p:nvPr/>
        </p:nvPicPr>
        <p:blipFill>
          <a:blip r:embed="rId2" cstate="print"/>
          <a:srcRect/>
          <a:stretch>
            <a:fillRect/>
          </a:stretch>
        </p:blipFill>
        <p:spPr bwMode="auto">
          <a:xfrm>
            <a:off x="179512" y="2060848"/>
            <a:ext cx="3425209" cy="239764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716016" y="1772816"/>
            <a:ext cx="3970784" cy="4353347"/>
          </a:xfrm>
        </p:spPr>
        <p:txBody>
          <a:bodyPr>
            <a:normAutofit fontScale="70000" lnSpcReduction="20000"/>
          </a:bodyPr>
          <a:lstStyle/>
          <a:p>
            <a:r>
              <a:rPr lang="en-US" dirty="0" err="1" smtClean="0"/>
              <a:t>Meyskhau</a:t>
            </a:r>
            <a:r>
              <a:rPr lang="en-US" dirty="0" smtClean="0"/>
              <a:t> - structure, which is the tomb of the corridor type. Time to create burial cairn - the Neolithic era. Location is </a:t>
            </a:r>
            <a:r>
              <a:rPr lang="en-US" dirty="0" err="1" smtClean="0"/>
              <a:t>Meyskhau</a:t>
            </a:r>
            <a:r>
              <a:rPr lang="en-US" dirty="0" smtClean="0"/>
              <a:t> Scotland, Orkney Islands or rather. In the ninety-ninth year of the twentieth century burial cairn </a:t>
            </a:r>
            <a:r>
              <a:rPr lang="en-US" dirty="0" err="1" smtClean="0"/>
              <a:t>Meyskhau</a:t>
            </a:r>
            <a:r>
              <a:rPr lang="en-US" dirty="0" smtClean="0"/>
              <a:t> and historical sites, located near the tomb itself, ranked as World Heritage. </a:t>
            </a:r>
            <a:r>
              <a:rPr lang="en-US" dirty="0" err="1" smtClean="0"/>
              <a:t>Meyskhau</a:t>
            </a:r>
            <a:r>
              <a:rPr lang="en-US" dirty="0" smtClean="0"/>
              <a:t>, both historical and archaeological site, is unique not only in Scotland but in the world. </a:t>
            </a:r>
            <a:r>
              <a:rPr lang="en-US" dirty="0" err="1" smtClean="0"/>
              <a:t>Meyskhau</a:t>
            </a:r>
            <a:r>
              <a:rPr lang="en-US" dirty="0" smtClean="0"/>
              <a:t> a mound, which conceals the underground structure, consisting of corridors and chambers made ​​of huge blocks of sandstone </a:t>
            </a:r>
            <a:r>
              <a:rPr lang="en-US" dirty="0" err="1" smtClean="0"/>
              <a:t>slyudyanistogo</a:t>
            </a:r>
            <a:r>
              <a:rPr lang="en-US" dirty="0" smtClean="0"/>
              <a:t> ..</a:t>
            </a:r>
            <a:endParaRPr lang="ru-RU" dirty="0"/>
          </a:p>
        </p:txBody>
      </p:sp>
      <p:sp>
        <p:nvSpPr>
          <p:cNvPr id="2" name="Заголовок 1"/>
          <p:cNvSpPr>
            <a:spLocks noGrp="1"/>
          </p:cNvSpPr>
          <p:nvPr>
            <p:ph type="title"/>
          </p:nvPr>
        </p:nvSpPr>
        <p:spPr>
          <a:xfrm>
            <a:off x="1187624" y="404664"/>
            <a:ext cx="6275040" cy="850106"/>
          </a:xfrm>
        </p:spPr>
        <p:txBody>
          <a:bodyPr>
            <a:normAutofit fontScale="90000"/>
          </a:bodyPr>
          <a:lstStyle/>
          <a:p>
            <a:r>
              <a:rPr lang="ru-RU" sz="4000" dirty="0" smtClean="0"/>
              <a:t/>
            </a:r>
            <a:br>
              <a:rPr lang="ru-RU" sz="4000" dirty="0" smtClean="0"/>
            </a:br>
            <a:r>
              <a:rPr lang="en-US" sz="4000" dirty="0" err="1" smtClean="0"/>
              <a:t>Meyskhau</a:t>
            </a:r>
            <a:r>
              <a:rPr lang="en-US" sz="4000" dirty="0" smtClean="0"/>
              <a:t> </a:t>
            </a:r>
            <a:br>
              <a:rPr lang="en-US" sz="4000" dirty="0" smtClean="0"/>
            </a:br>
            <a:endParaRPr lang="ru-RU" sz="4000" dirty="0"/>
          </a:p>
        </p:txBody>
      </p:sp>
      <p:pic>
        <p:nvPicPr>
          <p:cNvPr id="3074" name="Picture 2" descr="C:\Users\Гость\Desktop\24_1_maeshowe_400x300.jpg"/>
          <p:cNvPicPr>
            <a:picLocks noChangeAspect="1" noChangeArrowheads="1"/>
          </p:cNvPicPr>
          <p:nvPr/>
        </p:nvPicPr>
        <p:blipFill>
          <a:blip r:embed="rId2" cstate="print"/>
          <a:srcRect/>
          <a:stretch>
            <a:fillRect/>
          </a:stretch>
        </p:blipFill>
        <p:spPr bwMode="auto">
          <a:xfrm>
            <a:off x="395536" y="1988840"/>
            <a:ext cx="4429329" cy="331236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499992" y="908720"/>
            <a:ext cx="4186808" cy="5217443"/>
          </a:xfrm>
        </p:spPr>
        <p:txBody>
          <a:bodyPr>
            <a:normAutofit fontScale="77500" lnSpcReduction="20000"/>
          </a:bodyPr>
          <a:lstStyle/>
          <a:p>
            <a:r>
              <a:rPr lang="en-US" dirty="0" smtClean="0"/>
              <a:t>Church of St. Martin is a church, where they can pray together people of different faiths. In 1542 he built the first version of this church, which was demolished in 1721. At the same time the new church was rebuilt St. Martin, has come down to our days. Martin was a soldier, cut his cloak in half to give half to the beggar him to undress. After serving in the army, he was promoted to bishop, distinguished by particular generosity, Martin declined to life in the palace and spent 80 years in the cell, carrying the light of faith and of God from house to house. He was buried in St. Martin, Tours to the cemetery for the poor.</a:t>
            </a:r>
            <a:endParaRPr lang="ru-RU" dirty="0"/>
          </a:p>
        </p:txBody>
      </p:sp>
      <p:sp>
        <p:nvSpPr>
          <p:cNvPr id="2" name="Заголовок 1"/>
          <p:cNvSpPr>
            <a:spLocks noGrp="1"/>
          </p:cNvSpPr>
          <p:nvPr>
            <p:ph type="title"/>
          </p:nvPr>
        </p:nvSpPr>
        <p:spPr>
          <a:xfrm>
            <a:off x="1115616" y="260648"/>
            <a:ext cx="7139136" cy="634082"/>
          </a:xfrm>
        </p:spPr>
        <p:txBody>
          <a:bodyPr>
            <a:normAutofit fontScale="90000"/>
          </a:bodyPr>
          <a:lstStyle/>
          <a:p>
            <a:r>
              <a:rPr lang="en-US" sz="4000" dirty="0" smtClean="0"/>
              <a:t>Church of St. Martin</a:t>
            </a:r>
            <a:endParaRPr lang="ru-RU" sz="4000" dirty="0"/>
          </a:p>
        </p:txBody>
      </p:sp>
      <p:pic>
        <p:nvPicPr>
          <p:cNvPr id="4098" name="Picture 2" descr="C:\Users\Гость\Desktop\025.jpg"/>
          <p:cNvPicPr>
            <a:picLocks noChangeAspect="1" noChangeArrowheads="1"/>
          </p:cNvPicPr>
          <p:nvPr/>
        </p:nvPicPr>
        <p:blipFill>
          <a:blip r:embed="rId2" cstate="print"/>
          <a:srcRect/>
          <a:stretch>
            <a:fillRect/>
          </a:stretch>
        </p:blipFill>
        <p:spPr bwMode="auto">
          <a:xfrm>
            <a:off x="323528" y="1556792"/>
            <a:ext cx="4331308" cy="2880320"/>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155</TotalTime>
  <Words>961</Words>
  <Application>Microsoft Office PowerPoint</Application>
  <PresentationFormat>Экран (4:3)</PresentationFormat>
  <Paragraphs>29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Бумажная</vt:lpstr>
      <vt:lpstr>Points of interest of the Great Britain </vt:lpstr>
      <vt:lpstr>Buckingham Palace </vt:lpstr>
      <vt:lpstr>    Apsley House </vt:lpstr>
      <vt:lpstr>Tower Bridge </vt:lpstr>
      <vt:lpstr>Coliseum Theatre</vt:lpstr>
      <vt:lpstr>Palace of Westminster</vt:lpstr>
      <vt:lpstr>Stonehenge</vt:lpstr>
      <vt:lpstr> Meyskhau  </vt:lpstr>
      <vt:lpstr>Church of St. Martin</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Достопримечательности  Великобритании</dc:title>
  <dc:creator>Гость</dc:creator>
  <cp:lastModifiedBy>Irina</cp:lastModifiedBy>
  <cp:revision>12</cp:revision>
  <dcterms:created xsi:type="dcterms:W3CDTF">2012-06-05T13:01:34Z</dcterms:created>
  <dcterms:modified xsi:type="dcterms:W3CDTF">2015-01-29T13:19:59Z</dcterms:modified>
</cp:coreProperties>
</file>