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71" r:id="rId3"/>
    <p:sldId id="270" r:id="rId4"/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B939FD-DE53-40F9-B59F-F2EBE9D709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398760"/>
      </p:ext>
    </p:extLst>
  </p:cSld>
  <p:clrMapOvr>
    <a:masterClrMapping/>
  </p:clrMapOvr>
  <p:transition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3657600"/>
            <a:ext cx="8382000" cy="266700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3000" b="1" smtClean="0"/>
          </a:p>
          <a:p>
            <a:pPr eaLnBrk="1" hangingPunct="1">
              <a:buFontTx/>
              <a:buNone/>
            </a:pPr>
            <a:r>
              <a:rPr lang="ru-RU" sz="3000" b="1" smtClean="0"/>
              <a:t>Лежку заяц устраивает на открытом месте или под поваленными деревьями. Он роет нору в снегу и забирается в нее.</a:t>
            </a:r>
          </a:p>
          <a:p>
            <a:pPr eaLnBrk="1" hangingPunct="1"/>
            <a:endParaRPr lang="ru-RU" sz="2800" smtClean="0"/>
          </a:p>
        </p:txBody>
      </p:sp>
      <p:graphicFrame>
        <p:nvGraphicFramePr>
          <p:cNvPr id="10242" name="Object 19"/>
          <p:cNvGraphicFramePr>
            <a:graphicFrameLocks noChangeAspect="1"/>
          </p:cNvGraphicFramePr>
          <p:nvPr>
            <p:ph sz="quarter" idx="4"/>
          </p:nvPr>
        </p:nvGraphicFramePr>
        <p:xfrm>
          <a:off x="0" y="0"/>
          <a:ext cx="4267200" cy="3200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Точечный рисунок" r:id="rId3" imgW="3772427" imgH="2448267" progId="Paint.Picture">
                  <p:embed/>
                </p:oleObj>
              </mc:Choice>
              <mc:Fallback>
                <p:oleObj name="Точечный рисунок" r:id="rId3" imgW="3772427" imgH="2448267" progId="Paint.Picture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267200" cy="3200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Рисунок 8" descr="0_79afe_1dfcbb2e_XX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0"/>
            <a:ext cx="41148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Рисунок 9" descr="8126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685800"/>
            <a:ext cx="4762500" cy="3400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576777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4313" y="990600"/>
            <a:ext cx="3824287" cy="43164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ru-RU" sz="2800" b="1" dirty="0"/>
              <a:t>Второй раз  в июне - в это время колосится рожь, цветет гречиха. И зайчата называются</a:t>
            </a:r>
          </a:p>
          <a:p>
            <a:pPr eaLnBrk="0" hangingPunct="0">
              <a:defRPr/>
            </a:pPr>
            <a:r>
              <a:rPr lang="ru-RU" sz="2800" b="1" dirty="0">
                <a:solidFill>
                  <a:srgbClr val="00B050"/>
                </a:solidFill>
              </a:rPr>
              <a:t>"</a:t>
            </a:r>
            <a:r>
              <a:rPr lang="ru-RU" sz="2800" b="1" dirty="0" err="1">
                <a:solidFill>
                  <a:srgbClr val="00B050"/>
                </a:solidFill>
              </a:rPr>
              <a:t>колосовички</a:t>
            </a:r>
            <a:r>
              <a:rPr lang="ru-RU" sz="2800" b="1" dirty="0">
                <a:solidFill>
                  <a:srgbClr val="00B050"/>
                </a:solidFill>
              </a:rPr>
              <a:t>" </a:t>
            </a:r>
            <a:r>
              <a:rPr lang="ru-RU" sz="2800" b="1" dirty="0"/>
              <a:t>или"гречишники"</a:t>
            </a:r>
          </a:p>
        </p:txBody>
      </p:sp>
      <p:pic>
        <p:nvPicPr>
          <p:cNvPr id="5" name="Рисунок 4" descr="640579-48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971800"/>
            <a:ext cx="3124200" cy="388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 descr="C:\Users\Слава\Desktop\животные\6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81401" y="1"/>
            <a:ext cx="3886200" cy="29189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689488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28600" y="1066800"/>
            <a:ext cx="3824288" cy="4316413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r>
              <a:rPr lang="ru-RU" sz="2800" b="1" dirty="0"/>
              <a:t>Третий раз- в августе –сентябре </a:t>
            </a:r>
            <a:r>
              <a:rPr lang="ru-RU" sz="2800" b="1" dirty="0">
                <a:solidFill>
                  <a:srgbClr val="FF0000"/>
                </a:solidFill>
              </a:rPr>
              <a:t>"</a:t>
            </a:r>
            <a:r>
              <a:rPr lang="ru-RU" sz="2800" b="1" dirty="0" err="1">
                <a:solidFill>
                  <a:srgbClr val="FF0000"/>
                </a:solidFill>
              </a:rPr>
              <a:t>листопаднички</a:t>
            </a:r>
            <a:r>
              <a:rPr lang="ru-RU" sz="2800" b="1" dirty="0">
                <a:solidFill>
                  <a:srgbClr val="FF0000"/>
                </a:solidFill>
              </a:rPr>
              <a:t>».</a:t>
            </a:r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  <a:p>
            <a:pPr algn="ctr" eaLnBrk="0" hangingPunct="0">
              <a:defRPr/>
            </a:pPr>
            <a:endParaRPr lang="ru-RU" sz="2800" b="1" dirty="0"/>
          </a:p>
        </p:txBody>
      </p:sp>
      <p:pic>
        <p:nvPicPr>
          <p:cNvPr id="4" name="Рисунок 3" descr="0_5d66f_c137b8d0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3325" y="0"/>
            <a:ext cx="5400675" cy="306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заяц-1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446463"/>
            <a:ext cx="5334000" cy="3411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446434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0" y="260350"/>
            <a:ext cx="6096000" cy="2711450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3600" b="1" smtClean="0"/>
              <a:t>Трусливость зайца вошла в поговорку не вполне справедливо. Просто у зайцев большой запас хитроумных уловок.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z="2400" b="1" smtClean="0"/>
          </a:p>
        </p:txBody>
      </p:sp>
      <p:pic>
        <p:nvPicPr>
          <p:cNvPr id="22531" name="Picture 5" descr="84ddf-zaek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315"/>
          <a:stretch>
            <a:fillRect/>
          </a:stretch>
        </p:blipFill>
        <p:spPr bwMode="auto">
          <a:xfrm>
            <a:off x="0" y="152400"/>
            <a:ext cx="2881313" cy="2735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7cb3e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3581400"/>
            <a:ext cx="4762500" cy="301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9031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25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4267200"/>
            <a:ext cx="8991600" cy="22098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Спасаясь от преследования, зверек может на ходу прыгнуть в телегу и зарыться в сено, он безошибочно отличает охотника от человека безоружного.</a:t>
            </a:r>
            <a:endParaRPr lang="ru-RU" smtClean="0"/>
          </a:p>
        </p:txBody>
      </p:sp>
      <p:pic>
        <p:nvPicPr>
          <p:cNvPr id="4" name="Рисунок 3" descr="79919680_0_19366_9d7cbbc5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81000"/>
            <a:ext cx="4756150" cy="3567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148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2"/>
          <p:cNvSpPr>
            <a:spLocks noGrp="1"/>
          </p:cNvSpPr>
          <p:nvPr>
            <p:ph idx="1"/>
          </p:nvPr>
        </p:nvSpPr>
        <p:spPr>
          <a:xfrm>
            <a:off x="457200" y="4267200"/>
            <a:ext cx="8229600" cy="1858963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3600" b="1" smtClean="0"/>
              <a:t>Заяц- вредное для сельского хозяйства животное. Он поедает озимые посевы, обгрызает стволы плодовых деревьев.</a:t>
            </a:r>
            <a:endParaRPr lang="ru-RU" sz="3600" smtClean="0"/>
          </a:p>
        </p:txBody>
      </p:sp>
      <p:pic>
        <p:nvPicPr>
          <p:cNvPr id="3" name="Рисунок 2" descr="451868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152400"/>
            <a:ext cx="3810000" cy="418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92175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235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Содержимое 2"/>
          <p:cNvSpPr>
            <a:spLocks noGrp="1"/>
          </p:cNvSpPr>
          <p:nvPr>
            <p:ph idx="1"/>
          </p:nvPr>
        </p:nvSpPr>
        <p:spPr>
          <a:xfrm>
            <a:off x="4572000" y="457200"/>
            <a:ext cx="4343400" cy="5668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smtClean="0"/>
              <a:t>Заяц -  промысловое животное. Его мясо очень вкусное, а шкурка теплая и пушистая. Из шерсти делают валенки, а из шкур шьют красивые шубы.</a:t>
            </a:r>
          </a:p>
          <a:p>
            <a:pPr eaLnBrk="1" hangingPunct="1"/>
            <a:endParaRPr lang="ru-RU" smtClean="0"/>
          </a:p>
        </p:txBody>
      </p:sp>
      <p:pic>
        <p:nvPicPr>
          <p:cNvPr id="3" name="Рисунок 2" descr="4e9805a71fdd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28956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prodam-shuba-iz-krolika-i-vorotnik-iz-lis--38b5-1316556650808484-2-b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200400"/>
            <a:ext cx="2743200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3804cb9c14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886200"/>
            <a:ext cx="20383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krolik-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8000" y="4191000"/>
            <a:ext cx="3429000" cy="2571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9731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45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5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Текст 2"/>
          <p:cNvSpPr>
            <a:spLocks noGrp="1"/>
          </p:cNvSpPr>
          <p:nvPr>
            <p:ph type="body" idx="2"/>
          </p:nvPr>
        </p:nvSpPr>
        <p:spPr>
          <a:xfrm>
            <a:off x="6786563" y="1428750"/>
            <a:ext cx="1979612" cy="390525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6627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8" name="Picture 8" descr="D:\Мои рисунки\Анимашки\288324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4313" y="285750"/>
            <a:ext cx="8715375" cy="6357938"/>
          </a:xfrm>
        </p:spPr>
      </p:pic>
      <p:pic>
        <p:nvPicPr>
          <p:cNvPr id="26629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2571750"/>
            <a:ext cx="769938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428625"/>
            <a:ext cx="1050925" cy="928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6688" y="723900"/>
            <a:ext cx="1000125" cy="1133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2714625" y="285750"/>
            <a:ext cx="6072188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ru-RU" sz="3600">
                <a:latin typeface="Constantia" pitchFamily="18" charset="0"/>
              </a:rPr>
              <a:t>Лес дремучий, до свиданья!</a:t>
            </a:r>
          </a:p>
          <a:p>
            <a:pPr eaLnBrk="0" hangingPunct="0"/>
            <a:r>
              <a:rPr lang="ru-RU" sz="3600">
                <a:latin typeface="Constantia" pitchFamily="18" charset="0"/>
              </a:rPr>
              <a:t>Ты расти на радость нам!</a:t>
            </a:r>
          </a:p>
          <a:p>
            <a:pPr eaLnBrk="0" hangingPunct="0"/>
            <a:r>
              <a:rPr lang="ru-RU" sz="3600">
                <a:latin typeface="Constantia" pitchFamily="18" charset="0"/>
              </a:rPr>
              <a:t>Мы дружить с тобою будем,</a:t>
            </a:r>
          </a:p>
          <a:p>
            <a:pPr eaLnBrk="0" hangingPunct="0"/>
            <a:r>
              <a:rPr lang="ru-RU" sz="3600">
                <a:latin typeface="Constantia" pitchFamily="18" charset="0"/>
              </a:rPr>
              <a:t>Добрый лес, могучий лес!</a:t>
            </a:r>
          </a:p>
          <a:p>
            <a:pPr eaLnBrk="0" hangingPunct="0"/>
            <a:r>
              <a:rPr lang="ru-RU" sz="3600">
                <a:latin typeface="Constantia" pitchFamily="18" charset="0"/>
              </a:rPr>
              <a:t>Полон сказок и чудес!</a:t>
            </a:r>
          </a:p>
        </p:txBody>
      </p:sp>
      <p:pic>
        <p:nvPicPr>
          <p:cNvPr id="26633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4563" y="5786438"/>
            <a:ext cx="857250" cy="827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4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5715000"/>
            <a:ext cx="785813" cy="642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5" name="Picture 3" descr="D:\Мои рисунки\Анимашки\Рисунок9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092450"/>
            <a:ext cx="928688" cy="835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2286000" y="2967038"/>
            <a:ext cx="4572000" cy="3698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182613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1200"/>
                            </p:stCondLst>
                            <p:childTnLst>
                              <p:par>
                                <p:cTn id="1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Scale>
                                      <p:cBhvr>
                                        <p:cTn id="13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5" presetID="10" presetClass="exit" presetSubtype="0" fill="hold" grpId="2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6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9" grpId="1"/>
      <p:bldP spid="9" grpId="2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5"/>
          <p:cNvSpPr>
            <a:spLocks noChangeArrowheads="1" noChangeShapeType="1" noTextEdit="1"/>
          </p:cNvSpPr>
          <p:nvPr/>
        </p:nvSpPr>
        <p:spPr bwMode="auto">
          <a:xfrm>
            <a:off x="1143000" y="533400"/>
            <a:ext cx="7315200" cy="1524000"/>
          </a:xfrm>
          <a:prstGeom prst="rect">
            <a:avLst/>
          </a:prstGeom>
        </p:spPr>
        <p:txBody>
          <a:bodyPr wrap="none" fromWordArt="1">
            <a:prstTxWarp prst="textCanUp">
              <a:avLst>
                <a:gd name="adj" fmla="val 81667"/>
              </a:avLst>
            </a:prstTxWarp>
          </a:bodyPr>
          <a:lstStyle/>
          <a:p>
            <a:pPr algn="ctr"/>
            <a:r>
              <a:rPr lang="ru-RU" sz="3600" b="1" i="1" kern="10">
                <a:ln w="22225">
                  <a:solidFill>
                    <a:schemeClr val="bg1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СПАСИБО  ЗА  ВНИМАНИЕ!</a:t>
            </a:r>
          </a:p>
        </p:txBody>
      </p:sp>
      <p:pic>
        <p:nvPicPr>
          <p:cNvPr id="6" name="Рисунок 5" descr="3300154_larg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057400"/>
            <a:ext cx="5410200" cy="4592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43651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429000"/>
            <a:ext cx="8991600" cy="3240088"/>
          </a:xfrm>
        </p:spPr>
        <p:txBody>
          <a:bodyPr/>
          <a:lstStyle/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smtClean="0"/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r>
              <a:rPr lang="ru-RU" sz="4000" smtClean="0"/>
              <a:t>У зайцев много врагов: охотники, волки, лисицы</a:t>
            </a:r>
            <a:r>
              <a:rPr lang="ru-RU" sz="4000" b="1" smtClean="0"/>
              <a:t>, собаки, орлы, совы. </a:t>
            </a:r>
          </a:p>
          <a:p>
            <a:pPr marL="0" indent="0" eaLnBrk="1" hangingPunct="1">
              <a:lnSpc>
                <a:spcPct val="80000"/>
              </a:lnSpc>
              <a:buFontTx/>
              <a:buNone/>
            </a:pPr>
            <a:endParaRPr lang="ru-RU" b="1" smtClean="0"/>
          </a:p>
        </p:txBody>
      </p:sp>
      <p:pic>
        <p:nvPicPr>
          <p:cNvPr id="12291" name="Рисунок 6" descr="ohota_na_lisu_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228600"/>
            <a:ext cx="5105400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8899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22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3" dur="2000"/>
                                        <p:tgtEl>
                                          <p:spTgt spid="194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Рисунок 3" descr="22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5" y="0"/>
            <a:ext cx="3846513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Рисунок 4" descr="20662609_ruys_na_ohote_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47244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Рисунок 5" descr="1203278938_14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19400"/>
            <a:ext cx="508635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Рисунок 6" descr="1216220071_1216003579_0120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2724150"/>
            <a:ext cx="4286250" cy="413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8750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3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133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Рисунок 3" descr="0_5e96d_7e73b734_XL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064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Рисунок 4" descr="87770338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457200"/>
            <a:ext cx="3586163" cy="478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Рисунок 5" descr="1205255178_0-3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809875"/>
            <a:ext cx="4800600" cy="404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998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14800"/>
            <a:ext cx="8229600" cy="20113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Страшнее всех для него -  лесная кошка-  РЫСЬ! Того и гляди,  с вершины дерева, как с неба, прыгнет на спину.</a:t>
            </a:r>
            <a:endParaRPr lang="ru-RU" smtClean="0"/>
          </a:p>
        </p:txBody>
      </p:sp>
      <p:pic>
        <p:nvPicPr>
          <p:cNvPr id="4" name="Рисунок 3" descr="20662609_ruys_na_ohote_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2672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7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0"/>
            <a:ext cx="47244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94123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17526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/>
              <a:t>Зайцев спасают – ноги, во время погони они могут пробегать 70 км в час, а иногда и хитрость.</a:t>
            </a:r>
            <a:endParaRPr lang="ru-RU" smtClean="0"/>
          </a:p>
        </p:txBody>
      </p:sp>
      <p:pic>
        <p:nvPicPr>
          <p:cNvPr id="16387" name="Рисунок 3" descr="gvCItAwvACA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676400"/>
            <a:ext cx="4340225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Рисунок 5" descr="06858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1500" y="3286125"/>
            <a:ext cx="4762500" cy="357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8939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3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63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000q5qxd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86"/>
          <a:stretch>
            <a:fillRect/>
          </a:stretch>
        </p:blipFill>
        <p:spPr>
          <a:xfrm>
            <a:off x="228600" y="381000"/>
            <a:ext cx="3505200" cy="3048000"/>
          </a:xfrm>
          <a:noFill/>
        </p:spPr>
      </p:pic>
      <p:sp>
        <p:nvSpPr>
          <p:cNvPr id="18435" name="Прямоугольник 4"/>
          <p:cNvSpPr>
            <a:spLocks noChangeArrowheads="1"/>
          </p:cNvSpPr>
          <p:nvPr/>
        </p:nvSpPr>
        <p:spPr bwMode="auto">
          <a:xfrm>
            <a:off x="1295400" y="3051175"/>
            <a:ext cx="7848600" cy="2554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endParaRPr lang="ru-RU" sz="4000" b="1"/>
          </a:p>
          <a:p>
            <a:pPr>
              <a:lnSpc>
                <a:spcPct val="80000"/>
              </a:lnSpc>
            </a:pPr>
            <a:endParaRPr lang="ru-RU" sz="4000" b="1"/>
          </a:p>
          <a:p>
            <a:pPr>
              <a:lnSpc>
                <a:spcPct val="80000"/>
              </a:lnSpc>
            </a:pPr>
            <a:r>
              <a:rPr lang="ru-RU" sz="4000" b="1"/>
              <a:t>Беляка спасает белая шуба под цвет снега, а русак в поле похож на пенек или камень.</a:t>
            </a:r>
            <a:endParaRPr lang="ru-RU" sz="4000"/>
          </a:p>
        </p:txBody>
      </p:sp>
      <p:pic>
        <p:nvPicPr>
          <p:cNvPr id="18436" name="Рисунок 6" descr="slide0001_image00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04800"/>
            <a:ext cx="43434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21669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84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pPr eaLnBrk="1" hangingPunct="1"/>
            <a:r>
              <a:rPr lang="ru-RU" sz="3600" b="1" smtClean="0"/>
              <a:t>У зайца есть и друзья!</a:t>
            </a:r>
          </a:p>
        </p:txBody>
      </p:sp>
      <p:pic>
        <p:nvPicPr>
          <p:cNvPr id="17411" name="Содержимое 3" descr="21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2400" y="1066800"/>
            <a:ext cx="4724400" cy="2971800"/>
          </a:xfrm>
        </p:spPr>
      </p:pic>
      <p:pic>
        <p:nvPicPr>
          <p:cNvPr id="17412" name="Рисунок 4" descr="48605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1600" y="3429000"/>
            <a:ext cx="5003800" cy="314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639274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7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Номер слайда 2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fld id="{7A125C1C-EA44-43AD-9CDC-29D58BFB2E50}" type="slidenum">
              <a:rPr lang="ru-RU" smtClean="0"/>
              <a:pPr eaLnBrk="1" hangingPunct="1"/>
              <a:t>9</a:t>
            </a:fld>
            <a:endParaRPr lang="ru-RU" smtClean="0"/>
          </a:p>
        </p:txBody>
      </p:sp>
      <p:sp>
        <p:nvSpPr>
          <p:cNvPr id="6" name="TextBox 5"/>
          <p:cNvSpPr txBox="1"/>
          <p:nvPr/>
        </p:nvSpPr>
        <p:spPr>
          <a:xfrm>
            <a:off x="214313" y="1643063"/>
            <a:ext cx="2714625" cy="4041775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000" b="1" dirty="0" err="1"/>
              <a:t>Зайцы-приносят</a:t>
            </a:r>
            <a:r>
              <a:rPr lang="ru-RU" sz="2000" b="1" dirty="0"/>
              <a:t> потомство обычно три раза: в марте-апреле рождаются "</a:t>
            </a:r>
            <a:r>
              <a:rPr lang="ru-RU" sz="2000" b="1" dirty="0" err="1"/>
              <a:t>настовички</a:t>
            </a:r>
            <a:r>
              <a:rPr lang="ru-RU" sz="2000" b="1" dirty="0"/>
              <a:t>" (в это время еще лежит снег, который ночью покрывается твердой коркой - настом).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000125" y="285750"/>
            <a:ext cx="7991475" cy="85090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4400" dirty="0" err="1"/>
              <a:t>Настовички</a:t>
            </a:r>
            <a:r>
              <a:rPr lang="ru-RU" sz="4400" dirty="0"/>
              <a:t> – март-апрель</a:t>
            </a:r>
          </a:p>
        </p:txBody>
      </p:sp>
      <p:pic>
        <p:nvPicPr>
          <p:cNvPr id="9" name="Рисунок 8" descr="16365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2057400"/>
            <a:ext cx="5426075" cy="339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5106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290</Words>
  <Application>Microsoft Office PowerPoint</Application>
  <PresentationFormat>Экран (4:3)</PresentationFormat>
  <Paragraphs>30</Paragraphs>
  <Slides>17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Тема Office</vt:lpstr>
      <vt:lpstr>Точечный рисунок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 зайца есть и друзья!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2</cp:revision>
  <dcterms:created xsi:type="dcterms:W3CDTF">2015-02-02T14:37:16Z</dcterms:created>
  <dcterms:modified xsi:type="dcterms:W3CDTF">2015-02-02T14:47:43Z</dcterms:modified>
</cp:coreProperties>
</file>