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84" autoAdjust="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A18505-3A6C-4A55-8374-CB6DD96EA0E0}" type="doc">
      <dgm:prSet loTypeId="urn:microsoft.com/office/officeart/2005/8/layout/vList3#1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3705473E-DB5E-46B7-A300-AB476F7D63CA}">
      <dgm:prSet/>
      <dgm:spPr/>
      <dgm:t>
        <a:bodyPr/>
        <a:lstStyle/>
        <a:p>
          <a:pPr rtl="0"/>
          <a:r>
            <a:rPr lang="ru-RU" dirty="0" smtClean="0"/>
            <a:t>Урочная деятельность</a:t>
          </a:r>
          <a:endParaRPr lang="ru-RU" dirty="0"/>
        </a:p>
      </dgm:t>
    </dgm:pt>
    <dgm:pt modelId="{422372C7-F49E-4BFD-885F-A1ACB6EA31A2}" type="parTrans" cxnId="{15B1ADC9-6972-4773-ADC9-FF35E1BC553E}">
      <dgm:prSet/>
      <dgm:spPr/>
      <dgm:t>
        <a:bodyPr/>
        <a:lstStyle/>
        <a:p>
          <a:endParaRPr lang="ru-RU"/>
        </a:p>
      </dgm:t>
    </dgm:pt>
    <dgm:pt modelId="{633CE7FA-0D99-48D2-BE9C-3E83FB81B470}" type="sibTrans" cxnId="{15B1ADC9-6972-4773-ADC9-FF35E1BC553E}">
      <dgm:prSet/>
      <dgm:spPr/>
      <dgm:t>
        <a:bodyPr/>
        <a:lstStyle/>
        <a:p>
          <a:endParaRPr lang="ru-RU"/>
        </a:p>
      </dgm:t>
    </dgm:pt>
    <dgm:pt modelId="{13FC8DE6-CCE4-4D73-BF48-019994CBD5D5}">
      <dgm:prSet/>
      <dgm:spPr/>
      <dgm:t>
        <a:bodyPr/>
        <a:lstStyle/>
        <a:p>
          <a:pPr rtl="0"/>
          <a:r>
            <a:rPr lang="ru-RU" dirty="0" smtClean="0"/>
            <a:t>Внеурочная деятельность</a:t>
          </a:r>
          <a:endParaRPr lang="ru-RU" dirty="0"/>
        </a:p>
      </dgm:t>
    </dgm:pt>
    <dgm:pt modelId="{1E339F88-14A7-478A-8D72-BA34FDA6DBE3}" type="parTrans" cxnId="{8152C0B7-E863-48ED-95EC-E94972642C9F}">
      <dgm:prSet/>
      <dgm:spPr/>
      <dgm:t>
        <a:bodyPr/>
        <a:lstStyle/>
        <a:p>
          <a:endParaRPr lang="ru-RU"/>
        </a:p>
      </dgm:t>
    </dgm:pt>
    <dgm:pt modelId="{D2FD6137-7813-4C14-A985-CED9FACC32B7}" type="sibTrans" cxnId="{8152C0B7-E863-48ED-95EC-E94972642C9F}">
      <dgm:prSet/>
      <dgm:spPr/>
      <dgm:t>
        <a:bodyPr/>
        <a:lstStyle/>
        <a:p>
          <a:endParaRPr lang="ru-RU"/>
        </a:p>
      </dgm:t>
    </dgm:pt>
    <dgm:pt modelId="{4D274B57-73E6-4863-8AE1-19AEE3A057A8}">
      <dgm:prSet/>
      <dgm:spPr/>
      <dgm:t>
        <a:bodyPr/>
        <a:lstStyle/>
        <a:p>
          <a:pPr rtl="0"/>
          <a:r>
            <a:rPr lang="ru-RU" dirty="0" smtClean="0"/>
            <a:t>Внешкольная деятельность</a:t>
          </a:r>
          <a:endParaRPr lang="ru-RU" dirty="0"/>
        </a:p>
      </dgm:t>
    </dgm:pt>
    <dgm:pt modelId="{95F6FAA9-2681-4CA9-9850-1DF3C45D0257}" type="parTrans" cxnId="{6654E10A-5852-46FD-909B-767240B08E80}">
      <dgm:prSet/>
      <dgm:spPr/>
      <dgm:t>
        <a:bodyPr/>
        <a:lstStyle/>
        <a:p>
          <a:endParaRPr lang="ru-RU"/>
        </a:p>
      </dgm:t>
    </dgm:pt>
    <dgm:pt modelId="{BE8014F3-B1E4-4F18-98E0-CAD4A0463FBF}" type="sibTrans" cxnId="{6654E10A-5852-46FD-909B-767240B08E80}">
      <dgm:prSet/>
      <dgm:spPr/>
      <dgm:t>
        <a:bodyPr/>
        <a:lstStyle/>
        <a:p>
          <a:endParaRPr lang="ru-RU"/>
        </a:p>
      </dgm:t>
    </dgm:pt>
    <dgm:pt modelId="{700E40DE-4706-4C7D-81B9-CB3346138207}" type="pres">
      <dgm:prSet presAssocID="{FFA18505-3A6C-4A55-8374-CB6DD96EA0E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F299D2-DFBC-43E2-B07C-D678E7A7B4A8}" type="pres">
      <dgm:prSet presAssocID="{3705473E-DB5E-46B7-A300-AB476F7D63CA}" presName="composite" presStyleCnt="0"/>
      <dgm:spPr/>
    </dgm:pt>
    <dgm:pt modelId="{8840DF18-2A78-4D87-BFF4-9CA2CC200348}" type="pres">
      <dgm:prSet presAssocID="{3705473E-DB5E-46B7-A300-AB476F7D63CA}" presName="imgShp" presStyleLbl="fgImgPlace1" presStyleIdx="0" presStyleCnt="3" custScaleX="159150" custScaleY="157415" custLinFactNeighborX="-1348" custLinFactNeighborY="-4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D92A0FC-FF47-4E8D-ABD1-1523674157B3}" type="pres">
      <dgm:prSet presAssocID="{3705473E-DB5E-46B7-A300-AB476F7D63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9ABB7F-D062-48C5-93AA-D3B96FDB9C18}" type="pres">
      <dgm:prSet presAssocID="{633CE7FA-0D99-48D2-BE9C-3E83FB81B470}" presName="spacing" presStyleCnt="0"/>
      <dgm:spPr/>
    </dgm:pt>
    <dgm:pt modelId="{0BC0A55D-F0A0-4428-8C71-F8103E74FD8B}" type="pres">
      <dgm:prSet presAssocID="{13FC8DE6-CCE4-4D73-BF48-019994CBD5D5}" presName="composite" presStyleCnt="0"/>
      <dgm:spPr/>
    </dgm:pt>
    <dgm:pt modelId="{1FBC4154-D2C7-45CC-978A-19F65BFCCF63}" type="pres">
      <dgm:prSet presAssocID="{13FC8DE6-CCE4-4D73-BF48-019994CBD5D5}" presName="imgShp" presStyleLbl="fgImgPlace1" presStyleIdx="1" presStyleCnt="3" custScaleX="153388" custScaleY="15837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31BDFB0-20BE-4CF1-8286-76AF13A9897F}" type="pres">
      <dgm:prSet presAssocID="{13FC8DE6-CCE4-4D73-BF48-019994CBD5D5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EEF6B5-4665-4FE4-8DD5-BD71B48A7B99}" type="pres">
      <dgm:prSet presAssocID="{D2FD6137-7813-4C14-A985-CED9FACC32B7}" presName="spacing" presStyleCnt="0"/>
      <dgm:spPr/>
    </dgm:pt>
    <dgm:pt modelId="{65CC228A-057C-4038-8D24-6FB6013D6AC0}" type="pres">
      <dgm:prSet presAssocID="{4D274B57-73E6-4863-8AE1-19AEE3A057A8}" presName="composite" presStyleCnt="0"/>
      <dgm:spPr/>
    </dgm:pt>
    <dgm:pt modelId="{C33666A6-6D4A-4D61-8661-42B20FDD6489}" type="pres">
      <dgm:prSet presAssocID="{4D274B57-73E6-4863-8AE1-19AEE3A057A8}" presName="imgShp" presStyleLbl="fgImgPlace1" presStyleIdx="2" presStyleCnt="3" custScaleX="146407" custScaleY="151922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0EED0FD9-9FC6-4E5F-9852-75FFEBF19EB7}" type="pres">
      <dgm:prSet presAssocID="{4D274B57-73E6-4863-8AE1-19AEE3A057A8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B1ADC9-6972-4773-ADC9-FF35E1BC553E}" srcId="{FFA18505-3A6C-4A55-8374-CB6DD96EA0E0}" destId="{3705473E-DB5E-46B7-A300-AB476F7D63CA}" srcOrd="0" destOrd="0" parTransId="{422372C7-F49E-4BFD-885F-A1ACB6EA31A2}" sibTransId="{633CE7FA-0D99-48D2-BE9C-3E83FB81B470}"/>
    <dgm:cxn modelId="{1FDA50EB-7888-4B63-9489-D4C78EE2F156}" type="presOf" srcId="{FFA18505-3A6C-4A55-8374-CB6DD96EA0E0}" destId="{700E40DE-4706-4C7D-81B9-CB3346138207}" srcOrd="0" destOrd="0" presId="urn:microsoft.com/office/officeart/2005/8/layout/vList3#1"/>
    <dgm:cxn modelId="{1AAD5F47-1D0F-43AB-A9F5-6BE7DD6D5FA2}" type="presOf" srcId="{13FC8DE6-CCE4-4D73-BF48-019994CBD5D5}" destId="{531BDFB0-20BE-4CF1-8286-76AF13A9897F}" srcOrd="0" destOrd="0" presId="urn:microsoft.com/office/officeart/2005/8/layout/vList3#1"/>
    <dgm:cxn modelId="{6654E10A-5852-46FD-909B-767240B08E80}" srcId="{FFA18505-3A6C-4A55-8374-CB6DD96EA0E0}" destId="{4D274B57-73E6-4863-8AE1-19AEE3A057A8}" srcOrd="2" destOrd="0" parTransId="{95F6FAA9-2681-4CA9-9850-1DF3C45D0257}" sibTransId="{BE8014F3-B1E4-4F18-98E0-CAD4A0463FBF}"/>
    <dgm:cxn modelId="{BDD22D67-6C40-4FB2-AE0E-59F1A1C847DD}" type="presOf" srcId="{4D274B57-73E6-4863-8AE1-19AEE3A057A8}" destId="{0EED0FD9-9FC6-4E5F-9852-75FFEBF19EB7}" srcOrd="0" destOrd="0" presId="urn:microsoft.com/office/officeart/2005/8/layout/vList3#1"/>
    <dgm:cxn modelId="{2AD9F4D0-BDCA-4FA3-B6E8-7395C38B1849}" type="presOf" srcId="{3705473E-DB5E-46B7-A300-AB476F7D63CA}" destId="{4D92A0FC-FF47-4E8D-ABD1-1523674157B3}" srcOrd="0" destOrd="0" presId="urn:microsoft.com/office/officeart/2005/8/layout/vList3#1"/>
    <dgm:cxn modelId="{8152C0B7-E863-48ED-95EC-E94972642C9F}" srcId="{FFA18505-3A6C-4A55-8374-CB6DD96EA0E0}" destId="{13FC8DE6-CCE4-4D73-BF48-019994CBD5D5}" srcOrd="1" destOrd="0" parTransId="{1E339F88-14A7-478A-8D72-BA34FDA6DBE3}" sibTransId="{D2FD6137-7813-4C14-A985-CED9FACC32B7}"/>
    <dgm:cxn modelId="{08D00E10-5A56-4EEC-B777-D928B33FDF54}" type="presParOf" srcId="{700E40DE-4706-4C7D-81B9-CB3346138207}" destId="{E7F299D2-DFBC-43E2-B07C-D678E7A7B4A8}" srcOrd="0" destOrd="0" presId="urn:microsoft.com/office/officeart/2005/8/layout/vList3#1"/>
    <dgm:cxn modelId="{05873774-8B1C-44A7-9374-7CA94BDE5CEB}" type="presParOf" srcId="{E7F299D2-DFBC-43E2-B07C-D678E7A7B4A8}" destId="{8840DF18-2A78-4D87-BFF4-9CA2CC200348}" srcOrd="0" destOrd="0" presId="urn:microsoft.com/office/officeart/2005/8/layout/vList3#1"/>
    <dgm:cxn modelId="{9A6EA869-8444-47BE-BDCF-7F0CC8C9B36B}" type="presParOf" srcId="{E7F299D2-DFBC-43E2-B07C-D678E7A7B4A8}" destId="{4D92A0FC-FF47-4E8D-ABD1-1523674157B3}" srcOrd="1" destOrd="0" presId="urn:microsoft.com/office/officeart/2005/8/layout/vList3#1"/>
    <dgm:cxn modelId="{5B2B2838-53A8-48F5-999F-EB12A19FEBE5}" type="presParOf" srcId="{700E40DE-4706-4C7D-81B9-CB3346138207}" destId="{C89ABB7F-D062-48C5-93AA-D3B96FDB9C18}" srcOrd="1" destOrd="0" presId="urn:microsoft.com/office/officeart/2005/8/layout/vList3#1"/>
    <dgm:cxn modelId="{DFAA955F-BE05-4AD6-8D37-34B6E80897A6}" type="presParOf" srcId="{700E40DE-4706-4C7D-81B9-CB3346138207}" destId="{0BC0A55D-F0A0-4428-8C71-F8103E74FD8B}" srcOrd="2" destOrd="0" presId="urn:microsoft.com/office/officeart/2005/8/layout/vList3#1"/>
    <dgm:cxn modelId="{FD9C0540-CAF7-4C78-A0DF-1CB3C430FD4B}" type="presParOf" srcId="{0BC0A55D-F0A0-4428-8C71-F8103E74FD8B}" destId="{1FBC4154-D2C7-45CC-978A-19F65BFCCF63}" srcOrd="0" destOrd="0" presId="urn:microsoft.com/office/officeart/2005/8/layout/vList3#1"/>
    <dgm:cxn modelId="{D97A6544-7BD1-490E-B059-EA77C5E0242A}" type="presParOf" srcId="{0BC0A55D-F0A0-4428-8C71-F8103E74FD8B}" destId="{531BDFB0-20BE-4CF1-8286-76AF13A9897F}" srcOrd="1" destOrd="0" presId="urn:microsoft.com/office/officeart/2005/8/layout/vList3#1"/>
    <dgm:cxn modelId="{C822A1B0-8B3D-40A3-BD3C-2FB99C49289B}" type="presParOf" srcId="{700E40DE-4706-4C7D-81B9-CB3346138207}" destId="{9EEEF6B5-4665-4FE4-8DD5-BD71B48A7B99}" srcOrd="3" destOrd="0" presId="urn:microsoft.com/office/officeart/2005/8/layout/vList3#1"/>
    <dgm:cxn modelId="{0F080BC8-1397-4DF2-ABDC-E4373CB2DBC3}" type="presParOf" srcId="{700E40DE-4706-4C7D-81B9-CB3346138207}" destId="{65CC228A-057C-4038-8D24-6FB6013D6AC0}" srcOrd="4" destOrd="0" presId="urn:microsoft.com/office/officeart/2005/8/layout/vList3#1"/>
    <dgm:cxn modelId="{8804AABA-0793-4BD2-854C-CBD38B0E7BD2}" type="presParOf" srcId="{65CC228A-057C-4038-8D24-6FB6013D6AC0}" destId="{C33666A6-6D4A-4D61-8661-42B20FDD6489}" srcOrd="0" destOrd="0" presId="urn:microsoft.com/office/officeart/2005/8/layout/vList3#1"/>
    <dgm:cxn modelId="{3445D579-2B6C-4700-ACE2-908C09BA2488}" type="presParOf" srcId="{65CC228A-057C-4038-8D24-6FB6013D6AC0}" destId="{0EED0FD9-9FC6-4E5F-9852-75FFEBF19EB7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92A0FC-FF47-4E8D-ABD1-1523674157B3}">
      <dsp:nvSpPr>
        <dsp:cNvPr id="0" name=""/>
        <dsp:cNvSpPr/>
      </dsp:nvSpPr>
      <dsp:spPr>
        <a:xfrm rot="10800000">
          <a:off x="1686212" y="241318"/>
          <a:ext cx="5371338" cy="837654"/>
        </a:xfrm>
        <a:prstGeom prst="homePlat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382" tIns="114300" rIns="21336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Урочная деятельность</a:t>
          </a:r>
          <a:endParaRPr lang="ru-RU" sz="3000" kern="1200" dirty="0"/>
        </a:p>
      </dsp:txBody>
      <dsp:txXfrm rot="10800000">
        <a:off x="1895625" y="241318"/>
        <a:ext cx="5161925" cy="837654"/>
      </dsp:txXfrm>
    </dsp:sp>
    <dsp:sp modelId="{8840DF18-2A78-4D87-BFF4-9CA2CC200348}">
      <dsp:nvSpPr>
        <dsp:cNvPr id="0" name=""/>
        <dsp:cNvSpPr/>
      </dsp:nvSpPr>
      <dsp:spPr>
        <a:xfrm>
          <a:off x="1008357" y="479"/>
          <a:ext cx="1333127" cy="131859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1BDFB0-20BE-4CF1-8286-76AF13A9897F}">
      <dsp:nvSpPr>
        <dsp:cNvPr id="0" name=""/>
        <dsp:cNvSpPr/>
      </dsp:nvSpPr>
      <dsp:spPr>
        <a:xfrm rot="10800000">
          <a:off x="1674146" y="1813978"/>
          <a:ext cx="5371338" cy="837654"/>
        </a:xfrm>
        <a:prstGeom prst="homePlate">
          <a:avLst/>
        </a:prstGeom>
        <a:solidFill>
          <a:schemeClr val="accent2">
            <a:shade val="80000"/>
            <a:hueOff val="-17936"/>
            <a:satOff val="-2012"/>
            <a:lumOff val="128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382" tIns="114300" rIns="21336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Внеурочная деятельность</a:t>
          </a:r>
          <a:endParaRPr lang="ru-RU" sz="3000" kern="1200" dirty="0"/>
        </a:p>
      </dsp:txBody>
      <dsp:txXfrm rot="10800000">
        <a:off x="1883559" y="1813978"/>
        <a:ext cx="5161925" cy="837654"/>
      </dsp:txXfrm>
    </dsp:sp>
    <dsp:sp modelId="{1FBC4154-D2C7-45CC-978A-19F65BFCCF63}">
      <dsp:nvSpPr>
        <dsp:cNvPr id="0" name=""/>
        <dsp:cNvSpPr/>
      </dsp:nvSpPr>
      <dsp:spPr>
        <a:xfrm>
          <a:off x="1031715" y="1569488"/>
          <a:ext cx="1284861" cy="132663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ED0FD9-9FC6-4E5F-9852-75FFEBF19EB7}">
      <dsp:nvSpPr>
        <dsp:cNvPr id="0" name=""/>
        <dsp:cNvSpPr/>
      </dsp:nvSpPr>
      <dsp:spPr>
        <a:xfrm rot="10800000">
          <a:off x="1659527" y="3363633"/>
          <a:ext cx="5371338" cy="837654"/>
        </a:xfrm>
        <a:prstGeom prst="homePlate">
          <a:avLst/>
        </a:prstGeom>
        <a:solidFill>
          <a:schemeClr val="accent2">
            <a:shade val="80000"/>
            <a:hueOff val="-35872"/>
            <a:satOff val="-4024"/>
            <a:lumOff val="256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382" tIns="114300" rIns="21336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Внешкольная деятельность</a:t>
          </a:r>
          <a:endParaRPr lang="ru-RU" sz="3000" kern="1200" dirty="0"/>
        </a:p>
      </dsp:txBody>
      <dsp:txXfrm rot="10800000">
        <a:off x="1868940" y="3363633"/>
        <a:ext cx="5161925" cy="837654"/>
      </dsp:txXfrm>
    </dsp:sp>
    <dsp:sp modelId="{C33666A6-6D4A-4D61-8661-42B20FDD6489}">
      <dsp:nvSpPr>
        <dsp:cNvPr id="0" name=""/>
        <dsp:cNvSpPr/>
      </dsp:nvSpPr>
      <dsp:spPr>
        <a:xfrm>
          <a:off x="1046334" y="3146170"/>
          <a:ext cx="1226384" cy="1272581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text=%D0%B4%D1%83%D1%85%D0%BE%D0%B2%D0%BD%D0%BE-%D0%BD%D1%80%D0%B0%D0%B2%D1%81%D1%82%D0%B2%D0%B5%D0%BD%D0%BD%D0%BE%D0%B5%20%D0%BA%D0%B0%D1%80%D1%82%D0%B8%D0%BD%D0%BA%D0%B8&amp;noreask=1&amp;img_url=http%3A%2F%2Fwww.bogoslov.ru%2Fdata%2F2012%2F08%2F23%2F1237075642%2F775.jpg&amp;pos=0&amp;rpt=simage&amp;lr=10987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text=%D0%B4%D1%83%D1%85%D0%BE%D0%B2%D0%BD%D0%BE-%D0%BD%D1%80%D0%B0%D0%B2%D1%81%D1%82%D0%B2%D0%B5%D0%BD%D0%BD%D0%BE%D0%B5%20%D0%BA%D0%B0%D1%80%D1%82%D0%B8%D0%BD%D0%BA%D0%B8&amp;noreask=1&amp;img_url=http%3A%2F%2Fwww.bogoslov.ru%2Fdata%2F2012%2F08%2F23%2F1237075642%2F775.jpg&amp;pos=0&amp;rpt=simage&amp;lr=10987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text=%D0%B4%D1%83%D1%85%D0%BE%D0%B2%D0%BD%D0%BE-%D0%BD%D1%80%D0%B0%D0%B2%D1%81%D1%82%D0%B2%D0%B5%D0%BD%D0%BD%D0%BE%D0%B5%20%D0%BA%D0%B0%D1%80%D1%82%D0%B8%D0%BD%D0%BA%D0%B8&amp;noreask=1&amp;img_url=http%3A%2F%2Fwww.bogoslov.ru%2Fdata%2F2012%2F08%2F23%2F1237075642%2F775.jpg&amp;pos=0&amp;rpt=simage&amp;lr=10987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text=%D0%B4%D1%83%D1%85%D0%BE%D0%B2%D0%BD%D0%BE-%D0%BD%D1%80%D0%B0%D0%B2%D1%81%D1%82%D0%B2%D0%B5%D0%BD%D0%BD%D0%BE%D0%B5%20%D0%BA%D0%B0%D1%80%D1%82%D0%B8%D0%BD%D0%BA%D0%B8&amp;noreask=1&amp;img_url=http%3A%2F%2Fwww.bogoslov.ru%2Fdata%2F2012%2F08%2F23%2F1237075642%2F775.jpg&amp;pos=0&amp;rpt=simage&amp;lr=10987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85800" y="2132856"/>
            <a:ext cx="7924800" cy="388694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sz="5400" b="1" i="1" dirty="0" smtClean="0"/>
          </a:p>
          <a:p>
            <a:pPr algn="ctr"/>
            <a:r>
              <a:rPr lang="ru-RU" sz="5400" b="1" i="1" dirty="0" smtClean="0"/>
              <a:t>Духовно-нравственное </a:t>
            </a:r>
            <a:r>
              <a:rPr lang="ru-RU" sz="5400" b="1" i="1" dirty="0"/>
              <a:t>воспитание и развитие школьников в рамках ФГОС</a:t>
            </a:r>
            <a:br>
              <a:rPr lang="ru-RU" sz="5400" b="1" i="1" dirty="0"/>
            </a:br>
            <a:endParaRPr lang="ru-RU" sz="5400" i="1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438400" y="4648200"/>
            <a:ext cx="6400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>
              <a:spcBef>
                <a:spcPct val="20000"/>
              </a:spcBef>
            </a:pPr>
            <a:endParaRPr lang="ru-RU" sz="200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1600200" cy="1752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7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28600"/>
            <a:ext cx="1676400" cy="171926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215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64704"/>
            <a:ext cx="8784976" cy="510909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 посланиях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Президента России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Федеральному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собранию Российской Федерации было подчеркнуто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:</a:t>
            </a:r>
          </a:p>
          <a:p>
            <a:endParaRPr lang="ru-RU" dirty="0"/>
          </a:p>
          <a:p>
            <a:pPr algn="just"/>
            <a:r>
              <a:rPr lang="ru-RU" sz="2000" dirty="0">
                <a:latin typeface="Bookman Old Style" pitchFamily="18" charset="0"/>
              </a:rPr>
              <a:t>«Духовное единство народа и объединяющие нас моральные</a:t>
            </a:r>
          </a:p>
          <a:p>
            <a:pPr algn="just"/>
            <a:r>
              <a:rPr lang="ru-RU" sz="2000" dirty="0">
                <a:latin typeface="Bookman Old Style" pitchFamily="18" charset="0"/>
              </a:rPr>
              <a:t>ценности — это такой же важный фактор развития, как поли</a:t>
            </a:r>
          </a:p>
          <a:p>
            <a:pPr algn="just"/>
            <a:r>
              <a:rPr lang="ru-RU" sz="2000" dirty="0" err="1">
                <a:latin typeface="Bookman Old Style" pitchFamily="18" charset="0"/>
              </a:rPr>
              <a:t>тическая</a:t>
            </a:r>
            <a:r>
              <a:rPr lang="ru-RU" sz="2000" dirty="0">
                <a:latin typeface="Bookman Old Style" pitchFamily="18" charset="0"/>
              </a:rPr>
              <a:t> и экономическая стабильность… и общество лишь</a:t>
            </a:r>
          </a:p>
          <a:p>
            <a:pPr algn="just"/>
            <a:r>
              <a:rPr lang="ru-RU" sz="2000" dirty="0">
                <a:latin typeface="Bookman Old Style" pitchFamily="18" charset="0"/>
              </a:rPr>
              <a:t>тогда способно ставить и решать масштабные национальные</a:t>
            </a:r>
          </a:p>
          <a:p>
            <a:pPr algn="just"/>
            <a:r>
              <a:rPr lang="ru-RU" sz="2000" dirty="0">
                <a:latin typeface="Bookman Old Style" pitchFamily="18" charset="0"/>
              </a:rPr>
              <a:t>задачи, когда у него есть общая система нравственных </a:t>
            </a:r>
            <a:r>
              <a:rPr lang="ru-RU" sz="2000" dirty="0" err="1">
                <a:latin typeface="Bookman Old Style" pitchFamily="18" charset="0"/>
              </a:rPr>
              <a:t>ориен</a:t>
            </a:r>
            <a:endParaRPr lang="ru-RU" sz="2000" dirty="0">
              <a:latin typeface="Bookman Old Style" pitchFamily="18" charset="0"/>
            </a:endParaRPr>
          </a:p>
          <a:p>
            <a:pPr algn="just"/>
            <a:r>
              <a:rPr lang="ru-RU" sz="2000" dirty="0">
                <a:latin typeface="Bookman Old Style" pitchFamily="18" charset="0"/>
              </a:rPr>
              <a:t>тиров, когда в стране хранят уважение к родному языку, к </a:t>
            </a:r>
            <a:r>
              <a:rPr lang="ru-RU" sz="2000" dirty="0" err="1">
                <a:latin typeface="Bookman Old Style" pitchFamily="18" charset="0"/>
              </a:rPr>
              <a:t>са</a:t>
            </a:r>
            <a:endParaRPr lang="ru-RU" sz="2000" dirty="0">
              <a:latin typeface="Bookman Old Style" pitchFamily="18" charset="0"/>
            </a:endParaRPr>
          </a:p>
          <a:p>
            <a:pPr algn="just"/>
            <a:r>
              <a:rPr lang="ru-RU" sz="2000" dirty="0" err="1">
                <a:latin typeface="Bookman Old Style" pitchFamily="18" charset="0"/>
              </a:rPr>
              <a:t>мобытной</a:t>
            </a:r>
            <a:r>
              <a:rPr lang="ru-RU" sz="2000" dirty="0">
                <a:latin typeface="Bookman Old Style" pitchFamily="18" charset="0"/>
              </a:rPr>
              <a:t> культуре и к самобытным культурным ценностям, к</a:t>
            </a:r>
          </a:p>
          <a:p>
            <a:pPr algn="just"/>
            <a:r>
              <a:rPr lang="ru-RU" sz="2000" dirty="0">
                <a:latin typeface="Bookman Old Style" pitchFamily="18" charset="0"/>
              </a:rPr>
              <a:t>памяти своих предков, к каждой странице нашей отечественной</a:t>
            </a:r>
          </a:p>
          <a:p>
            <a:pPr algn="just"/>
            <a:r>
              <a:rPr lang="ru-RU" sz="2000" dirty="0">
                <a:latin typeface="Bookman Old Style" pitchFamily="18" charset="0"/>
              </a:rPr>
              <a:t>истории. Именно это национальное богатство является базой</a:t>
            </a:r>
          </a:p>
          <a:p>
            <a:pPr algn="just"/>
            <a:r>
              <a:rPr lang="ru-RU" sz="2000" dirty="0">
                <a:latin typeface="Bookman Old Style" pitchFamily="18" charset="0"/>
              </a:rPr>
              <a:t>для укрепления единства и суверенитета страны, служит </a:t>
            </a:r>
            <a:r>
              <a:rPr lang="ru-RU" sz="2000" dirty="0" err="1">
                <a:latin typeface="Bookman Old Style" pitchFamily="18" charset="0"/>
              </a:rPr>
              <a:t>осно</a:t>
            </a:r>
            <a:endParaRPr lang="ru-RU" sz="2000" dirty="0">
              <a:latin typeface="Bookman Old Style" pitchFamily="18" charset="0"/>
            </a:endParaRPr>
          </a:p>
          <a:p>
            <a:pPr algn="just"/>
            <a:r>
              <a:rPr lang="ru-RU" sz="2000" dirty="0">
                <a:latin typeface="Bookman Old Style" pitchFamily="18" charset="0"/>
              </a:rPr>
              <a:t>вой нашей повседневной жизни, фундаментом для </a:t>
            </a:r>
            <a:r>
              <a:rPr lang="ru-RU" sz="2000" dirty="0" err="1">
                <a:latin typeface="Bookman Old Style" pitchFamily="18" charset="0"/>
              </a:rPr>
              <a:t>экономичес</a:t>
            </a:r>
            <a:endParaRPr lang="ru-RU" sz="2000" dirty="0">
              <a:latin typeface="Bookman Old Style" pitchFamily="18" charset="0"/>
            </a:endParaRPr>
          </a:p>
          <a:p>
            <a:pPr algn="just"/>
            <a:r>
              <a:rPr lang="ru-RU" sz="2000" dirty="0">
                <a:latin typeface="Bookman Old Style" pitchFamily="18" charset="0"/>
              </a:rPr>
              <a:t>ких и политических отношений».</a:t>
            </a:r>
          </a:p>
          <a:p>
            <a:pPr algn="just"/>
            <a:endParaRPr lang="ru-RU" sz="20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446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24936" cy="144016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1800" b="1" dirty="0">
                <a:latin typeface="Bookman Old Style" pitchFamily="18" charset="0"/>
              </a:rPr>
              <a:t>Концепция является методологической основой </a:t>
            </a:r>
            <a:r>
              <a:rPr lang="ru-RU" sz="1800" b="1" dirty="0" smtClean="0">
                <a:latin typeface="Bookman Old Style" pitchFamily="18" charset="0"/>
              </a:rPr>
              <a:t>разработки</a:t>
            </a:r>
            <a:r>
              <a:rPr lang="ru-RU" sz="1800" b="1" dirty="0">
                <a:latin typeface="Bookman Old Style" pitchFamily="18" charset="0"/>
              </a:rPr>
              <a:t/>
            </a:r>
            <a:br>
              <a:rPr lang="ru-RU" sz="1800" b="1" dirty="0">
                <a:latin typeface="Bookman Old Style" pitchFamily="18" charset="0"/>
              </a:rPr>
            </a:br>
            <a:r>
              <a:rPr lang="ru-RU" sz="1800" b="1" dirty="0" smtClean="0">
                <a:latin typeface="Bookman Old Style" pitchFamily="18" charset="0"/>
              </a:rPr>
              <a:t>и </a:t>
            </a:r>
            <a:r>
              <a:rPr lang="ru-RU" sz="1800" b="1" dirty="0">
                <a:latin typeface="Bookman Old Style" pitchFamily="18" charset="0"/>
              </a:rPr>
              <a:t>реализации федерального государственного </a:t>
            </a:r>
            <a:r>
              <a:rPr lang="ru-RU" sz="1800" b="1" dirty="0" smtClean="0">
                <a:latin typeface="Bookman Old Style" pitchFamily="18" charset="0"/>
              </a:rPr>
              <a:t>образовательного </a:t>
            </a:r>
            <a:r>
              <a:rPr lang="ru-RU" sz="1800" b="1" dirty="0">
                <a:latin typeface="Bookman Old Style" pitchFamily="18" charset="0"/>
              </a:rPr>
              <a:t>стандарта общего образования.</a:t>
            </a:r>
            <a:br>
              <a:rPr lang="ru-RU" sz="1800" b="1" dirty="0">
                <a:latin typeface="Bookman Old Style" pitchFamily="18" charset="0"/>
              </a:rPr>
            </a:br>
            <a:endParaRPr lang="ru-RU" sz="1800" dirty="0"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844824"/>
            <a:ext cx="8496944" cy="470898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latin typeface="Bookman Old Style" pitchFamily="18" charset="0"/>
              </a:rPr>
              <a:t>Концепция определяет</a:t>
            </a:r>
            <a:r>
              <a:rPr lang="ru-RU" sz="2000" b="1" dirty="0" smtClean="0">
                <a:latin typeface="Bookman Old Style" pitchFamily="18" charset="0"/>
              </a:rPr>
              <a:t>:</a:t>
            </a:r>
          </a:p>
          <a:p>
            <a:endParaRPr lang="ru-RU" sz="20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Bookman Old Style" pitchFamily="18" charset="0"/>
              </a:rPr>
              <a:t>характер современного национального </a:t>
            </a:r>
            <a:r>
              <a:rPr lang="ru-RU" sz="2000" dirty="0" smtClean="0">
                <a:latin typeface="Bookman Old Style" pitchFamily="18" charset="0"/>
              </a:rPr>
              <a:t>воспитательного идеала;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000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Bookman Old Style" pitchFamily="18" charset="0"/>
              </a:rPr>
              <a:t>цели и задачи </a:t>
            </a:r>
            <a:r>
              <a:rPr lang="ru-RU" sz="2000" dirty="0" smtClean="0">
                <a:latin typeface="Bookman Old Style" pitchFamily="18" charset="0"/>
              </a:rPr>
              <a:t>духовно-нравственного </a:t>
            </a:r>
            <a:r>
              <a:rPr lang="ru-RU" sz="2000" dirty="0">
                <a:latin typeface="Bookman Old Style" pitchFamily="18" charset="0"/>
              </a:rPr>
              <a:t>развития и </a:t>
            </a:r>
            <a:r>
              <a:rPr lang="ru-RU" sz="2000" dirty="0" smtClean="0">
                <a:latin typeface="Bookman Old Style" pitchFamily="18" charset="0"/>
              </a:rPr>
              <a:t>воспитания </a:t>
            </a:r>
            <a:r>
              <a:rPr lang="ru-RU" sz="2000" dirty="0">
                <a:latin typeface="Bookman Old Style" pitchFamily="18" charset="0"/>
              </a:rPr>
              <a:t>детей и молодежи</a:t>
            </a:r>
            <a:r>
              <a:rPr lang="ru-RU" sz="2000" dirty="0" smtClean="0">
                <a:latin typeface="Bookman Old Style" pitchFamily="18" charset="0"/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000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Bookman Old Style" pitchFamily="18" charset="0"/>
              </a:rPr>
              <a:t>систему базовых национальных ценностей, на основе </a:t>
            </a:r>
            <a:r>
              <a:rPr lang="ru-RU" sz="2000" dirty="0" smtClean="0">
                <a:latin typeface="Bookman Old Style" pitchFamily="18" charset="0"/>
              </a:rPr>
              <a:t>которых </a:t>
            </a:r>
            <a:r>
              <a:rPr lang="ru-RU" sz="2000" dirty="0">
                <a:latin typeface="Bookman Old Style" pitchFamily="18" charset="0"/>
              </a:rPr>
              <a:t>возможна </a:t>
            </a:r>
            <a:r>
              <a:rPr lang="ru-RU" sz="2000" dirty="0" smtClean="0">
                <a:latin typeface="Bookman Old Style" pitchFamily="18" charset="0"/>
              </a:rPr>
              <a:t>духовно-нравственная </a:t>
            </a:r>
            <a:r>
              <a:rPr lang="ru-RU" sz="2000" dirty="0">
                <a:latin typeface="Bookman Old Style" pitchFamily="18" charset="0"/>
              </a:rPr>
              <a:t>консолидация </a:t>
            </a:r>
            <a:r>
              <a:rPr lang="ru-RU" sz="2000" dirty="0" smtClean="0">
                <a:latin typeface="Bookman Old Style" pitchFamily="18" charset="0"/>
              </a:rPr>
              <a:t>многонационального </a:t>
            </a:r>
            <a:r>
              <a:rPr lang="ru-RU" sz="2000" dirty="0">
                <a:latin typeface="Bookman Old Style" pitchFamily="18" charset="0"/>
              </a:rPr>
              <a:t>народа Российской Федерации</a:t>
            </a:r>
            <a:r>
              <a:rPr lang="ru-RU" sz="2000" dirty="0" smtClean="0">
                <a:latin typeface="Bookman Old Style" pitchFamily="18" charset="0"/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000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Bookman Old Style" pitchFamily="18" charset="0"/>
              </a:rPr>
              <a:t>основные </a:t>
            </a:r>
            <a:r>
              <a:rPr lang="ru-RU" sz="2000" dirty="0" smtClean="0">
                <a:latin typeface="Bookman Old Style" pitchFamily="18" charset="0"/>
              </a:rPr>
              <a:t>социально педагогические </a:t>
            </a:r>
            <a:r>
              <a:rPr lang="ru-RU" sz="2000" dirty="0">
                <a:latin typeface="Bookman Old Style" pitchFamily="18" charset="0"/>
              </a:rPr>
              <a:t>условия и </a:t>
            </a:r>
            <a:r>
              <a:rPr lang="ru-RU" sz="2000" dirty="0" smtClean="0">
                <a:latin typeface="Bookman Old Style" pitchFamily="18" charset="0"/>
              </a:rPr>
              <a:t>принципы духовно-нравственного </a:t>
            </a:r>
            <a:r>
              <a:rPr lang="ru-RU" sz="2000" dirty="0">
                <a:latin typeface="Bookman Old Style" pitchFamily="18" charset="0"/>
              </a:rPr>
              <a:t>развития и воспитания </a:t>
            </a:r>
            <a:r>
              <a:rPr lang="ru-RU" sz="2000" dirty="0" smtClean="0">
                <a:latin typeface="Bookman Old Style" pitchFamily="18" charset="0"/>
              </a:rPr>
              <a:t>обучающихся</a:t>
            </a:r>
            <a:r>
              <a:rPr lang="ru-RU" dirty="0">
                <a:latin typeface="Bookman Old Style" pitchFamily="18" charset="0"/>
              </a:rPr>
              <a:t>.</a:t>
            </a:r>
            <a:endParaRPr lang="ru-RU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258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Bookman Old Style" pitchFamily="18" charset="0"/>
              </a:rPr>
              <a:t>Национальный воспитательный идеал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720840"/>
            <a:ext cx="8424936" cy="440120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>
                <a:latin typeface="Bookman Old Style" pitchFamily="18" charset="0"/>
              </a:rPr>
              <a:t>Современный национальный воспитательный идеал </a:t>
            </a:r>
            <a:r>
              <a:rPr lang="ru-RU" sz="2800" dirty="0">
                <a:latin typeface="Bookman Old Style" pitchFamily="18" charset="0"/>
              </a:rPr>
              <a:t>— </a:t>
            </a:r>
            <a:r>
              <a:rPr lang="ru-RU" sz="2800" dirty="0" smtClean="0">
                <a:latin typeface="Bookman Old Style" pitchFamily="18" charset="0"/>
              </a:rPr>
              <a:t>это высоконравственный</a:t>
            </a:r>
            <a:r>
              <a:rPr lang="ru-RU" sz="2800" dirty="0">
                <a:latin typeface="Bookman Old Style" pitchFamily="18" charset="0"/>
              </a:rPr>
              <a:t>, творческий, компетентный </a:t>
            </a:r>
            <a:r>
              <a:rPr lang="ru-RU" sz="2800" dirty="0" smtClean="0">
                <a:latin typeface="Bookman Old Style" pitchFamily="18" charset="0"/>
              </a:rPr>
              <a:t>гражданин России</a:t>
            </a:r>
            <a:r>
              <a:rPr lang="ru-RU" sz="2800" dirty="0">
                <a:latin typeface="Bookman Old Style" pitchFamily="18" charset="0"/>
              </a:rPr>
              <a:t>, принимающий судьбу Отечества как свою </a:t>
            </a:r>
            <a:r>
              <a:rPr lang="ru-RU" sz="2800" dirty="0" smtClean="0">
                <a:latin typeface="Bookman Old Style" pitchFamily="18" charset="0"/>
              </a:rPr>
              <a:t>личную, осознающий </a:t>
            </a:r>
            <a:r>
              <a:rPr lang="ru-RU" sz="2800" dirty="0">
                <a:latin typeface="Bookman Old Style" pitchFamily="18" charset="0"/>
              </a:rPr>
              <a:t>ответственность за настоящее и будущее своей</a:t>
            </a:r>
          </a:p>
          <a:p>
            <a:r>
              <a:rPr lang="ru-RU" sz="2800" dirty="0">
                <a:latin typeface="Bookman Old Style" pitchFamily="18" charset="0"/>
              </a:rPr>
              <a:t>страны, укоренённый в духовных и культурных </a:t>
            </a:r>
            <a:r>
              <a:rPr lang="ru-RU" sz="2800" dirty="0" smtClean="0">
                <a:latin typeface="Bookman Old Style" pitchFamily="18" charset="0"/>
              </a:rPr>
              <a:t>традициях многонационального </a:t>
            </a:r>
            <a:r>
              <a:rPr lang="ru-RU" sz="2800" dirty="0">
                <a:latin typeface="Bookman Old Style" pitchFamily="18" charset="0"/>
              </a:rPr>
              <a:t>народа Российской Федерации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1026" name="Picture 2" descr="http://im3-tub-ru.yandex.net/i?id=71528595-33-73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11" y="21703"/>
            <a:ext cx="15525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3-tub-ru.yandex.net/i?id=71528595-33-73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12" y="21703"/>
            <a:ext cx="15525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636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49817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3600" b="1" dirty="0" smtClean="0">
                <a:latin typeface="Bookman Old Style" pitchFamily="18" charset="0"/>
              </a:rPr>
              <a:t>Цель и задачи  духовно-нравственного развития и воспитания</a:t>
            </a:r>
            <a:endParaRPr lang="ru-RU" sz="3600" b="1" dirty="0">
              <a:latin typeface="Bookman Old Style" pitchFamily="18" charset="0"/>
            </a:endParaRPr>
          </a:p>
        </p:txBody>
      </p:sp>
      <p:pic>
        <p:nvPicPr>
          <p:cNvPr id="3" name="Picture 2" descr="http://im3-tub-ru.yandex.net/i?id=71528595-33-73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483" y="260648"/>
            <a:ext cx="15525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5353" y="2348880"/>
            <a:ext cx="8693538" cy="35394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Bookman Old Style" pitchFamily="18" charset="0"/>
              </a:rPr>
              <a:t>Важнейшей целью современного отечественного </a:t>
            </a:r>
            <a:r>
              <a:rPr lang="ru-RU" sz="2800" dirty="0" smtClean="0">
                <a:latin typeface="Bookman Old Style" pitchFamily="18" charset="0"/>
              </a:rPr>
              <a:t>образования </a:t>
            </a:r>
            <a:r>
              <a:rPr lang="ru-RU" sz="2800" dirty="0">
                <a:latin typeface="Bookman Old Style" pitchFamily="18" charset="0"/>
              </a:rPr>
              <a:t>и одной из приоритетных задач общества и </a:t>
            </a:r>
            <a:r>
              <a:rPr lang="ru-RU" sz="2800" dirty="0" smtClean="0">
                <a:latin typeface="Bookman Old Style" pitchFamily="18" charset="0"/>
              </a:rPr>
              <a:t>государства </a:t>
            </a:r>
            <a:r>
              <a:rPr lang="ru-RU" sz="2800" dirty="0">
                <a:latin typeface="Bookman Old Style" pitchFamily="18" charset="0"/>
              </a:rPr>
              <a:t>является воспитание, </a:t>
            </a:r>
            <a:r>
              <a:rPr lang="ru-RU" sz="2800" dirty="0" smtClean="0">
                <a:latin typeface="Bookman Old Style" pitchFamily="18" charset="0"/>
              </a:rPr>
              <a:t>социально-педагогическая поддержка становления </a:t>
            </a:r>
            <a:r>
              <a:rPr lang="ru-RU" sz="2800" dirty="0">
                <a:latin typeface="Bookman Old Style" pitchFamily="18" charset="0"/>
              </a:rPr>
              <a:t>и развития </a:t>
            </a:r>
            <a:r>
              <a:rPr lang="ru-RU" sz="2800" dirty="0" smtClean="0">
                <a:latin typeface="Bookman Old Style" pitchFamily="18" charset="0"/>
              </a:rPr>
              <a:t>высоконравственного, ответственного</a:t>
            </a:r>
            <a:r>
              <a:rPr lang="ru-RU" sz="2800" dirty="0">
                <a:latin typeface="Bookman Old Style" pitchFamily="18" charset="0"/>
              </a:rPr>
              <a:t>, творческого, </a:t>
            </a:r>
            <a:r>
              <a:rPr lang="ru-RU" sz="2800" dirty="0" smtClean="0">
                <a:latin typeface="Bookman Old Style" pitchFamily="18" charset="0"/>
              </a:rPr>
              <a:t>инициативного, компетентного гражданина России</a:t>
            </a:r>
            <a:r>
              <a:rPr lang="ru-RU" sz="2800" dirty="0">
                <a:latin typeface="Bookman Old Style" pitchFamily="18" charset="0"/>
              </a:rPr>
              <a:t>.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5" name="Picture 2" descr="http://im3-tub-ru.yandex.net/i?id=71528595-33-73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483" y="252331"/>
            <a:ext cx="15525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097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42046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3600" b="1" dirty="0" smtClean="0">
                <a:latin typeface="Bookman Old Style" pitchFamily="18" charset="0"/>
              </a:rPr>
              <a:t>Духовно-нравственное развитие и воспитание</a:t>
            </a:r>
            <a:endParaRPr lang="ru-RU" sz="3600" b="1" dirty="0"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772816"/>
            <a:ext cx="8496944" cy="56938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latin typeface="Bookman Old Style" pitchFamily="18" charset="0"/>
              </a:rPr>
              <a:t>Сфера </a:t>
            </a:r>
            <a:r>
              <a:rPr lang="ru-RU" sz="2400" dirty="0">
                <a:latin typeface="Bookman Old Style" pitchFamily="18" charset="0"/>
              </a:rPr>
              <a:t>педагогической ответственности в этом </a:t>
            </a:r>
            <a:r>
              <a:rPr lang="ru-RU" sz="2400" dirty="0" smtClean="0">
                <a:latin typeface="Bookman Old Style" pitchFamily="18" charset="0"/>
              </a:rPr>
              <a:t>процессе определяется </a:t>
            </a:r>
            <a:r>
              <a:rPr lang="ru-RU" sz="2400" dirty="0">
                <a:latin typeface="Bookman Old Style" pitchFamily="18" charset="0"/>
              </a:rPr>
              <a:t>следующими </a:t>
            </a:r>
            <a:r>
              <a:rPr lang="ru-RU" sz="2400" dirty="0" smtClean="0">
                <a:latin typeface="Bookman Old Style" pitchFamily="18" charset="0"/>
              </a:rPr>
              <a:t>положениями:</a:t>
            </a:r>
          </a:p>
          <a:p>
            <a:endParaRPr lang="ru-RU" sz="2400" dirty="0" smtClean="0">
              <a:latin typeface="Bookman Old Style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latin typeface="Bookman Old Style" pitchFamily="18" charset="0"/>
              </a:rPr>
              <a:t>усилия общества и государства направлены на воспитание  </a:t>
            </a:r>
            <a:r>
              <a:rPr lang="ru-RU" sz="2000" b="1" dirty="0">
                <a:latin typeface="Bookman Old Style" pitchFamily="18" charset="0"/>
              </a:rPr>
              <a:t>активной гражданской </a:t>
            </a:r>
            <a:r>
              <a:rPr lang="ru-RU" sz="2000" b="1" dirty="0" smtClean="0">
                <a:latin typeface="Bookman Old Style" pitchFamily="18" charset="0"/>
              </a:rPr>
              <a:t>позиции</a:t>
            </a:r>
            <a:r>
              <a:rPr lang="ru-RU" sz="2000" b="1" dirty="0">
                <a:latin typeface="Bookman Old Style" pitchFamily="18" charset="0"/>
              </a:rPr>
              <a:t>, чувства ответственности за свою страну</a:t>
            </a:r>
            <a:r>
              <a:rPr lang="ru-RU" sz="2000" b="1" dirty="0" smtClean="0">
                <a:latin typeface="Bookman Old Style" pitchFamily="18" charset="0"/>
              </a:rPr>
              <a:t>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>
                <a:latin typeface="Bookman Old Style" pitchFamily="18" charset="0"/>
              </a:rPr>
              <a:t>общее </a:t>
            </a:r>
            <a:r>
              <a:rPr lang="ru-RU" sz="2000" b="1" dirty="0" smtClean="0">
                <a:latin typeface="Bookman Old Style" pitchFamily="18" charset="0"/>
              </a:rPr>
              <a:t>образование является основным институтом педагогического воздействия на духовно-нравственное развитие личности гражданина России;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>
                <a:latin typeface="Bookman Old Style" pitchFamily="18" charset="0"/>
              </a:rPr>
              <a:t>с</a:t>
            </a:r>
            <a:r>
              <a:rPr lang="ru-RU" sz="2000" b="1" dirty="0" smtClean="0">
                <a:latin typeface="Bookman Old Style" pitchFamily="18" charset="0"/>
              </a:rPr>
              <a:t>одержание духовно-нравственного развития и воспитания обучающихся, деятельность педагогических коллективов должны быть сфокусированы на целях, на достижение которых направлены усилия общества и государства</a:t>
            </a:r>
            <a:r>
              <a:rPr lang="ru-RU" sz="2000" dirty="0" smtClean="0">
                <a:latin typeface="Bookman Old Style" pitchFamily="18" charset="0"/>
              </a:rPr>
              <a:t>.</a:t>
            </a:r>
          </a:p>
          <a:p>
            <a:endParaRPr lang="ru-RU" sz="2000" dirty="0">
              <a:latin typeface="Bookman Old Style" pitchFamily="18" charset="0"/>
            </a:endParaRPr>
          </a:p>
          <a:p>
            <a:endParaRPr lang="ru-RU" sz="2400" dirty="0" smtClean="0">
              <a:latin typeface="Bookman Old Style" pitchFamily="18" charset="0"/>
            </a:endParaRPr>
          </a:p>
          <a:p>
            <a:endParaRPr lang="ru-RU" sz="24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6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9754" y="274637"/>
            <a:ext cx="7312725" cy="129647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ru-RU" b="1" dirty="0" smtClean="0">
                <a:latin typeface="Bookman Old Style" pitchFamily="18" charset="0"/>
              </a:rPr>
              <a:t>Базовые национальные ценности</a:t>
            </a:r>
            <a:endParaRPr lang="ru-RU" b="1" dirty="0">
              <a:latin typeface="Bookman Old Style" pitchFamily="18" charset="0"/>
            </a:endParaRPr>
          </a:p>
        </p:txBody>
      </p:sp>
      <p:pic>
        <p:nvPicPr>
          <p:cNvPr id="5122" name="Picture 2" descr="http://im3-tub-ru.yandex.net/i?id=71528595-33-73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5" y="142367"/>
            <a:ext cx="15525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916832"/>
            <a:ext cx="74888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sz="2400" b="1" dirty="0" smtClean="0">
                <a:latin typeface="Bookman Old Style" pitchFamily="18" charset="0"/>
              </a:rPr>
              <a:t>Патриотизм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 smtClean="0">
                <a:latin typeface="Bookman Old Style" pitchFamily="18" charset="0"/>
              </a:rPr>
              <a:t>Социальная солидарность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 smtClean="0">
                <a:latin typeface="Bookman Old Style" pitchFamily="18" charset="0"/>
              </a:rPr>
              <a:t>Гражданственность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 smtClean="0">
                <a:latin typeface="Bookman Old Style" pitchFamily="18" charset="0"/>
              </a:rPr>
              <a:t>Семья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 smtClean="0">
                <a:latin typeface="Bookman Old Style" pitchFamily="18" charset="0"/>
              </a:rPr>
              <a:t>Труди творчество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 smtClean="0">
                <a:latin typeface="Bookman Old Style" pitchFamily="18" charset="0"/>
              </a:rPr>
              <a:t>Наука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 smtClean="0">
                <a:latin typeface="Bookman Old Style" pitchFamily="18" charset="0"/>
              </a:rPr>
              <a:t>Традиционные российские религии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 smtClean="0">
                <a:latin typeface="Bookman Old Style" pitchFamily="18" charset="0"/>
              </a:rPr>
              <a:t>Искусство и литература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 smtClean="0">
                <a:latin typeface="Bookman Old Style" pitchFamily="18" charset="0"/>
              </a:rPr>
              <a:t>Природа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 smtClean="0">
                <a:latin typeface="Bookman Old Style" pitchFamily="18" charset="0"/>
              </a:rPr>
              <a:t>Человечество </a:t>
            </a:r>
            <a:endParaRPr lang="ru-RU" sz="24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475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424936" cy="194421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r"/>
            <a:r>
              <a:rPr lang="ru-RU" sz="2800" b="1" dirty="0" smtClean="0">
                <a:latin typeface="Bookman Old Style" pitchFamily="18" charset="0"/>
              </a:rPr>
              <a:t>Основные принципы организации духовно-нравственного развития и воспитания</a:t>
            </a:r>
            <a:endParaRPr lang="ru-RU" sz="2800" b="1" dirty="0">
              <a:latin typeface="Bookman Old Style" pitchFamily="18" charset="0"/>
            </a:endParaRPr>
          </a:p>
        </p:txBody>
      </p:sp>
      <p:pic>
        <p:nvPicPr>
          <p:cNvPr id="8194" name="Picture 2" descr="http://im3-tub-ru.yandex.net/i?id=71528595-33-73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75" y="692012"/>
            <a:ext cx="15525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2780928"/>
            <a:ext cx="8208912" cy="37856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sz="2400" b="1" dirty="0">
                <a:latin typeface="Bookman Old Style" pitchFamily="18" charset="0"/>
              </a:rPr>
              <a:t>нравственного примера </a:t>
            </a:r>
            <a:r>
              <a:rPr lang="ru-RU" sz="2400" b="1" dirty="0" smtClean="0">
                <a:latin typeface="Bookman Old Style" pitchFamily="18" charset="0"/>
              </a:rPr>
              <a:t>педагога;</a:t>
            </a:r>
          </a:p>
          <a:p>
            <a:endParaRPr lang="ru-RU" sz="2400" b="1" dirty="0">
              <a:latin typeface="Bookman Old Style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2400" b="1" dirty="0" smtClean="0">
                <a:latin typeface="Bookman Old Style" pitchFamily="18" charset="0"/>
              </a:rPr>
              <a:t>Социально-педагогического </a:t>
            </a:r>
            <a:r>
              <a:rPr lang="ru-RU" sz="2400" b="1" dirty="0">
                <a:latin typeface="Bookman Old Style" pitchFamily="18" charset="0"/>
              </a:rPr>
              <a:t>партнёрства</a:t>
            </a:r>
            <a:r>
              <a:rPr lang="ru-RU" sz="2400" b="1" dirty="0" smtClean="0">
                <a:latin typeface="Bookman Old Style" pitchFamily="18" charset="0"/>
              </a:rPr>
              <a:t>;</a:t>
            </a:r>
          </a:p>
          <a:p>
            <a:endParaRPr lang="ru-RU" sz="2400" b="1" dirty="0">
              <a:latin typeface="Bookman Old Style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2400" b="1" dirty="0" smtClean="0">
                <a:latin typeface="Bookman Old Style" pitchFamily="18" charset="0"/>
              </a:rPr>
              <a:t>Индивидуально-личностного развития;</a:t>
            </a:r>
          </a:p>
          <a:p>
            <a:endParaRPr lang="ru-RU" sz="2400" b="1" dirty="0">
              <a:latin typeface="Bookman Old Style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2400" b="1" dirty="0" err="1">
                <a:latin typeface="Bookman Old Style" pitchFamily="18" charset="0"/>
              </a:rPr>
              <a:t>И</a:t>
            </a:r>
            <a:r>
              <a:rPr lang="ru-RU" sz="2400" b="1" dirty="0" err="1" smtClean="0">
                <a:latin typeface="Bookman Old Style" pitchFamily="18" charset="0"/>
              </a:rPr>
              <a:t>нтегративности</a:t>
            </a:r>
            <a:r>
              <a:rPr lang="ru-RU" sz="2400" b="1" dirty="0" smtClean="0">
                <a:latin typeface="Bookman Old Style" pitchFamily="18" charset="0"/>
              </a:rPr>
              <a:t> </a:t>
            </a:r>
            <a:r>
              <a:rPr lang="ru-RU" sz="2400" b="1" dirty="0">
                <a:latin typeface="Bookman Old Style" pitchFamily="18" charset="0"/>
              </a:rPr>
              <a:t>программ </a:t>
            </a:r>
            <a:r>
              <a:rPr lang="ru-RU" sz="2400" b="1" dirty="0" smtClean="0">
                <a:latin typeface="Bookman Old Style" pitchFamily="18" charset="0"/>
              </a:rPr>
              <a:t>духовно-нравственного воспитания</a:t>
            </a:r>
            <a:r>
              <a:rPr lang="ru-RU" sz="2400" dirty="0" smtClean="0">
                <a:latin typeface="Bookman Old Style" pitchFamily="18" charset="0"/>
              </a:rPr>
              <a:t>;</a:t>
            </a:r>
          </a:p>
          <a:p>
            <a:endParaRPr lang="ru-RU" sz="2400" dirty="0">
              <a:latin typeface="Bookman Old Style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2400" b="1" dirty="0">
                <a:latin typeface="Bookman Old Style" pitchFamily="18" charset="0"/>
              </a:rPr>
              <a:t>С</a:t>
            </a:r>
            <a:r>
              <a:rPr lang="ru-RU" sz="2400" b="1" dirty="0" smtClean="0">
                <a:latin typeface="Bookman Old Style" pitchFamily="18" charset="0"/>
              </a:rPr>
              <a:t>оциальной </a:t>
            </a:r>
            <a:r>
              <a:rPr lang="ru-RU" sz="2400" b="1" dirty="0">
                <a:latin typeface="Bookman Old Style" pitchFamily="18" charset="0"/>
              </a:rPr>
              <a:t>востребованности воспитания</a:t>
            </a:r>
            <a:endParaRPr lang="ru-RU" sz="24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992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05000"/>
          </a:xfrm>
        </p:spPr>
        <p:txBody>
          <a:bodyPr>
            <a:normAutofit fontScale="90000"/>
          </a:bodyPr>
          <a:lstStyle/>
          <a:p>
            <a:r>
              <a:rPr lang="ru-RU" sz="3200" i="1" smtClean="0">
                <a:solidFill>
                  <a:srgbClr val="FF0000"/>
                </a:solidFill>
              </a:rPr>
              <a:t>Реализация</a:t>
            </a:r>
            <a:br>
              <a:rPr lang="ru-RU" sz="3200" i="1" smtClean="0">
                <a:solidFill>
                  <a:srgbClr val="FF0000"/>
                </a:solidFill>
              </a:rPr>
            </a:br>
            <a:r>
              <a:rPr lang="ru-RU" sz="3200" i="1" smtClean="0">
                <a:solidFill>
                  <a:srgbClr val="FF0000"/>
                </a:solidFill>
              </a:rPr>
              <a:t> Концепция духовно-нравственного развития и воспитания личности гражданина Российской Федерации</a:t>
            </a:r>
            <a:endParaRPr lang="ru-RU" sz="3200" i="1" smtClean="0"/>
          </a:p>
        </p:txBody>
      </p:sp>
      <p:graphicFrame>
        <p:nvGraphicFramePr>
          <p:cNvPr id="8" name="Схема 7"/>
          <p:cNvGraphicFramePr/>
          <p:nvPr/>
        </p:nvGraphicFramePr>
        <p:xfrm>
          <a:off x="381000" y="1905000"/>
          <a:ext cx="80772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4997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381</Words>
  <Application>Microsoft Office PowerPoint</Application>
  <PresentationFormat>Экран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Концепция является методологической основой разработки и реализации федерального государственного образовательного стандарта общего образования. </vt:lpstr>
      <vt:lpstr>Национальный воспитательный идеал</vt:lpstr>
      <vt:lpstr>Цель и задачи  духовно-нравственного развития и воспитания</vt:lpstr>
      <vt:lpstr>Духовно-нравственное развитие и воспитание</vt:lpstr>
      <vt:lpstr>Базовые национальные ценности</vt:lpstr>
      <vt:lpstr>Основные принципы организации духовно-нравственного развития и воспитания</vt:lpstr>
      <vt:lpstr>Реализация  Концепция духовно-нравственного развития и воспитания личности гражданина Российской Федерации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</dc:creator>
  <cp:lastModifiedBy>Виктория</cp:lastModifiedBy>
  <cp:revision>9</cp:revision>
  <dcterms:created xsi:type="dcterms:W3CDTF">2013-06-26T15:31:12Z</dcterms:created>
  <dcterms:modified xsi:type="dcterms:W3CDTF">2013-06-26T17:00:48Z</dcterms:modified>
</cp:coreProperties>
</file>