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7" r:id="rId9"/>
    <p:sldId id="268" r:id="rId10"/>
    <p:sldId id="265" r:id="rId11"/>
    <p:sldId id="269" r:id="rId12"/>
    <p:sldId id="263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D2E7EBC-7A74-478D-8384-926CD0334968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187307D-D265-4555-B2AE-D142D0EB907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357166"/>
            <a:ext cx="7772400" cy="1470025"/>
          </a:xfrm>
        </p:spPr>
        <p:txBody>
          <a:bodyPr>
            <a:normAutofit/>
          </a:bodyPr>
          <a:lstStyle/>
          <a:p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143116"/>
            <a:ext cx="6543676" cy="3538550"/>
          </a:xfrm>
        </p:spPr>
        <p:txBody>
          <a:bodyPr>
            <a:normAutofit/>
          </a:bodyPr>
          <a:lstStyle/>
          <a:p>
            <a:r>
              <a:rPr lang="ru-RU" dirty="0" smtClean="0"/>
              <a:t>Исследовательская деятельность на уроках литературы как средство развития творческих и интеллектуальных способностей учащихся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Необходимые условия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/>
              <a:t>Чтобы организовать исследовательскую деятельность, необходимо наличие следующих </a:t>
            </a:r>
            <a:r>
              <a:rPr lang="ru-RU" dirty="0" smtClean="0"/>
              <a:t>элементов:</a:t>
            </a:r>
          </a:p>
          <a:p>
            <a:pPr marL="514350" indent="-514350" algn="ctr">
              <a:buAutoNum type="arabicParenR"/>
            </a:pPr>
            <a:r>
              <a:rPr lang="ru-RU" dirty="0" smtClean="0"/>
              <a:t>индивидуальность ребенка;</a:t>
            </a:r>
          </a:p>
          <a:p>
            <a:pPr marL="514350" indent="-514350" algn="ctr">
              <a:buAutoNum type="arabicParenR"/>
            </a:pPr>
            <a:r>
              <a:rPr lang="ru-RU" dirty="0"/>
              <a:t>и</a:t>
            </a:r>
            <a:r>
              <a:rPr lang="ru-RU" dirty="0" smtClean="0"/>
              <a:t>ндивидуальность педагога;</a:t>
            </a:r>
          </a:p>
          <a:p>
            <a:pPr marL="514350" indent="-514350" algn="ctr">
              <a:buAutoNum type="arabicParenR"/>
            </a:pPr>
            <a:r>
              <a:rPr lang="ru-RU" dirty="0"/>
              <a:t>и</a:t>
            </a:r>
            <a:r>
              <a:rPr lang="ru-RU" dirty="0" smtClean="0"/>
              <a:t>нтересный объект исследования</a:t>
            </a:r>
          </a:p>
          <a:p>
            <a:pPr marL="514350" indent="-51435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СИСТЕМА не работает, ЕСЛИ ХОТЬ ОДИН ЭЛЕМЕНТ ВЫПАДАЕТ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Прогнозируемый 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Выпускник - мыслящий в категориях культуры читатель, способный самостоятельно понимать и оценивать произведение как художественный образ мира, созданный автором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Перспективы решения проблемы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endParaRPr lang="ru-RU" dirty="0" smtClean="0"/>
          </a:p>
          <a:p>
            <a:pPr>
              <a:buFontTx/>
              <a:buChar char="-"/>
            </a:pPr>
            <a:r>
              <a:rPr lang="ru-RU" dirty="0"/>
              <a:t>б</a:t>
            </a:r>
            <a:r>
              <a:rPr lang="ru-RU" dirty="0" smtClean="0"/>
              <a:t>удет разработана программа  исследовательской деятельности на уроках литературы;</a:t>
            </a:r>
          </a:p>
          <a:p>
            <a:pPr>
              <a:buFontTx/>
              <a:buChar char="-"/>
            </a:pPr>
            <a:r>
              <a:rPr lang="ru-RU" dirty="0" smtClean="0"/>
              <a:t> система алгоритмов исследовательской деятельности разных уровней сложности;</a:t>
            </a:r>
          </a:p>
          <a:p>
            <a:pPr>
              <a:buFontTx/>
              <a:buChar char="-"/>
            </a:pPr>
            <a:r>
              <a:rPr lang="ru-RU" dirty="0"/>
              <a:t>б</a:t>
            </a:r>
            <a:r>
              <a:rPr lang="ru-RU" dirty="0" smtClean="0"/>
              <a:t>удет собрана «копилка» методов и приемов исследовательской деятельности</a:t>
            </a:r>
          </a:p>
          <a:p>
            <a:pPr>
              <a:buFontTx/>
              <a:buChar char="-"/>
            </a:pPr>
            <a:r>
              <a:rPr lang="ru-RU" dirty="0" smtClean="0"/>
              <a:t>будет разработана система мониторинга качества обучения на основе диагностики уровня творческой активности и </a:t>
            </a:r>
            <a:r>
              <a:rPr lang="ru-RU" dirty="0" err="1" smtClean="0"/>
              <a:t>сформированности</a:t>
            </a:r>
            <a:r>
              <a:rPr lang="ru-RU" dirty="0" smtClean="0"/>
              <a:t> навыка исследовательской деятельности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endParaRPr lang="ru-RU" dirty="0"/>
          </a:p>
          <a:p>
            <a:pPr algn="ctr">
              <a:buNone/>
            </a:pPr>
            <a:r>
              <a:rPr lang="ru-RU" sz="3600" dirty="0" smtClean="0"/>
              <a:t>Дети </a:t>
            </a:r>
            <a:r>
              <a:rPr lang="ru-RU" sz="3600" dirty="0"/>
              <a:t>учатся лучше и в тысячу раз успешнее,</a:t>
            </a:r>
          </a:p>
          <a:p>
            <a:pPr algn="ctr">
              <a:buNone/>
            </a:pPr>
            <a:r>
              <a:rPr lang="ru-RU" sz="3600" dirty="0"/>
              <a:t>если им дают возможность самостоятельно</a:t>
            </a:r>
          </a:p>
          <a:p>
            <a:pPr algn="ctr">
              <a:buNone/>
            </a:pPr>
            <a:r>
              <a:rPr lang="ru-RU" sz="3600" dirty="0"/>
              <a:t>исследовать основы изучаемого материала.</a:t>
            </a:r>
          </a:p>
          <a:p>
            <a:pPr algn="ctr">
              <a:buNone/>
            </a:pPr>
            <a:endParaRPr lang="ru-RU" sz="3600" dirty="0" smtClean="0"/>
          </a:p>
          <a:p>
            <a:pPr algn="r">
              <a:buNone/>
            </a:pPr>
            <a:r>
              <a:rPr lang="ru-RU" sz="3600" dirty="0" smtClean="0"/>
              <a:t>Питер </a:t>
            </a:r>
            <a:r>
              <a:rPr lang="ru-RU" sz="3600" dirty="0" err="1"/>
              <a:t>Клайн</a:t>
            </a:r>
            <a:r>
              <a:rPr lang="ru-RU" sz="3600" dirty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Национальная образовательная инициатива «Наша новая школа»:</a:t>
            </a:r>
          </a:p>
          <a:p>
            <a:r>
              <a:rPr lang="ru-RU" dirty="0" smtClean="0"/>
              <a:t>«Важнейшими </a:t>
            </a:r>
            <a:r>
              <a:rPr lang="ru-RU" dirty="0"/>
              <a:t>качествами личности становятся инициативность, способность творчески мыслить и находить нестандартные решения, умение выбирать профессиональный путь, готовность обучаться в течение всей </a:t>
            </a:r>
            <a:r>
              <a:rPr lang="ru-RU" dirty="0" smtClean="0"/>
              <a:t>жизни»</a:t>
            </a:r>
            <a:endParaRPr lang="en-US" dirty="0"/>
          </a:p>
          <a:p>
            <a:r>
              <a:rPr lang="ru-RU" dirty="0" smtClean="0"/>
              <a:t>«Главные </a:t>
            </a:r>
            <a:r>
              <a:rPr lang="ru-RU" dirty="0"/>
              <a:t>задачи современной школы – раскрытие способностей каждого ученика, воспитание порядочного и патриотичного человека, личности, готовой к жизни в высокотехнологичном, конкурентном </a:t>
            </a:r>
            <a:r>
              <a:rPr lang="ru-RU" dirty="0" smtClean="0"/>
              <a:t>мире»</a:t>
            </a:r>
          </a:p>
          <a:p>
            <a:r>
              <a:rPr lang="ru-RU" dirty="0" smtClean="0"/>
              <a:t>«Школьное </a:t>
            </a:r>
            <a:r>
              <a:rPr lang="ru-RU" dirty="0"/>
              <a:t>обучение должно быть построено так, чтобы выпускники могли самостоятельно ставить и достигать серьёзных целей, умело реагировать на разные жизненные </a:t>
            </a:r>
            <a:r>
              <a:rPr lang="ru-RU" dirty="0" smtClean="0"/>
              <a:t>ситуации»</a:t>
            </a:r>
            <a:r>
              <a:rPr lang="en-US" dirty="0" smtClean="0"/>
              <a:t> </a:t>
            </a:r>
            <a:endParaRPr lang="ru-RU" dirty="0" smtClean="0"/>
          </a:p>
          <a:p>
            <a:r>
              <a:rPr lang="ru-RU" dirty="0" smtClean="0"/>
              <a:t>«Задача </a:t>
            </a:r>
            <a:r>
              <a:rPr lang="ru-RU" dirty="0"/>
              <a:t>учителя – помочь ребятам найти себя в будущем, стать самостоятельными, творческими и уверенными в себе </a:t>
            </a:r>
            <a:r>
              <a:rPr lang="ru-RU" dirty="0" smtClean="0"/>
              <a:t>людьми»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Мотивация выбора темы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«Фундаментальное ядро содержания общего образования»:</a:t>
            </a:r>
          </a:p>
          <a:p>
            <a:pPr algn="ctr">
              <a:buNone/>
            </a:pPr>
            <a:r>
              <a:rPr lang="ru-RU" dirty="0" smtClean="0"/>
              <a:t>«Цель </a:t>
            </a:r>
            <a:r>
              <a:rPr lang="ru-RU" dirty="0"/>
              <a:t>преподавания литературы  -</a:t>
            </a:r>
            <a:r>
              <a:rPr lang="ru-RU" dirty="0" smtClean="0"/>
              <a:t>воспитание </a:t>
            </a:r>
            <a:r>
              <a:rPr lang="ru-RU" dirty="0"/>
              <a:t>эстетически развитого и мыслящего в категориях культуры читателя, способного самостоятельно понимать и оценивать произведение </a:t>
            </a:r>
            <a:r>
              <a:rPr lang="ru-RU" dirty="0" smtClean="0"/>
              <a:t>как художественный </a:t>
            </a:r>
            <a:r>
              <a:rPr lang="ru-RU" dirty="0"/>
              <a:t>образ мира, созданный автором</a:t>
            </a:r>
            <a:r>
              <a:rPr lang="en-US" dirty="0"/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Реальная ситуация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4305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большинство обучающихся занимают в учебном процессе пассивную роль и поэтому уже в 6-7 классе начинают терять интерес к </a:t>
            </a:r>
            <a:r>
              <a:rPr lang="ru-RU" dirty="0" err="1"/>
              <a:t>учeбе</a:t>
            </a:r>
            <a:r>
              <a:rPr lang="ru-RU" dirty="0"/>
              <a:t>;  </a:t>
            </a:r>
            <a:endParaRPr lang="ru-RU" dirty="0" smtClean="0"/>
          </a:p>
          <a:p>
            <a:r>
              <a:rPr lang="ru-RU" dirty="0" smtClean="0"/>
              <a:t> </a:t>
            </a:r>
            <a:r>
              <a:rPr lang="ru-RU" dirty="0"/>
              <a:t>интерес школьников к изучению литературы, впрочем, как и к чтению классических произведений, с каждым годом </a:t>
            </a:r>
            <a:r>
              <a:rPr lang="ru-RU" dirty="0" smtClean="0"/>
              <a:t>утрачивается;</a:t>
            </a:r>
          </a:p>
          <a:p>
            <a:r>
              <a:rPr lang="ru-RU" dirty="0" smtClean="0"/>
              <a:t> ведущими методами преподавания </a:t>
            </a:r>
            <a:r>
              <a:rPr lang="en-US" dirty="0" smtClean="0"/>
              <a:t>«</a:t>
            </a:r>
            <a:r>
              <a:rPr lang="ru-RU" dirty="0" smtClean="0"/>
              <a:t>по старинке</a:t>
            </a:r>
            <a:r>
              <a:rPr lang="en-US" dirty="0" smtClean="0"/>
              <a:t>» </a:t>
            </a:r>
            <a:r>
              <a:rPr lang="ru-RU" dirty="0" smtClean="0"/>
              <a:t>остаются словесные и наглядные</a:t>
            </a:r>
          </a:p>
          <a:p>
            <a:r>
              <a:rPr lang="ru-RU" dirty="0" smtClean="0"/>
              <a:t>среднестатистический выпускник школы не обладает творческой инициативой, не имеет навыка самостоятельного образования и развития, не формируется как развитая, мыслящая, культурная и личность;</a:t>
            </a:r>
          </a:p>
          <a:p>
            <a:endParaRPr lang="ru-RU" dirty="0"/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0" y="2071678"/>
            <a:ext cx="714348" cy="307183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Выгнутая влево стрелка 8"/>
          <p:cNvSpPr/>
          <p:nvPr/>
        </p:nvSpPr>
        <p:spPr>
          <a:xfrm>
            <a:off x="285720" y="2857496"/>
            <a:ext cx="428628" cy="200026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428596" y="3857628"/>
            <a:ext cx="214314" cy="571504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ротиворечие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Молния 3"/>
          <p:cNvSpPr/>
          <p:nvPr/>
        </p:nvSpPr>
        <p:spPr>
          <a:xfrm>
            <a:off x="2643174" y="2143116"/>
            <a:ext cx="3357586" cy="3357586"/>
          </a:xfrm>
          <a:prstGeom prst="lightningBol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500034" y="2071678"/>
            <a:ext cx="3071834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Заказ общества и государства на «нового» человека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5643570" y="1928802"/>
            <a:ext cx="285752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Невозможность воспитания «нового» человека старыми методами и приемами обучения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500" autoRev="1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/>
              <a:t>Способ решения проблемы – вовлечение учащихся в исследовательскую деятельность на уроках литературы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Цель  - </a:t>
            </a:r>
            <a:r>
              <a:rPr lang="ru-RU" i="1" dirty="0"/>
              <a:t>создание системы работы на основе </a:t>
            </a:r>
            <a:r>
              <a:rPr lang="ru-RU" i="1" dirty="0" smtClean="0"/>
              <a:t>         проблемного </a:t>
            </a:r>
            <a:r>
              <a:rPr lang="ru-RU" i="1" dirty="0"/>
              <a:t>обучения, </a:t>
            </a:r>
            <a:r>
              <a:rPr lang="ru-RU" i="1" dirty="0" smtClean="0"/>
              <a:t>способствующего становлению </a:t>
            </a:r>
            <a:r>
              <a:rPr lang="ru-RU" i="1" dirty="0" err="1"/>
              <a:t>деятельностной</a:t>
            </a:r>
            <a:r>
              <a:rPr lang="ru-RU" i="1" dirty="0"/>
              <a:t>, предприимчивой, созидательной личности. </a:t>
            </a:r>
            <a:endParaRPr lang="ru-RU" i="1" dirty="0" smtClean="0"/>
          </a:p>
          <a:p>
            <a:pPr>
              <a:buNone/>
            </a:pPr>
            <a:r>
              <a:rPr lang="ru-RU" dirty="0" smtClean="0"/>
              <a:t>Основная </a:t>
            </a:r>
            <a:r>
              <a:rPr lang="ru-RU" dirty="0"/>
              <a:t>педагогическая идея создания данной системы  </a:t>
            </a:r>
            <a:r>
              <a:rPr lang="ru-RU" i="1" dirty="0" smtClean="0"/>
              <a:t>- поэтапное приобщение </a:t>
            </a:r>
            <a:r>
              <a:rPr lang="ru-RU" i="1" dirty="0"/>
              <a:t>учащихся к исследовательской деятельности в области литературы, </a:t>
            </a:r>
            <a:r>
              <a:rPr lang="ru-RU" i="1" dirty="0" smtClean="0"/>
              <a:t> создание </a:t>
            </a:r>
            <a:r>
              <a:rPr lang="ru-RU" i="1" dirty="0"/>
              <a:t>алгоритмов выполнения исследовательских работ различного уровня сложности.</a:t>
            </a:r>
            <a:endParaRPr lang="en-US" i="1" dirty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</a:t>
            </a:r>
            <a:r>
              <a:rPr lang="ru-RU" dirty="0" smtClean="0"/>
              <a:t>реимущества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857365"/>
          <a:ext cx="8229600" cy="4588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717879"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Обучение с</a:t>
                      </a:r>
                      <a:r>
                        <a:rPr lang="ru-RU" sz="1600" baseline="0" dirty="0" smtClean="0"/>
                        <a:t> включением исследовательской деятельности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Традиционное обучение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Развитие личностных качеств учащегося:</a:t>
                      </a:r>
                      <a:r>
                        <a:rPr lang="ru-RU" sz="1600" baseline="0" dirty="0" smtClean="0"/>
                        <a:t> мышление, речь, общение, поведение, эффективное внимание, смысловая память, все каналы восприятия, творчество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Механическая память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Возрастает интерес к учебно-познавательной деятельности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Интерес падает со взрослением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Коллективная мыслительная деятельность, возможность попробовать</a:t>
                      </a:r>
                      <a:r>
                        <a:rPr lang="ru-RU" sz="1600" baseline="0" dirty="0" smtClean="0"/>
                        <a:t> разные роли</a:t>
                      </a:r>
                      <a:endParaRPr lang="ru-RU" sz="1600" dirty="0"/>
                    </a:p>
                  </a:txBody>
                  <a:tcPr>
                    <a:solidFill>
                      <a:schemeClr val="accent1">
                        <a:tint val="40000"/>
                        <a:alpha val="2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Репродуктивная деятельность, статичность ролей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Возрастает глубина понимания, мотивация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Поверхностное понимание, отсутствие или неосознанность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личной мотивации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Стремление</a:t>
                      </a:r>
                      <a:r>
                        <a:rPr lang="ru-RU" sz="1600" baseline="0" dirty="0" smtClean="0"/>
                        <a:t> к самореализации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Стремление  к достижению конкретного учебного результата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Плюс 4"/>
          <p:cNvSpPr/>
          <p:nvPr/>
        </p:nvSpPr>
        <p:spPr>
          <a:xfrm>
            <a:off x="1142976" y="2357430"/>
            <a:ext cx="3071834" cy="3143272"/>
          </a:xfrm>
          <a:prstGeom prst="mathPlus">
            <a:avLst/>
          </a:prstGeom>
          <a:solidFill>
            <a:schemeClr val="accent1">
              <a:alpha val="43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Минус 5"/>
          <p:cNvSpPr/>
          <p:nvPr/>
        </p:nvSpPr>
        <p:spPr>
          <a:xfrm>
            <a:off x="5500694" y="2500306"/>
            <a:ext cx="3000396" cy="2928958"/>
          </a:xfrm>
          <a:prstGeom prst="mathMinus">
            <a:avLst/>
          </a:prstGeom>
          <a:solidFill>
            <a:schemeClr val="accent1">
              <a:alpha val="42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2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7" dur="2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0" autoRev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12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0" autoRev="1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Механизмы реализации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632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0156"/>
                <a:gridCol w="2714644"/>
                <a:gridCol w="41148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r>
                        <a:rPr lang="ru-RU" baseline="0" dirty="0" smtClean="0"/>
                        <a:t> класс</a:t>
                      </a:r>
                      <a:endParaRPr lang="ru-RU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Частично-поисковый метод, метод  проблемного обучения, групповые</a:t>
                      </a:r>
                      <a:r>
                        <a:rPr lang="ru-RU" sz="1400" baseline="0" dirty="0" smtClean="0"/>
                        <a:t> технологии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вводится понятие исследовательской деятельности, а</a:t>
                      </a:r>
                    </a:p>
                    <a:p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также таких </a:t>
                      </a:r>
                      <a:r>
                        <a:rPr lang="ru-RU" sz="1200" b="1" kern="1200" dirty="0" err="1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еѐ  </a:t>
                      </a: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составляющих, как проблемный вопрос и гипотеза, у</a:t>
                      </a:r>
                      <a:r>
                        <a:rPr lang="ru-RU" sz="1200" b="1" kern="1200" baseline="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b="1" kern="1200" dirty="0" smtClean="0">
                          <a:solidFill>
                            <a:schemeClr val="lt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учащихся формируются первоначальные навыки выдвижения гипотез, сбора материала, его группировки и классификации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 класс</a:t>
                      </a:r>
                      <a:endParaRPr lang="ru-RU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учитель продолжает работу по формированию навыков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выдвижения гипотез, наблюдению над материалом, его сбору и классификации. Вводится понятие позитивно и негативно окрашенных слов.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7-8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</a:p>
                    <a:p>
                      <a:pPr algn="ctr"/>
                      <a:r>
                        <a:rPr lang="ru-RU" sz="1400" dirty="0" smtClean="0"/>
                        <a:t>Технология</a:t>
                      </a:r>
                      <a:r>
                        <a:rPr lang="ru-RU" sz="1400" baseline="0" dirty="0" smtClean="0"/>
                        <a:t> мастерских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обучающиеся продолжают отрабатывать навыки выдвижения гипотез, наблюдения над материалом, его сбора и классификации; учатся работать с различными источниками информации, оформлять список литературы, Интернет-ресурсов;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формируется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навык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формулировки цели, задач и выводов исследовательской работы, описания </a:t>
                      </a:r>
                      <a:r>
                        <a:rPr lang="ru-RU" sz="120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еѐ 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методики. Определения</a:t>
                      </a:r>
                      <a:r>
                        <a:rPr lang="ru-RU" sz="12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тактики исследования – последовательности конкретных шагов (исследовательских задач)</a:t>
                      </a:r>
                    </a:p>
                    <a:p>
                      <a:endParaRPr lang="ru-RU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9-11 класс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+</a:t>
                      </a:r>
                    </a:p>
                    <a:p>
                      <a:pPr algn="ctr"/>
                      <a:r>
                        <a:rPr lang="ru-RU" sz="1400" dirty="0" smtClean="0"/>
                        <a:t>Развивающее</a:t>
                      </a:r>
                      <a:r>
                        <a:rPr lang="ru-RU" sz="1400" baseline="0" dirty="0" smtClean="0"/>
                        <a:t> обучение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индивидуальная</a:t>
                      </a:r>
                    </a:p>
                    <a:p>
                      <a:r>
                        <a:rPr lang="ru-RU" sz="12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исследовательская деятельность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Механизмы реализации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Виды ученических исследовательских 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работы, в которых проводится анализ текста художественного произведения с целью выявления его художественного своеобразия, особенностей авторского стиля, мастерства писателя, типологии образов. Например: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Способы создания образов-персонажей в рассказах А. П. Чехова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Приёмы изображения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полесских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жителей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полесского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цикла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повестей А. И. Куприна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»,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Поэтика рассказов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Тёмные аллеи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И. Бунина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работы, в которых разрешение поставленной проблемы осуществляется на основе сравнения двух или нескольких произведений. Проблемы могут носить различный характер – теоретико-литературный, мировоззренческий, эстетический, культурологический. Например, сопоставление текста произведения, написанного на иностранном, с его переводами на русский язык. Изучая в разделе древнерусской литературы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Повесть временных лет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(7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класс), сравниваются древнерусский текст и его переводы,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Слово о полку Игореве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(8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класс) – древнерусский текст и перевод Д. Лихачёва, переложения В. Жуковского, А.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Майкова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Н. Заболоцкого, А. Чернова, Н.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Рыленкова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работы, предполагающие интеграцию литературы и истории, философии, лингвистики, приучающие учащихся видеть общность гуманитарных знаний, осваивать разные методологические подходы к анализу явлений искусства и жизни. Например: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Образ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маленького человека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русской литературе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X », 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Литературный тип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лишнего человека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 русской литературе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»;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200</TotalTime>
  <Words>904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Слайд 1</vt:lpstr>
      <vt:lpstr>Актуальность темы</vt:lpstr>
      <vt:lpstr>Мотивация выбора темы</vt:lpstr>
      <vt:lpstr>Реальная ситуация</vt:lpstr>
      <vt:lpstr>Противоречие</vt:lpstr>
      <vt:lpstr>Способ решения проблемы – вовлечение учащихся в исследовательскую деятельность на уроках литературы</vt:lpstr>
      <vt:lpstr>Преимущества</vt:lpstr>
      <vt:lpstr>Механизмы реализации</vt:lpstr>
      <vt:lpstr>Механизмы реализации</vt:lpstr>
      <vt:lpstr>Необходимые условия</vt:lpstr>
      <vt:lpstr>Прогнозируемый результат</vt:lpstr>
      <vt:lpstr>Перспективы решения проблемы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Министерство образования и науки Самарской области Государственное автономное образовательное учреждение дополнительного профессионального образования (повышения квалификации) специалистов САМАРСКИЙ ОБЛАСТНОЙ ИНСТИТУТ ПОВЫШЕНИЯ КВАЛИФИКАЦИИ И ПЕРЕПОДГОТОВКИ РАБОТНИКОВ ОБРАЗОВАНИЯ</dc:title>
  <dc:creator>1</dc:creator>
  <cp:lastModifiedBy>User</cp:lastModifiedBy>
  <cp:revision>22</cp:revision>
  <dcterms:created xsi:type="dcterms:W3CDTF">2013-02-21T17:12:41Z</dcterms:created>
  <dcterms:modified xsi:type="dcterms:W3CDTF">2015-02-03T14:29:31Z</dcterms:modified>
</cp:coreProperties>
</file>