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57" r:id="rId3"/>
    <p:sldId id="258" r:id="rId4"/>
    <p:sldId id="259" r:id="rId5"/>
    <p:sldId id="260" r:id="rId6"/>
    <p:sldId id="262" r:id="rId7"/>
    <p:sldId id="263" r:id="rId8"/>
    <p:sldId id="267" r:id="rId9"/>
    <p:sldId id="266" r:id="rId10"/>
    <p:sldId id="265" r:id="rId11"/>
    <p:sldId id="264" r:id="rId12"/>
    <p:sldId id="269" r:id="rId13"/>
    <p:sldId id="268" r:id="rId14"/>
    <p:sldId id="270" r:id="rId15"/>
    <p:sldId id="271" r:id="rId16"/>
    <p:sldId id="272" r:id="rId17"/>
    <p:sldId id="273" r:id="rId18"/>
    <p:sldId id="276" r:id="rId19"/>
    <p:sldId id="277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402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891821" y="5617774"/>
            <a:ext cx="7382935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989952" y="1016990"/>
            <a:ext cx="7179733" cy="4831643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990600" y="1009650"/>
            <a:ext cx="7179733" cy="4831643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769521" y="702069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7855433" y="749720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27201" y="1794935"/>
            <a:ext cx="5723468" cy="1828090"/>
          </a:xfrm>
        </p:spPr>
        <p:txBody>
          <a:bodyPr anchor="b">
            <a:normAutofit/>
          </a:bodyPr>
          <a:lstStyle>
            <a:lvl1pPr>
              <a:defRPr sz="480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727200" y="3736622"/>
            <a:ext cx="5712179" cy="15240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770676" y="535759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1174044" y="5357592"/>
            <a:ext cx="5034845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213930" y="5357592"/>
            <a:ext cx="554023" cy="365125"/>
          </a:xfrm>
        </p:spPr>
        <p:txBody>
          <a:bodyPr/>
          <a:lstStyle>
            <a:lvl1pPr algn="ctr">
              <a:defRPr/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1" y="925690"/>
            <a:ext cx="1430867" cy="4763911"/>
          </a:xfrm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8221" y="1106312"/>
            <a:ext cx="5178779" cy="4402667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4979" y="2239430"/>
            <a:ext cx="6254044" cy="1362075"/>
          </a:xfrm>
        </p:spPr>
        <p:txBody>
          <a:bodyPr anchor="b"/>
          <a:lstStyle>
            <a:lvl1pPr algn="ctr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56267" y="3725334"/>
            <a:ext cx="6231467" cy="1309511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298448" y="2121407"/>
            <a:ext cx="3200400" cy="360273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63440" y="2119313"/>
            <a:ext cx="3200400" cy="3605212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557869" y="2122312"/>
            <a:ext cx="2939521" cy="820208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910669" y="2122311"/>
            <a:ext cx="2944368" cy="822960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 b="1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298448" y="2944368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5151" y="2944813"/>
            <a:ext cx="3227832" cy="277977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1" name="Freeform 1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6" name="Rectangle 15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7" name="Rectangle 16"/>
          <p:cNvSpPr/>
          <p:nvPr/>
        </p:nvSpPr>
        <p:spPr>
          <a:xfrm rot="60000">
            <a:off x="4471416" y="603504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Rectangle 13"/>
          <p:cNvSpPr/>
          <p:nvPr/>
        </p:nvSpPr>
        <p:spPr>
          <a:xfrm rot="21540000">
            <a:off x="749808" y="576072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8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9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8976" y="2020042"/>
            <a:ext cx="3064827" cy="1503037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 rot="60000">
            <a:off x="4854291" y="1150993"/>
            <a:ext cx="3020792" cy="4625489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48125" y="3623748"/>
            <a:ext cx="3048891" cy="210040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1698" y="5885672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54" y="5829261"/>
            <a:ext cx="3522607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57313" y="5896961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9" name="Rectangle 8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31" name="Freeform 30"/>
          <p:cNvSpPr/>
          <p:nvPr/>
        </p:nvSpPr>
        <p:spPr>
          <a:xfrm rot="10800000">
            <a:off x="632177" y="6058038"/>
            <a:ext cx="772160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 rot="21540000">
            <a:off x="749204" y="576868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3" name="Rectangle 12"/>
          <p:cNvSpPr/>
          <p:nvPr/>
        </p:nvSpPr>
        <p:spPr>
          <a:xfrm rot="21540000">
            <a:off x="745058" y="575769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9" name="Rectangle 28"/>
          <p:cNvSpPr/>
          <p:nvPr/>
        </p:nvSpPr>
        <p:spPr>
          <a:xfrm rot="60000">
            <a:off x="4468872" y="605163"/>
            <a:ext cx="3788941" cy="5722296"/>
          </a:xfrm>
          <a:prstGeom prst="rect">
            <a:avLst/>
          </a:prstGeom>
          <a:solidFill>
            <a:schemeClr val="bg1"/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0" name="Rectangle 29"/>
          <p:cNvSpPr/>
          <p:nvPr/>
        </p:nvSpPr>
        <p:spPr>
          <a:xfrm rot="60000">
            <a:off x="4464768" y="603920"/>
            <a:ext cx="3788941" cy="5722296"/>
          </a:xfrm>
          <a:prstGeom prst="rect">
            <a:avLst/>
          </a:prstGeom>
          <a:blipFill dpi="0" rotWithShape="1">
            <a:blip r:embed="rId2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1435684">
            <a:off x="2371106" y="293953"/>
            <a:ext cx="567831" cy="567830"/>
          </a:xfrm>
          <a:prstGeom prst="rect">
            <a:avLst/>
          </a:prstGeom>
          <a:noFill/>
        </p:spPr>
      </p:pic>
      <p:pic>
        <p:nvPicPr>
          <p:cNvPr id="15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4096196">
            <a:off x="6279647" y="333163"/>
            <a:ext cx="566928" cy="566928"/>
          </a:xfrm>
          <a:prstGeom prst="rect">
            <a:avLst/>
          </a:prstGeom>
          <a:noFill/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 rot="-60000">
            <a:off x="1106424" y="2020824"/>
            <a:ext cx="3063240" cy="1499616"/>
          </a:xfrm>
        </p:spPr>
        <p:txBody>
          <a:bodyPr anchor="b">
            <a:normAutofit/>
          </a:bodyPr>
          <a:lstStyle>
            <a:lvl1pPr algn="ctr">
              <a:defRPr sz="2400" b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60000">
            <a:off x="4898615" y="1207272"/>
            <a:ext cx="2913863" cy="4539412"/>
          </a:xfrm>
          <a:ln w="101600" cap="rnd">
            <a:solidFill>
              <a:srgbClr val="FFFFFF"/>
            </a:solidFill>
          </a:ln>
          <a:effectLst>
            <a:outerShdw blurRad="88900" dir="2700000" algn="tl" rotWithShape="0">
              <a:prstClr val="black">
                <a:alpha val="40000"/>
              </a:prstClr>
            </a:outerShdw>
          </a:effectLst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 rot="-60000">
            <a:off x="1152144" y="3621024"/>
            <a:ext cx="3044952" cy="2103120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60000">
            <a:off x="6345936" y="5888737"/>
            <a:ext cx="1213821" cy="365125"/>
          </a:xfrm>
        </p:spPr>
        <p:txBody>
          <a:bodyPr/>
          <a:lstStyle/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-60000">
            <a:off x="914569" y="5831037"/>
            <a:ext cx="3319043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 rot="60000">
            <a:off x="7562089" y="5900026"/>
            <a:ext cx="554023" cy="365125"/>
          </a:xfrm>
        </p:spPr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4.pn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15"/>
          <p:cNvGrpSpPr/>
          <p:nvPr/>
        </p:nvGrpSpPr>
        <p:grpSpPr>
          <a:xfrm>
            <a:off x="0" y="0"/>
            <a:ext cx="9144000" cy="6858000"/>
            <a:chOff x="0" y="0"/>
            <a:chExt cx="9144000" cy="6858000"/>
          </a:xfrm>
        </p:grpSpPr>
        <p:sp>
          <p:nvSpPr>
            <p:cNvPr id="8" name="Rectangle 7"/>
            <p:cNvSpPr/>
            <p:nvPr/>
          </p:nvSpPr>
          <p:spPr>
            <a:xfrm>
              <a:off x="0" y="0"/>
              <a:ext cx="71628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1765"/>
                  </a:srgbClr>
                </a:gs>
                <a:gs pos="60000">
                  <a:srgbClr val="FEFEFE">
                    <a:alpha val="0"/>
                  </a:srgbClr>
                </a:gs>
              </a:gsLst>
              <a:path path="circle">
                <a:fillToRect t="100000" r="100000"/>
              </a:path>
              <a:tileRect l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" name="Rectangle 8"/>
            <p:cNvSpPr/>
            <p:nvPr/>
          </p:nvSpPr>
          <p:spPr>
            <a:xfrm>
              <a:off x="1143000" y="0"/>
              <a:ext cx="8001000" cy="6858000"/>
            </a:xfrm>
            <a:prstGeom prst="rect">
              <a:avLst/>
            </a:prstGeom>
            <a:gradFill flip="none" rotWithShape="1">
              <a:gsLst>
                <a:gs pos="0">
                  <a:srgbClr val="010101">
                    <a:alpha val="56000"/>
                  </a:srgbClr>
                </a:gs>
                <a:gs pos="61000">
                  <a:srgbClr val="FEFEFE">
                    <a:alpha val="0"/>
                  </a:srgbClr>
                </a:gs>
              </a:gsLst>
              <a:path path="circle">
                <a:fillToRect l="100000" t="100000"/>
              </a:path>
              <a:tileRect r="-100000" b="-10000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10" name="Freeform 9"/>
          <p:cNvSpPr/>
          <p:nvPr/>
        </p:nvSpPr>
        <p:spPr>
          <a:xfrm rot="10800000">
            <a:off x="628650" y="6069330"/>
            <a:ext cx="7920991" cy="537210"/>
          </a:xfrm>
          <a:custGeom>
            <a:avLst/>
            <a:gdLst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7785734 w 7955280"/>
              <a:gd name="connsiteY2" fmla="*/ 0 h 495300"/>
              <a:gd name="connsiteX3" fmla="*/ 7955280 w 7955280"/>
              <a:gd name="connsiteY3" fmla="*/ 495300 h 495300"/>
              <a:gd name="connsiteX4" fmla="*/ 0 w 7955280"/>
              <a:gd name="connsiteY4" fmla="*/ 495300 h 495300"/>
              <a:gd name="connsiteX0" fmla="*/ 0 w 7955280"/>
              <a:gd name="connsiteY0" fmla="*/ 495300 h 495300"/>
              <a:gd name="connsiteX1" fmla="*/ 169546 w 7955280"/>
              <a:gd name="connsiteY1" fmla="*/ 0 h 495300"/>
              <a:gd name="connsiteX2" fmla="*/ 3966210 w 7955280"/>
              <a:gd name="connsiteY2" fmla="*/ 95250 h 495300"/>
              <a:gd name="connsiteX3" fmla="*/ 7785734 w 7955280"/>
              <a:gd name="connsiteY3" fmla="*/ 0 h 495300"/>
              <a:gd name="connsiteX4" fmla="*/ 7955280 w 7955280"/>
              <a:gd name="connsiteY4" fmla="*/ 495300 h 495300"/>
              <a:gd name="connsiteX5" fmla="*/ 0 w 7955280"/>
              <a:gd name="connsiteY5" fmla="*/ 495300 h 4953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7955280" h="495300">
                <a:moveTo>
                  <a:pt x="0" y="495300"/>
                </a:moveTo>
                <a:lnTo>
                  <a:pt x="169546" y="0"/>
                </a:lnTo>
                <a:lnTo>
                  <a:pt x="3966210" y="95250"/>
                </a:lnTo>
                <a:lnTo>
                  <a:pt x="7785734" y="0"/>
                </a:lnTo>
                <a:lnTo>
                  <a:pt x="7955280" y="495300"/>
                </a:lnTo>
                <a:lnTo>
                  <a:pt x="0" y="495300"/>
                </a:lnTo>
                <a:close/>
              </a:path>
            </a:pathLst>
          </a:custGeom>
          <a:gradFill flip="none" rotWithShape="1">
            <a:gsLst>
              <a:gs pos="30000">
                <a:srgbClr val="010101">
                  <a:alpha val="34000"/>
                </a:srgbClr>
              </a:gs>
              <a:gs pos="100000">
                <a:srgbClr val="010101">
                  <a:alpha val="26000"/>
                </a:srgb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  <a:effectLst>
            <a:softEdge rad="127000"/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Rectangle 10"/>
          <p:cNvSpPr/>
          <p:nvPr/>
        </p:nvSpPr>
        <p:spPr>
          <a:xfrm>
            <a:off x="731520" y="575310"/>
            <a:ext cx="7696200" cy="5715000"/>
          </a:xfrm>
          <a:prstGeom prst="rect">
            <a:avLst/>
          </a:prstGeom>
          <a:solidFill>
            <a:schemeClr val="bg1">
              <a:lumMod val="75000"/>
              <a:lumOff val="25000"/>
            </a:schemeClr>
          </a:solid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731520" y="576072"/>
            <a:ext cx="7696200" cy="5715000"/>
          </a:xfrm>
          <a:prstGeom prst="rect">
            <a:avLst/>
          </a:prstGeom>
          <a:blipFill dpi="0" rotWithShape="1">
            <a:blip r:embed="rId13" cstate="print">
              <a:alphaModFix amt="20000"/>
              <a:grayscl/>
              <a:lum contrast="12000"/>
            </a:blip>
            <a:srcRect/>
            <a:tile tx="0" ty="0" sx="100000" sy="100000" flip="none" algn="tl"/>
          </a:blipFill>
          <a:ln w="6350">
            <a:noFill/>
          </a:ln>
          <a:effectLst>
            <a:outerShdw blurRad="101600" dist="50800" dir="5400000" algn="t" rotWithShape="0">
              <a:prstClr val="black">
                <a:alpha val="2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13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1435684">
            <a:off x="543741" y="273091"/>
            <a:ext cx="567831" cy="567830"/>
          </a:xfrm>
          <a:prstGeom prst="rect">
            <a:avLst/>
          </a:prstGeom>
          <a:noFill/>
        </p:spPr>
      </p:pic>
      <p:pic>
        <p:nvPicPr>
          <p:cNvPr id="14" name="Picture 2" descr="C:\Users\Administrator\Desktop\Pushpin Dev\Assets\pushpinLeft.png"/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 rot="4096196">
            <a:off x="8115079" y="298163"/>
            <a:ext cx="566928" cy="566928"/>
          </a:xfrm>
          <a:prstGeom prst="rect">
            <a:avLst/>
          </a:prstGeom>
          <a:noFill/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6965245" cy="1202485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63040" y="2119257"/>
            <a:ext cx="6196405" cy="3603812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454588" y="5809152"/>
            <a:ext cx="121382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4C71EC6-210F-42DE-9C53-41977AD35B3D}" type="datetimeFigureOut">
              <a:rPr lang="ru-RU" smtClean="0"/>
              <a:t>01.02.2015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914401" y="5809152"/>
            <a:ext cx="5540188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70202" y="5809152"/>
            <a:ext cx="55402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>
                <a:solidFill>
                  <a:schemeClr val="tx2"/>
                </a:solidFill>
                <a:latin typeface="Rage Italic" pitchFamily="66" charset="0"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2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64592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201168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237744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74320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28600" algn="l" defTabSz="914400" rtl="0" eaLnBrk="1" latinLnBrk="0" hangingPunct="1">
        <a:spcBef>
          <a:spcPct val="20000"/>
        </a:spcBef>
        <a:buClr>
          <a:schemeClr val="accent2"/>
        </a:buClr>
        <a:buSzPct val="85000"/>
        <a:buFont typeface="Brush Script MT" pitchFamily="66" charset="0"/>
        <a:buChar char="O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5400" dirty="0" smtClean="0">
                <a:solidFill>
                  <a:schemeClr val="tx2"/>
                </a:solidFill>
              </a:rPr>
              <a:t/>
            </a:r>
            <a:br>
              <a:rPr lang="ru-RU" sz="5400" dirty="0" smtClean="0">
                <a:solidFill>
                  <a:schemeClr val="tx2"/>
                </a:solidFill>
              </a:rPr>
            </a:br>
            <a:r>
              <a:rPr lang="ru-RU" sz="5400" dirty="0" smtClean="0">
                <a:solidFill>
                  <a:schemeClr val="tx2"/>
                </a:solidFill>
              </a:rPr>
              <a:t>Литературный КВН в 5 классе</a:t>
            </a:r>
            <a:endParaRPr lang="ru-RU" sz="5400" dirty="0">
              <a:solidFill>
                <a:schemeClr val="tx2"/>
              </a:solidFill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r>
              <a:rPr lang="ru-RU" dirty="0" smtClean="0">
                <a:solidFill>
                  <a:schemeClr val="accent4">
                    <a:lumMod val="50000"/>
                  </a:schemeClr>
                </a:solidFill>
              </a:rPr>
              <a:t>Тема: «Проверка знаний литературы учащихся 5 классов»</a:t>
            </a:r>
          </a:p>
          <a:p>
            <a:pPr marL="0" indent="0" algn="ctr">
              <a:buNone/>
            </a:pPr>
            <a:endParaRPr lang="ru-RU" dirty="0">
              <a:solidFill>
                <a:schemeClr val="accent4">
                  <a:lumMod val="50000"/>
                </a:schemeClr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68144" y="3284984"/>
            <a:ext cx="1666875" cy="21812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8238639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КРОССВОРД </a:t>
            </a:r>
            <a:r>
              <a:rPr lang="ru-RU" sz="3100" dirty="0">
                <a:solidFill>
                  <a:srgbClr val="002060"/>
                </a:solidFill>
                <a:latin typeface="Arial Black" pitchFamily="34" charset="0"/>
              </a:rPr>
              <a:t>НА БУКВУ «О</a:t>
            </a: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» </a:t>
            </a:r>
            <a:b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(на знание русских народных сказок)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3763" y="212262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9667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3557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95811" y="212262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67982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31715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2280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99667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65710" y="212261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092280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5811" y="256489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65710" y="256489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499667" y="256489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3662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635571" y="212261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67619" y="212261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499667" y="2122618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31715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35571" y="300717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67619" y="300717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67982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800030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32078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95811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365710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931715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499667" y="344534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933662" y="300898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3763" y="300306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499667" y="300717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664126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232078" y="256489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499667" y="434041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935934" y="433402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800030" y="433402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363763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67982" y="434040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067619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935934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067619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499667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067619" y="388953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79581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931715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бъект 71"/>
          <p:cNvSpPr>
            <a:spLocks noGrp="1"/>
          </p:cNvSpPr>
          <p:nvPr>
            <p:ph idx="1"/>
          </p:nvPr>
        </p:nvSpPr>
        <p:spPr>
          <a:xfrm>
            <a:off x="1689707" y="5877272"/>
            <a:ext cx="6196405" cy="22718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475656" y="2786045"/>
            <a:ext cx="1800200" cy="2001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Ключевое слово: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Овощ, которому советуют: «…, не ходи на тот </a:t>
            </a:r>
            <a:r>
              <a:rPr lang="ru-RU" sz="1400" dirty="0" err="1" smtClean="0">
                <a:solidFill>
                  <a:schemeClr val="tx1"/>
                </a:solidFill>
              </a:rPr>
              <a:t>конечик</a:t>
            </a:r>
            <a:r>
              <a:rPr lang="ru-RU" sz="1400" dirty="0" smtClean="0">
                <a:solidFill>
                  <a:schemeClr val="tx1"/>
                </a:solidFill>
              </a:rPr>
              <a:t>, о то мышка придет, тебе хвостик отгрызет»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934" y="2122612"/>
            <a:ext cx="432048" cy="442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5934" y="2564904"/>
            <a:ext cx="432048" cy="4440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5934" y="3008983"/>
            <a:ext cx="432048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935934" y="3898129"/>
            <a:ext cx="432048" cy="4336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35934" y="3451264"/>
            <a:ext cx="432048" cy="4468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935934" y="4787073"/>
            <a:ext cx="432048" cy="442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1715" y="5229353"/>
            <a:ext cx="436267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931715" y="4340410"/>
            <a:ext cx="436267" cy="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856429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КРОССВОРД </a:t>
            </a:r>
            <a:r>
              <a:rPr lang="ru-RU" sz="3100" dirty="0">
                <a:solidFill>
                  <a:srgbClr val="002060"/>
                </a:solidFill>
                <a:latin typeface="Arial Black" pitchFamily="34" charset="0"/>
              </a:rPr>
              <a:t>НА БУКВУ «О</a:t>
            </a: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» </a:t>
            </a:r>
            <a:b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(на знание русских народных сказок)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3763" y="212262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9667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3557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95811" y="212262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67982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31715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2280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99667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65710" y="212261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092280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5811" y="256489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65710" y="256489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499667" y="256489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3662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635571" y="212261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67619" y="212261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499667" y="2122618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31715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35571" y="300717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67619" y="300717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67982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800030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32078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95811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365710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931715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499667" y="344534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933662" y="300898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3763" y="300306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499667" y="300717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664126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232078" y="256489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499667" y="434041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935934" y="433402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800030" y="433402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363763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67982" y="434040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067619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935934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067619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499667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067619" y="388953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79581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931715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бъект 71"/>
          <p:cNvSpPr>
            <a:spLocks noGrp="1"/>
          </p:cNvSpPr>
          <p:nvPr>
            <p:ph idx="1"/>
          </p:nvPr>
        </p:nvSpPr>
        <p:spPr>
          <a:xfrm>
            <a:off x="1689707" y="5877272"/>
            <a:ext cx="6196405" cy="22718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475656" y="2786045"/>
            <a:ext cx="1800200" cy="2001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Ключевое слово: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Овощ, которому советуют: «…, не ходи на тот </a:t>
            </a:r>
            <a:r>
              <a:rPr lang="ru-RU" sz="1400" dirty="0" err="1" smtClean="0">
                <a:solidFill>
                  <a:schemeClr val="tx1"/>
                </a:solidFill>
              </a:rPr>
              <a:t>конечик</a:t>
            </a:r>
            <a:r>
              <a:rPr lang="ru-RU" sz="1400" dirty="0" smtClean="0">
                <a:solidFill>
                  <a:schemeClr val="tx1"/>
                </a:solidFill>
              </a:rPr>
              <a:t>, о то мышка придет, тебе хвостик отгрызет»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934" y="2122612"/>
            <a:ext cx="432048" cy="442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5934" y="2564904"/>
            <a:ext cx="432048" cy="4440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5934" y="3008983"/>
            <a:ext cx="432048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935934" y="3898129"/>
            <a:ext cx="432048" cy="4336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35934" y="3451264"/>
            <a:ext cx="432048" cy="4468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935934" y="4787073"/>
            <a:ext cx="432048" cy="442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1715" y="5229353"/>
            <a:ext cx="436267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931715" y="4340410"/>
            <a:ext cx="436267" cy="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6139141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КРОССВОРД </a:t>
            </a:r>
            <a:r>
              <a:rPr lang="ru-RU" sz="3100" dirty="0">
                <a:solidFill>
                  <a:srgbClr val="002060"/>
                </a:solidFill>
                <a:latin typeface="Arial Black" pitchFamily="34" charset="0"/>
              </a:rPr>
              <a:t>НА БУКВУ «О</a:t>
            </a: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» </a:t>
            </a:r>
            <a:b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(на знание русских народных сказок)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3763" y="212262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9667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3557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95811" y="212262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67982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31715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2280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99667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65710" y="212261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092280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5811" y="256489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65710" y="256489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499667" y="256489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3662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635571" y="212261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67619" y="212261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499667" y="2122618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31715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35571" y="300717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67619" y="300717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67982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800030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32078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95811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365710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931715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499667" y="344534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933662" y="300898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3763" y="300306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499667" y="300717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664126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232078" y="256489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499667" y="434041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935934" y="433402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800030" y="433402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363763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67982" y="434040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067619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935934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067619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499667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067619" y="388953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79581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931715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бъект 71"/>
          <p:cNvSpPr>
            <a:spLocks noGrp="1"/>
          </p:cNvSpPr>
          <p:nvPr>
            <p:ph idx="1"/>
          </p:nvPr>
        </p:nvSpPr>
        <p:spPr>
          <a:xfrm>
            <a:off x="1689707" y="5877272"/>
            <a:ext cx="6196405" cy="22718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475656" y="2786045"/>
            <a:ext cx="1800200" cy="2001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Ключевое слово: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Овощ, которому советуют: «…, не ходи на тот </a:t>
            </a:r>
            <a:r>
              <a:rPr lang="ru-RU" sz="1400" dirty="0" err="1" smtClean="0">
                <a:solidFill>
                  <a:schemeClr val="tx1"/>
                </a:solidFill>
              </a:rPr>
              <a:t>конечик</a:t>
            </a:r>
            <a:r>
              <a:rPr lang="ru-RU" sz="1400" dirty="0" smtClean="0">
                <a:solidFill>
                  <a:schemeClr val="tx1"/>
                </a:solidFill>
              </a:rPr>
              <a:t>, о то мышка придет, тебе хвостик отгрызет»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934" y="2122612"/>
            <a:ext cx="432048" cy="442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5934" y="2564904"/>
            <a:ext cx="432048" cy="4440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5934" y="3008983"/>
            <a:ext cx="432048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935934" y="3898129"/>
            <a:ext cx="432048" cy="4336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35934" y="3451264"/>
            <a:ext cx="432048" cy="4468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935934" y="4787073"/>
            <a:ext cx="432048" cy="442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1715" y="5229353"/>
            <a:ext cx="436267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931715" y="4340410"/>
            <a:ext cx="436267" cy="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628386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Arial Black" pitchFamily="34" charset="0"/>
              </a:rPr>
              <a:t>КРОССВОРД </a:t>
            </a:r>
            <a:r>
              <a:rPr lang="ru-RU" sz="3100" b="1" dirty="0">
                <a:solidFill>
                  <a:srgbClr val="002060"/>
                </a:solidFill>
                <a:latin typeface="Arial Black" pitchFamily="34" charset="0"/>
              </a:rPr>
              <a:t>НА БУКВУ «О</a:t>
            </a:r>
            <a:r>
              <a:rPr lang="ru-RU" sz="3100" b="1" dirty="0" smtClean="0">
                <a:solidFill>
                  <a:srgbClr val="002060"/>
                </a:solidFill>
                <a:latin typeface="Arial Black" pitchFamily="34" charset="0"/>
              </a:rPr>
              <a:t>» </a:t>
            </a:r>
            <a:br>
              <a:rPr lang="ru-RU" sz="3100" b="1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b="1" dirty="0" smtClean="0">
                <a:solidFill>
                  <a:srgbClr val="002060"/>
                </a:solidFill>
                <a:latin typeface="Arial Black" pitchFamily="34" charset="0"/>
              </a:rPr>
              <a:t>(на знание русских народных сказок)</a:t>
            </a:r>
            <a:r>
              <a:rPr lang="ru-RU" b="1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b="1" dirty="0">
                <a:solidFill>
                  <a:srgbClr val="FF0000"/>
                </a:solidFill>
                <a:latin typeface="Arial Black" pitchFamily="34" charset="0"/>
              </a:rPr>
            </a:br>
            <a:endParaRPr lang="ru-RU" b="1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3763" y="212262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9667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3557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95811" y="212262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67982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31715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2280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99667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65710" y="212261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092280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5811" y="256489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65710" y="256489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499667" y="256489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3662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635571" y="212261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67619" y="212261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499667" y="2122618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31715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35571" y="300717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67619" y="300717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67982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Я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800030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32078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95811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365710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solidFill>
                  <a:schemeClr val="tx1"/>
                </a:solidFill>
              </a:rPr>
              <a:t>Е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4931715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499667" y="344534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933662" y="300898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3763" y="300306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499667" y="300717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664126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232078" y="256489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499667" y="434041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935934" y="433402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800030" y="433402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363763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В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67982" y="434040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067619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935934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067619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499667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067619" y="388953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79581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931715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бъект 71"/>
          <p:cNvSpPr>
            <a:spLocks noGrp="1"/>
          </p:cNvSpPr>
          <p:nvPr>
            <p:ph idx="1"/>
          </p:nvPr>
        </p:nvSpPr>
        <p:spPr>
          <a:xfrm>
            <a:off x="1689707" y="5877272"/>
            <a:ext cx="6196405" cy="22718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475656" y="2786045"/>
            <a:ext cx="1800200" cy="2001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Ключевое слово: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Овощ, которому советуют: «…, не ходи на тот </a:t>
            </a:r>
            <a:r>
              <a:rPr lang="ru-RU" sz="1400" dirty="0" err="1" smtClean="0">
                <a:solidFill>
                  <a:schemeClr val="tx1"/>
                </a:solidFill>
              </a:rPr>
              <a:t>конечик</a:t>
            </a:r>
            <a:r>
              <a:rPr lang="ru-RU" sz="1400" dirty="0" smtClean="0">
                <a:solidFill>
                  <a:schemeClr val="tx1"/>
                </a:solidFill>
              </a:rPr>
              <a:t>, о то мышка придет, тебе хвостик отгрызет»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934" y="2122612"/>
            <a:ext cx="432048" cy="442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5934" y="2564904"/>
            <a:ext cx="432048" cy="4440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5934" y="3008983"/>
            <a:ext cx="432048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935934" y="3898129"/>
            <a:ext cx="432048" cy="4336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35934" y="3451264"/>
            <a:ext cx="432048" cy="4468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935934" y="4787073"/>
            <a:ext cx="432048" cy="442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И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1715" y="5229353"/>
            <a:ext cx="436267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931715" y="4340410"/>
            <a:ext cx="436267" cy="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Ч</a:t>
            </a:r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72450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4 этап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4000" dirty="0" smtClean="0">
                <a:solidFill>
                  <a:schemeClr val="tx2">
                    <a:lumMod val="50000"/>
                  </a:schemeClr>
                </a:solidFill>
              </a:rPr>
              <a:t>«Царевна-лягушка»</a:t>
            </a:r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Проведение</a:t>
            </a:r>
          </a:p>
          <a:p>
            <a:r>
              <a:rPr lang="ru-RU" sz="2800" b="1" i="1" dirty="0" smtClean="0"/>
              <a:t>викторин</a:t>
            </a: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980728"/>
            <a:ext cx="2277853" cy="305484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404765002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4 этап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2800" dirty="0" err="1" smtClean="0">
                <a:solidFill>
                  <a:schemeClr val="tx2">
                    <a:lumMod val="50000"/>
                  </a:schemeClr>
                </a:solidFill>
              </a:rPr>
              <a:t>И.С</a:t>
            </a:r>
            <a:r>
              <a:rPr lang="ru-RU" sz="2800" dirty="0" smtClean="0">
                <a:solidFill>
                  <a:schemeClr val="tx2">
                    <a:lumMod val="50000"/>
                  </a:schemeClr>
                </a:solidFill>
              </a:rPr>
              <a:t>. Тургенев «Муму»</a:t>
            </a:r>
            <a:endParaRPr lang="ru-RU" sz="28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Проведение</a:t>
            </a:r>
          </a:p>
          <a:p>
            <a:r>
              <a:rPr lang="ru-RU" sz="2800" b="1" i="1" dirty="0" smtClean="0"/>
              <a:t>викторин</a:t>
            </a: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340768"/>
            <a:ext cx="3384376" cy="24208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4427224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4 этап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4000" dirty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endParaRPr lang="ru-RU" sz="4000" dirty="0" smtClean="0">
              <a:solidFill>
                <a:schemeClr val="tx2">
                  <a:lumMod val="50000"/>
                </a:schemeClr>
              </a:solidFill>
            </a:endParaRPr>
          </a:p>
          <a:p>
            <a:pPr algn="ctr"/>
            <a:r>
              <a:rPr lang="ru-RU" sz="3600" dirty="0" err="1" smtClean="0">
                <a:solidFill>
                  <a:schemeClr val="tx2">
                    <a:lumMod val="50000"/>
                  </a:schemeClr>
                </a:solidFill>
              </a:rPr>
              <a:t>А.П</a:t>
            </a:r>
            <a:r>
              <a:rPr lang="ru-RU" sz="3600" dirty="0" smtClean="0">
                <a:solidFill>
                  <a:schemeClr val="tx2">
                    <a:lumMod val="50000"/>
                  </a:schemeClr>
                </a:solidFill>
              </a:rPr>
              <a:t>. Чехов «Хирургия»</a:t>
            </a:r>
            <a:endParaRPr lang="ru-RU" sz="3600" dirty="0">
              <a:solidFill>
                <a:schemeClr val="tx2">
                  <a:lumMod val="50000"/>
                </a:schemeClr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Проведение</a:t>
            </a:r>
          </a:p>
          <a:p>
            <a:r>
              <a:rPr lang="ru-RU" sz="2800" b="1" i="1" dirty="0" smtClean="0"/>
              <a:t>викторин</a:t>
            </a: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1628800"/>
            <a:ext cx="3550511" cy="197053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042503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5 этап 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 rot="60000">
            <a:off x="4854273" y="1152962"/>
            <a:ext cx="3246487" cy="4625489"/>
          </a:xfrm>
        </p:spPr>
        <p:txBody>
          <a:bodyPr>
            <a:normAutofit/>
          </a:bodyPr>
          <a:lstStyle/>
          <a:p>
            <a:r>
              <a:rPr lang="ru-RU" sz="2400" u="sng" dirty="0">
                <a:solidFill>
                  <a:srgbClr val="002060"/>
                </a:solidFill>
              </a:rPr>
              <a:t>Загадка</a:t>
            </a:r>
            <a:r>
              <a:rPr lang="ru-RU" sz="2400" dirty="0">
                <a:solidFill>
                  <a:srgbClr val="002060"/>
                </a:solidFill>
              </a:rPr>
              <a:t> – поэтическое замысловатое описание какого-либо </a:t>
            </a:r>
            <a:r>
              <a:rPr lang="ru-RU" sz="2400">
                <a:solidFill>
                  <a:srgbClr val="002060"/>
                </a:solidFill>
              </a:rPr>
              <a:t>предмета </a:t>
            </a:r>
            <a:r>
              <a:rPr lang="ru-RU" sz="2400" smtClean="0">
                <a:solidFill>
                  <a:srgbClr val="002060"/>
                </a:solidFill>
              </a:rPr>
              <a:t>или </a:t>
            </a:r>
            <a:r>
              <a:rPr lang="ru-RU" sz="2400" dirty="0">
                <a:solidFill>
                  <a:srgbClr val="002060"/>
                </a:solidFill>
              </a:rPr>
              <a:t>явления, сделанное с целью испытать сообразительность человека. 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000" b="1" i="1" dirty="0" smtClean="0"/>
              <a:t>Завершающее задание</a:t>
            </a:r>
          </a:p>
          <a:p>
            <a:r>
              <a:rPr lang="ru-RU" sz="3000" b="1" i="1" dirty="0" smtClean="0"/>
              <a:t>(разгадывание загадок)</a:t>
            </a:r>
            <a:endParaRPr lang="ru-RU" sz="3000" b="1" i="1" dirty="0"/>
          </a:p>
        </p:txBody>
      </p:sp>
    </p:spTree>
    <p:extLst>
      <p:ext uri="{BB962C8B-B14F-4D97-AF65-F5344CB8AC3E}">
        <p14:creationId xmlns:p14="http://schemas.microsoft.com/office/powerpoint/2010/main" val="215753719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403648" y="1124744"/>
            <a:ext cx="4572000" cy="830997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1. </a:t>
            </a:r>
            <a:r>
              <a:rPr lang="ru-RU" sz="2400" dirty="0">
                <a:solidFill>
                  <a:srgbClr val="002060"/>
                </a:solidFill>
              </a:rPr>
              <a:t>Я вдыхаю много пыли,</a:t>
            </a:r>
          </a:p>
          <a:p>
            <a:r>
              <a:rPr lang="ru-RU" sz="2400" dirty="0">
                <a:solidFill>
                  <a:srgbClr val="002060"/>
                </a:solidFill>
              </a:rPr>
              <a:t>Чтобы вы здоровы были.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3923928" y="2256798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2. </a:t>
            </a:r>
            <a:r>
              <a:rPr lang="ru-RU" sz="2400" dirty="0">
                <a:solidFill>
                  <a:srgbClr val="002060"/>
                </a:solidFill>
              </a:rPr>
              <a:t>Дом на ножках,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Посреди – окошко.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Засветится окно –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Появится кино.</a:t>
            </a:r>
          </a:p>
        </p:txBody>
      </p:sp>
      <p:sp>
        <p:nvSpPr>
          <p:cNvPr id="4" name="Прямоугольник 3"/>
          <p:cNvSpPr/>
          <p:nvPr/>
        </p:nvSpPr>
        <p:spPr>
          <a:xfrm>
            <a:off x="1409368" y="4193177"/>
            <a:ext cx="4572000" cy="1569660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sz="2400" b="1" dirty="0" smtClean="0">
                <a:solidFill>
                  <a:schemeClr val="tx2">
                    <a:lumMod val="50000"/>
                  </a:schemeClr>
                </a:solidFill>
              </a:rPr>
              <a:t>3. </a:t>
            </a:r>
            <a:r>
              <a:rPr lang="ru-RU" sz="2400" dirty="0">
                <a:solidFill>
                  <a:srgbClr val="002060"/>
                </a:solidFill>
              </a:rPr>
              <a:t>В белом </a:t>
            </a:r>
            <a:r>
              <a:rPr lang="ru-RU" sz="2400" dirty="0" err="1">
                <a:solidFill>
                  <a:srgbClr val="002060"/>
                </a:solidFill>
              </a:rPr>
              <a:t>сундучище</a:t>
            </a:r>
            <a:endParaRPr lang="ru-RU" sz="2400" dirty="0">
              <a:solidFill>
                <a:srgbClr val="002060"/>
              </a:solidFill>
            </a:endParaRPr>
          </a:p>
          <a:p>
            <a:r>
              <a:rPr lang="ru-RU" sz="2400" dirty="0">
                <a:solidFill>
                  <a:srgbClr val="002060"/>
                </a:solidFill>
              </a:rPr>
              <a:t>Мы храним на полках пищу.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На дворе стоит жарища,</a:t>
            </a:r>
          </a:p>
          <a:p>
            <a:r>
              <a:rPr lang="ru-RU" sz="2400" dirty="0">
                <a:solidFill>
                  <a:srgbClr val="002060"/>
                </a:solidFill>
              </a:rPr>
              <a:t>В сундуке – холодища.</a:t>
            </a:r>
          </a:p>
        </p:txBody>
      </p:sp>
    </p:spTree>
    <p:extLst>
      <p:ext uri="{BB962C8B-B14F-4D97-AF65-F5344CB8AC3E}">
        <p14:creationId xmlns:p14="http://schemas.microsoft.com/office/powerpoint/2010/main" val="14216420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http://www.somigo.com/images/Flower-wall009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37" y="601905"/>
            <a:ext cx="7776864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95023" y="817582"/>
            <a:ext cx="7221393" cy="4699650"/>
          </a:xfrm>
        </p:spPr>
        <p:txBody>
          <a:bodyPr>
            <a:normAutofit/>
          </a:bodyPr>
          <a:lstStyle/>
          <a:p>
            <a:r>
              <a:rPr lang="ru-RU" sz="6000" dirty="0" smtClean="0">
                <a:solidFill>
                  <a:schemeClr val="bg1"/>
                </a:solidFill>
              </a:rPr>
              <a:t>СПАСИБО </a:t>
            </a:r>
            <a:br>
              <a:rPr lang="ru-RU" sz="6000" dirty="0" smtClean="0">
                <a:solidFill>
                  <a:schemeClr val="bg1"/>
                </a:solidFill>
              </a:rPr>
            </a:br>
            <a:r>
              <a:rPr lang="ru-RU" sz="6000" dirty="0" smtClean="0">
                <a:solidFill>
                  <a:schemeClr val="bg1"/>
                </a:solidFill>
              </a:rPr>
              <a:t>за внимание!</a:t>
            </a:r>
            <a:endParaRPr lang="ru-RU" sz="6000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27899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1 этап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r>
              <a:rPr lang="ru-RU" sz="3000" b="1" dirty="0" smtClean="0">
                <a:solidFill>
                  <a:srgbClr val="002060"/>
                </a:solidFill>
              </a:rPr>
              <a:t>Команда «</a:t>
            </a:r>
            <a:r>
              <a:rPr lang="ru-RU" sz="3000" b="1" dirty="0" err="1" smtClean="0">
                <a:solidFill>
                  <a:srgbClr val="002060"/>
                </a:solidFill>
              </a:rPr>
              <a:t>Любознайки</a:t>
            </a:r>
            <a:r>
              <a:rPr lang="ru-RU" sz="3000" b="1" dirty="0" smtClean="0">
                <a:solidFill>
                  <a:srgbClr val="002060"/>
                </a:solidFill>
              </a:rPr>
              <a:t>»</a:t>
            </a:r>
          </a:p>
          <a:p>
            <a:endParaRPr lang="ru-RU" dirty="0" smtClean="0"/>
          </a:p>
          <a:p>
            <a:r>
              <a:rPr lang="ru-RU" sz="2400" dirty="0" smtClean="0">
                <a:solidFill>
                  <a:srgbClr val="002060"/>
                </a:solidFill>
              </a:rPr>
              <a:t>Любо нам знать,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Любо нам читать, 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Любо в КВН нам побеждать!!!</a:t>
            </a:r>
            <a:endParaRPr lang="ru-RU" sz="24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/>
              <a:t>Приветствие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8183317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2 </a:t>
            </a:r>
            <a:r>
              <a:rPr lang="ru-RU" sz="4400" dirty="0"/>
              <a:t>этап</a:t>
            </a: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sz="2800" dirty="0">
                <a:solidFill>
                  <a:srgbClr val="002060"/>
                </a:solidFill>
              </a:rPr>
              <a:t>Жюри мы очень просим объективно всех судить, и кому быть победителем – справедливо все решить.</a:t>
            </a:r>
            <a:r>
              <a:rPr lang="ru-RU" dirty="0">
                <a:solidFill>
                  <a:srgbClr val="002060"/>
                </a:solidFill>
              </a:rPr>
              <a:t/>
            </a:r>
            <a:br>
              <a:rPr lang="ru-RU" dirty="0">
                <a:solidFill>
                  <a:srgbClr val="002060"/>
                </a:solidFill>
              </a:rPr>
            </a:b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Пожелания жюри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24395405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/>
              <a:t>3 этап</a:t>
            </a:r>
            <a:endParaRPr lang="ru-RU" sz="4400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002060"/>
                </a:solidFill>
              </a:rPr>
              <a:t>Задание:</a:t>
            </a:r>
          </a:p>
          <a:p>
            <a:pPr marL="0" indent="0" algn="ctr">
              <a:buNone/>
            </a:pPr>
            <a:r>
              <a:rPr lang="ru-RU" sz="3600" dirty="0" smtClean="0">
                <a:solidFill>
                  <a:srgbClr val="002060"/>
                </a:solidFill>
              </a:rPr>
              <a:t>«Разгадка кроссворда»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2800" b="1" i="1" dirty="0" smtClean="0"/>
              <a:t>Разминка команд</a:t>
            </a:r>
            <a:endParaRPr lang="ru-RU" sz="2800" b="1" i="1" dirty="0"/>
          </a:p>
        </p:txBody>
      </p:sp>
    </p:spTree>
    <p:extLst>
      <p:ext uri="{BB962C8B-B14F-4D97-AF65-F5344CB8AC3E}">
        <p14:creationId xmlns:p14="http://schemas.microsoft.com/office/powerpoint/2010/main" val="5139179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КРОССВОРД </a:t>
            </a:r>
            <a:r>
              <a:rPr lang="ru-RU" sz="3100" dirty="0">
                <a:solidFill>
                  <a:srgbClr val="002060"/>
                </a:solidFill>
                <a:latin typeface="Arial Black" pitchFamily="34" charset="0"/>
              </a:rPr>
              <a:t>НА БУКВУ «О</a:t>
            </a: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» </a:t>
            </a:r>
            <a:b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(на знание русских народных сказок)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4" name="Прямоугольник 23"/>
          <p:cNvSpPr/>
          <p:nvPr/>
        </p:nvSpPr>
        <p:spPr>
          <a:xfrm>
            <a:off x="5363763" y="212262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9667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3557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95811" y="212262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9" name="Прямоугольник 28"/>
          <p:cNvSpPr/>
          <p:nvPr/>
        </p:nvSpPr>
        <p:spPr>
          <a:xfrm>
            <a:off x="5367982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931715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2280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99667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365710" y="212261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5" name="Прямоугольник 34"/>
          <p:cNvSpPr/>
          <p:nvPr/>
        </p:nvSpPr>
        <p:spPr>
          <a:xfrm>
            <a:off x="7092280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6" name="Прямоугольник 35"/>
          <p:cNvSpPr/>
          <p:nvPr/>
        </p:nvSpPr>
        <p:spPr>
          <a:xfrm>
            <a:off x="5795811" y="256489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365710" y="256489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499667" y="256489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933662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635571" y="212261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1" name="Прямоугольник 40"/>
          <p:cNvSpPr/>
          <p:nvPr/>
        </p:nvSpPr>
        <p:spPr>
          <a:xfrm>
            <a:off x="4067619" y="212261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2" name="Прямоугольник 41"/>
          <p:cNvSpPr/>
          <p:nvPr/>
        </p:nvSpPr>
        <p:spPr>
          <a:xfrm>
            <a:off x="4499667" y="2122618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3" name="Прямоугольник 42"/>
          <p:cNvSpPr/>
          <p:nvPr/>
        </p:nvSpPr>
        <p:spPr>
          <a:xfrm>
            <a:off x="4931715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35571" y="300717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67619" y="300717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367982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800030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232078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795811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365710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931715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499667" y="344534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933662" y="300898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3763" y="300306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499667" y="300717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664126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232078" y="256489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499667" y="434041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935934" y="433402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800030" y="433402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363763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367982" y="434040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67619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935934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067619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4499667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4067619" y="388953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579581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4931715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бъект 71"/>
          <p:cNvSpPr>
            <a:spLocks noGrp="1"/>
          </p:cNvSpPr>
          <p:nvPr>
            <p:ph idx="1"/>
          </p:nvPr>
        </p:nvSpPr>
        <p:spPr>
          <a:xfrm>
            <a:off x="1463040" y="3451263"/>
            <a:ext cx="6196405" cy="22718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475656" y="2786045"/>
            <a:ext cx="1800200" cy="2001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Ключевое слово: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Овощ, которому советуют: «…, не ходи на тот </a:t>
            </a:r>
            <a:r>
              <a:rPr lang="ru-RU" sz="1400" dirty="0" err="1" smtClean="0">
                <a:solidFill>
                  <a:schemeClr val="tx1"/>
                </a:solidFill>
              </a:rPr>
              <a:t>конечик</a:t>
            </a:r>
            <a:r>
              <a:rPr lang="ru-RU" sz="1400" dirty="0" smtClean="0">
                <a:solidFill>
                  <a:schemeClr val="tx1"/>
                </a:solidFill>
              </a:rPr>
              <a:t>, о то мышка придет, тебе хвостик отгрызет»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934" y="2122612"/>
            <a:ext cx="432048" cy="442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5934" y="2564904"/>
            <a:ext cx="432048" cy="4440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4935934" y="3008983"/>
            <a:ext cx="432048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4935934" y="3898129"/>
            <a:ext cx="432048" cy="4336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4935934" y="3451264"/>
            <a:ext cx="432048" cy="4468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4935934" y="4787073"/>
            <a:ext cx="432048" cy="442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931715" y="5229353"/>
            <a:ext cx="436267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4931715" y="4340410"/>
            <a:ext cx="436267" cy="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025410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КРОССВОРД </a:t>
            </a:r>
            <a:r>
              <a:rPr lang="ru-RU" sz="3100" dirty="0">
                <a:solidFill>
                  <a:srgbClr val="002060"/>
                </a:solidFill>
                <a:latin typeface="Arial Black" pitchFamily="34" charset="0"/>
              </a:rPr>
              <a:t>НА БУКВУ «О</a:t>
            </a: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» </a:t>
            </a:r>
            <a:b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(на знание русских народных сказок)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3763" y="212262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9667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6" name="Прямоугольник 25"/>
          <p:cNvSpPr/>
          <p:nvPr/>
        </p:nvSpPr>
        <p:spPr>
          <a:xfrm>
            <a:off x="363557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8" name="Прямоугольник 27"/>
          <p:cNvSpPr/>
          <p:nvPr/>
        </p:nvSpPr>
        <p:spPr>
          <a:xfrm>
            <a:off x="5795811" y="212262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67982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1" name="Прямоугольник 30"/>
          <p:cNvSpPr/>
          <p:nvPr/>
        </p:nvSpPr>
        <p:spPr>
          <a:xfrm>
            <a:off x="4931715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2280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99667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4" name="Прямоугольник 33"/>
          <p:cNvSpPr/>
          <p:nvPr/>
        </p:nvSpPr>
        <p:spPr>
          <a:xfrm>
            <a:off x="5365710" y="212261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092280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5811" y="256489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7" name="Прямоугольник 36"/>
          <p:cNvSpPr/>
          <p:nvPr/>
        </p:nvSpPr>
        <p:spPr>
          <a:xfrm>
            <a:off x="5365710" y="256489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8" name="Прямоугольник 37"/>
          <p:cNvSpPr/>
          <p:nvPr/>
        </p:nvSpPr>
        <p:spPr>
          <a:xfrm>
            <a:off x="4499667" y="256489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9" name="Прямоугольник 38"/>
          <p:cNvSpPr/>
          <p:nvPr/>
        </p:nvSpPr>
        <p:spPr>
          <a:xfrm>
            <a:off x="4933662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635571" y="212261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67619" y="212261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499667" y="2122618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31715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35571" y="300717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6" name="Прямоугольник 45"/>
          <p:cNvSpPr/>
          <p:nvPr/>
        </p:nvSpPr>
        <p:spPr>
          <a:xfrm>
            <a:off x="4067619" y="300717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7" name="Прямоугольник 46"/>
          <p:cNvSpPr/>
          <p:nvPr/>
        </p:nvSpPr>
        <p:spPr>
          <a:xfrm>
            <a:off x="5367982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8" name="Прямоугольник 47"/>
          <p:cNvSpPr/>
          <p:nvPr/>
        </p:nvSpPr>
        <p:spPr>
          <a:xfrm>
            <a:off x="5800030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9" name="Прямоугольник 48"/>
          <p:cNvSpPr/>
          <p:nvPr/>
        </p:nvSpPr>
        <p:spPr>
          <a:xfrm>
            <a:off x="6232078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0" name="Прямоугольник 49"/>
          <p:cNvSpPr/>
          <p:nvPr/>
        </p:nvSpPr>
        <p:spPr>
          <a:xfrm>
            <a:off x="5795811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1" name="Прямоугольник 50"/>
          <p:cNvSpPr/>
          <p:nvPr/>
        </p:nvSpPr>
        <p:spPr>
          <a:xfrm>
            <a:off x="5365710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2" name="Прямоугольник 51"/>
          <p:cNvSpPr/>
          <p:nvPr/>
        </p:nvSpPr>
        <p:spPr>
          <a:xfrm>
            <a:off x="4931715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499667" y="344534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4" name="Прямоугольник 53"/>
          <p:cNvSpPr/>
          <p:nvPr/>
        </p:nvSpPr>
        <p:spPr>
          <a:xfrm>
            <a:off x="4933662" y="300898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3763" y="300306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6" name="Прямоугольник 55"/>
          <p:cNvSpPr/>
          <p:nvPr/>
        </p:nvSpPr>
        <p:spPr>
          <a:xfrm>
            <a:off x="4499667" y="300717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7" name="Прямоугольник 56"/>
          <p:cNvSpPr/>
          <p:nvPr/>
        </p:nvSpPr>
        <p:spPr>
          <a:xfrm>
            <a:off x="6664126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8" name="Прямоугольник 57"/>
          <p:cNvSpPr/>
          <p:nvPr/>
        </p:nvSpPr>
        <p:spPr>
          <a:xfrm>
            <a:off x="6232078" y="256489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9" name="Прямоугольник 58"/>
          <p:cNvSpPr/>
          <p:nvPr/>
        </p:nvSpPr>
        <p:spPr>
          <a:xfrm>
            <a:off x="4499667" y="434041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0" name="Прямоугольник 59"/>
          <p:cNvSpPr/>
          <p:nvPr/>
        </p:nvSpPr>
        <p:spPr>
          <a:xfrm>
            <a:off x="4935934" y="433402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800030" y="433402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2" name="Прямоугольник 61"/>
          <p:cNvSpPr/>
          <p:nvPr/>
        </p:nvSpPr>
        <p:spPr>
          <a:xfrm>
            <a:off x="5363763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3" name="Прямоугольник 62"/>
          <p:cNvSpPr/>
          <p:nvPr/>
        </p:nvSpPr>
        <p:spPr>
          <a:xfrm>
            <a:off x="5367982" y="434040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4" name="Прямоугольник 63"/>
          <p:cNvSpPr/>
          <p:nvPr/>
        </p:nvSpPr>
        <p:spPr>
          <a:xfrm>
            <a:off x="4067619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5" name="Прямоугольник 64"/>
          <p:cNvSpPr/>
          <p:nvPr/>
        </p:nvSpPr>
        <p:spPr>
          <a:xfrm>
            <a:off x="4935934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067619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7" name="Прямоугольник 66"/>
          <p:cNvSpPr/>
          <p:nvPr/>
        </p:nvSpPr>
        <p:spPr>
          <a:xfrm>
            <a:off x="4499667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8" name="Прямоугольник 67"/>
          <p:cNvSpPr/>
          <p:nvPr/>
        </p:nvSpPr>
        <p:spPr>
          <a:xfrm>
            <a:off x="4067619" y="388953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9" name="Прямоугольник 68"/>
          <p:cNvSpPr/>
          <p:nvPr/>
        </p:nvSpPr>
        <p:spPr>
          <a:xfrm>
            <a:off x="579581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0" name="Прямоугольник 69"/>
          <p:cNvSpPr/>
          <p:nvPr/>
        </p:nvSpPr>
        <p:spPr>
          <a:xfrm>
            <a:off x="4931715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бъект 71"/>
          <p:cNvSpPr>
            <a:spLocks noGrp="1"/>
          </p:cNvSpPr>
          <p:nvPr>
            <p:ph idx="1"/>
          </p:nvPr>
        </p:nvSpPr>
        <p:spPr>
          <a:xfrm>
            <a:off x="1463040" y="3451263"/>
            <a:ext cx="6196405" cy="22718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475656" y="2786045"/>
            <a:ext cx="1800200" cy="2001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Ключевое слово: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Овощ, которому советуют: «…, не ходи на тот </a:t>
            </a:r>
            <a:r>
              <a:rPr lang="ru-RU" sz="1400" dirty="0" err="1" smtClean="0">
                <a:solidFill>
                  <a:schemeClr val="tx1"/>
                </a:solidFill>
              </a:rPr>
              <a:t>конечик</a:t>
            </a:r>
            <a:r>
              <a:rPr lang="ru-RU" sz="1400" dirty="0" smtClean="0">
                <a:solidFill>
                  <a:schemeClr val="tx1"/>
                </a:solidFill>
              </a:rPr>
              <a:t>, о то мышка придет, тебе хвостик отгрызет»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934" y="2122612"/>
            <a:ext cx="432048" cy="442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5934" y="2564904"/>
            <a:ext cx="432048" cy="4440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9" name="Прямоугольник 78"/>
          <p:cNvSpPr/>
          <p:nvPr/>
        </p:nvSpPr>
        <p:spPr>
          <a:xfrm>
            <a:off x="4935934" y="3008983"/>
            <a:ext cx="432048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0" name="Прямоугольник 79"/>
          <p:cNvSpPr/>
          <p:nvPr/>
        </p:nvSpPr>
        <p:spPr>
          <a:xfrm>
            <a:off x="4935934" y="3898129"/>
            <a:ext cx="432048" cy="4336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1" name="Прямоугольник 80"/>
          <p:cNvSpPr/>
          <p:nvPr/>
        </p:nvSpPr>
        <p:spPr>
          <a:xfrm>
            <a:off x="4935934" y="3451264"/>
            <a:ext cx="432048" cy="4468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2" name="Прямоугольник 81"/>
          <p:cNvSpPr/>
          <p:nvPr/>
        </p:nvSpPr>
        <p:spPr>
          <a:xfrm>
            <a:off x="4935934" y="4787073"/>
            <a:ext cx="432048" cy="442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3" name="Прямоугольник 82"/>
          <p:cNvSpPr/>
          <p:nvPr/>
        </p:nvSpPr>
        <p:spPr>
          <a:xfrm>
            <a:off x="4931715" y="5229353"/>
            <a:ext cx="436267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4" name="Прямоугольник 83"/>
          <p:cNvSpPr/>
          <p:nvPr/>
        </p:nvSpPr>
        <p:spPr>
          <a:xfrm>
            <a:off x="4931715" y="4340410"/>
            <a:ext cx="436267" cy="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97130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КРОССВОРД </a:t>
            </a:r>
            <a:r>
              <a:rPr lang="ru-RU" sz="3100" dirty="0">
                <a:solidFill>
                  <a:srgbClr val="002060"/>
                </a:solidFill>
                <a:latin typeface="Arial Black" pitchFamily="34" charset="0"/>
              </a:rPr>
              <a:t>НА БУКВУ «О</a:t>
            </a: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» </a:t>
            </a:r>
            <a:b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(на знание русских народных сказок)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3763" y="212262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9667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3557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95811" y="212262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67982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31715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2280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99667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65710" y="212261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092280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5811" y="256489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65710" y="256489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499667" y="256489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3662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635571" y="212261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67619" y="212261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499667" y="2122618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31715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35571" y="300717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67619" y="300717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67982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800030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32078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95811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365710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931715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499667" y="344534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933662" y="300898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3763" y="300306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499667" y="300717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664126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232078" y="256489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499667" y="434041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935934" y="433402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800030" y="433402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363763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67982" y="434040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067619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935934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067619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499667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067619" y="388953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79581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931715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бъект 71"/>
          <p:cNvSpPr>
            <a:spLocks noGrp="1"/>
          </p:cNvSpPr>
          <p:nvPr>
            <p:ph idx="1"/>
          </p:nvPr>
        </p:nvSpPr>
        <p:spPr>
          <a:xfrm>
            <a:off x="1689707" y="5877272"/>
            <a:ext cx="6196405" cy="22718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475656" y="2786045"/>
            <a:ext cx="1800200" cy="2001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Ключевое слово: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Овощ, которому советуют: «…, не ходи на тот </a:t>
            </a:r>
            <a:r>
              <a:rPr lang="ru-RU" sz="1400" dirty="0" err="1" smtClean="0">
                <a:solidFill>
                  <a:schemeClr val="tx1"/>
                </a:solidFill>
              </a:rPr>
              <a:t>конечик</a:t>
            </a:r>
            <a:r>
              <a:rPr lang="ru-RU" sz="1400" dirty="0" smtClean="0">
                <a:solidFill>
                  <a:schemeClr val="tx1"/>
                </a:solidFill>
              </a:rPr>
              <a:t>, о то мышка придет, тебе хвостик отгрызет»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934" y="2122612"/>
            <a:ext cx="432048" cy="442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5934" y="2564904"/>
            <a:ext cx="432048" cy="4440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5934" y="3008983"/>
            <a:ext cx="432048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935934" y="3898129"/>
            <a:ext cx="432048" cy="4336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35934" y="3451264"/>
            <a:ext cx="432048" cy="4468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935934" y="4787073"/>
            <a:ext cx="432048" cy="442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1715" y="5229353"/>
            <a:ext cx="436267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931715" y="4340410"/>
            <a:ext cx="436267" cy="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1873811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КРОССВОРД </a:t>
            </a:r>
            <a:r>
              <a:rPr lang="ru-RU" sz="3100" dirty="0">
                <a:solidFill>
                  <a:srgbClr val="002060"/>
                </a:solidFill>
                <a:latin typeface="Arial Black" pitchFamily="34" charset="0"/>
              </a:rPr>
              <a:t>НА БУКВУ «О</a:t>
            </a: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» </a:t>
            </a:r>
            <a:b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(на знание русских народных сказок)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3763" y="212262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9667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3557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95811" y="212262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67982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31715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2280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99667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65710" y="212261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092280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5811" y="256489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65710" y="256489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499667" y="256489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3662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635571" y="212261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67619" y="212261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499667" y="2122618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31715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35571" y="300717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67619" y="300717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67982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800030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32078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95811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365710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931715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499667" y="344534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933662" y="300898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3763" y="300306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499667" y="300717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664126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232078" y="256489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499667" y="434041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935934" y="433402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800030" y="433402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363763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67982" y="434040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067619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935934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067619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499667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067619" y="388953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79581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931715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бъект 71"/>
          <p:cNvSpPr>
            <a:spLocks noGrp="1"/>
          </p:cNvSpPr>
          <p:nvPr>
            <p:ph idx="1"/>
          </p:nvPr>
        </p:nvSpPr>
        <p:spPr>
          <a:xfrm>
            <a:off x="1689707" y="5877272"/>
            <a:ext cx="6196405" cy="22718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475656" y="2786045"/>
            <a:ext cx="1800200" cy="2001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Ключевое слово: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Овощ, которому советуют: «…, не ходи на тот </a:t>
            </a:r>
            <a:r>
              <a:rPr lang="ru-RU" sz="1400" dirty="0" err="1" smtClean="0">
                <a:solidFill>
                  <a:schemeClr val="tx1"/>
                </a:solidFill>
              </a:rPr>
              <a:t>конечик</a:t>
            </a:r>
            <a:r>
              <a:rPr lang="ru-RU" sz="1400" dirty="0" smtClean="0">
                <a:solidFill>
                  <a:schemeClr val="tx1"/>
                </a:solidFill>
              </a:rPr>
              <a:t>, о то мышка придет, тебе хвостик отгрызет»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934" y="2122612"/>
            <a:ext cx="432048" cy="442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5934" y="2564904"/>
            <a:ext cx="432048" cy="4440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5934" y="3008983"/>
            <a:ext cx="432048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935934" y="3898129"/>
            <a:ext cx="432048" cy="4336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35934" y="3451264"/>
            <a:ext cx="432048" cy="4468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935934" y="4787073"/>
            <a:ext cx="432048" cy="442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1715" y="5229353"/>
            <a:ext cx="436267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931715" y="4340410"/>
            <a:ext cx="436267" cy="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319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 smtClean="0">
                <a:solidFill>
                  <a:srgbClr val="FF000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КРОССВОРД </a:t>
            </a:r>
            <a:r>
              <a:rPr lang="ru-RU" sz="3100" dirty="0">
                <a:solidFill>
                  <a:srgbClr val="002060"/>
                </a:solidFill>
                <a:latin typeface="Arial Black" pitchFamily="34" charset="0"/>
              </a:rPr>
              <a:t>НА БУКВУ «О</a:t>
            </a: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» </a:t>
            </a:r>
            <a:b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</a:br>
            <a:r>
              <a:rPr lang="ru-RU" sz="3100" dirty="0" smtClean="0">
                <a:solidFill>
                  <a:srgbClr val="002060"/>
                </a:solidFill>
                <a:latin typeface="Arial Black" pitchFamily="34" charset="0"/>
              </a:rPr>
              <a:t>(на знание русских народных сказок)</a:t>
            </a:r>
            <a:r>
              <a:rPr lang="ru-RU" dirty="0">
                <a:solidFill>
                  <a:srgbClr val="FF0000"/>
                </a:solidFill>
                <a:latin typeface="Arial Black" pitchFamily="34" charset="0"/>
              </a:rPr>
              <a:t/>
            </a:r>
            <a:br>
              <a:rPr lang="ru-RU" dirty="0">
                <a:solidFill>
                  <a:srgbClr val="FF0000"/>
                </a:solidFill>
                <a:latin typeface="Arial Black" pitchFamily="34" charset="0"/>
              </a:rPr>
            </a:br>
            <a:endParaRPr lang="ru-RU" dirty="0"/>
          </a:p>
        </p:txBody>
      </p:sp>
      <p:sp>
        <p:nvSpPr>
          <p:cNvPr id="21" name="Прямоугольник 20"/>
          <p:cNvSpPr/>
          <p:nvPr/>
        </p:nvSpPr>
        <p:spPr>
          <a:xfrm>
            <a:off x="7524328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2" name="Прямоугольник 21"/>
          <p:cNvSpPr/>
          <p:nvPr/>
        </p:nvSpPr>
        <p:spPr>
          <a:xfrm>
            <a:off x="6228184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А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3" name="Прямоугольник 22"/>
          <p:cNvSpPr/>
          <p:nvPr/>
        </p:nvSpPr>
        <p:spPr>
          <a:xfrm>
            <a:off x="6660232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З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4" name="Прямоугольник 23"/>
          <p:cNvSpPr/>
          <p:nvPr/>
        </p:nvSpPr>
        <p:spPr>
          <a:xfrm>
            <a:off x="5363763" y="212262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25" name="Прямоугольник 24"/>
          <p:cNvSpPr/>
          <p:nvPr/>
        </p:nvSpPr>
        <p:spPr>
          <a:xfrm>
            <a:off x="4499667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6" name="Прямоугольник 25"/>
          <p:cNvSpPr/>
          <p:nvPr/>
        </p:nvSpPr>
        <p:spPr>
          <a:xfrm>
            <a:off x="363557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8" name="Прямоугольник 27"/>
          <p:cNvSpPr/>
          <p:nvPr/>
        </p:nvSpPr>
        <p:spPr>
          <a:xfrm>
            <a:off x="5795811" y="212262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29" name="Прямоугольник 28"/>
          <p:cNvSpPr/>
          <p:nvPr/>
        </p:nvSpPr>
        <p:spPr>
          <a:xfrm>
            <a:off x="5367982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1" name="Прямоугольник 30"/>
          <p:cNvSpPr/>
          <p:nvPr/>
        </p:nvSpPr>
        <p:spPr>
          <a:xfrm>
            <a:off x="4931715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2" name="Прямоугольник 31"/>
          <p:cNvSpPr/>
          <p:nvPr/>
        </p:nvSpPr>
        <p:spPr>
          <a:xfrm>
            <a:off x="7092280" y="212262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33" name="Прямоугольник 32"/>
          <p:cNvSpPr/>
          <p:nvPr/>
        </p:nvSpPr>
        <p:spPr>
          <a:xfrm>
            <a:off x="4499667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5365710" y="212261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5" name="Прямоугольник 34"/>
          <p:cNvSpPr/>
          <p:nvPr/>
        </p:nvSpPr>
        <p:spPr>
          <a:xfrm>
            <a:off x="7092280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6" name="Прямоугольник 35"/>
          <p:cNvSpPr/>
          <p:nvPr/>
        </p:nvSpPr>
        <p:spPr>
          <a:xfrm>
            <a:off x="5795811" y="256489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5365710" y="256489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8" name="Прямоугольник 37"/>
          <p:cNvSpPr/>
          <p:nvPr/>
        </p:nvSpPr>
        <p:spPr>
          <a:xfrm>
            <a:off x="4499667" y="256489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39" name="Прямоугольник 38"/>
          <p:cNvSpPr/>
          <p:nvPr/>
        </p:nvSpPr>
        <p:spPr>
          <a:xfrm>
            <a:off x="4933662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40" name="Прямоугольник 39"/>
          <p:cNvSpPr/>
          <p:nvPr/>
        </p:nvSpPr>
        <p:spPr>
          <a:xfrm>
            <a:off x="3635571" y="212261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1" name="Прямоугольник 40"/>
          <p:cNvSpPr/>
          <p:nvPr/>
        </p:nvSpPr>
        <p:spPr>
          <a:xfrm>
            <a:off x="4067619" y="212261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2" name="Прямоугольник 41"/>
          <p:cNvSpPr/>
          <p:nvPr/>
        </p:nvSpPr>
        <p:spPr>
          <a:xfrm>
            <a:off x="4499667" y="2122618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Н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3" name="Прямоугольник 42"/>
          <p:cNvSpPr/>
          <p:nvPr/>
        </p:nvSpPr>
        <p:spPr>
          <a:xfrm>
            <a:off x="4931715" y="212262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/>
          </a:p>
        </p:txBody>
      </p:sp>
      <p:sp>
        <p:nvSpPr>
          <p:cNvPr id="45" name="Прямоугольник 44"/>
          <p:cNvSpPr/>
          <p:nvPr/>
        </p:nvSpPr>
        <p:spPr>
          <a:xfrm>
            <a:off x="3635571" y="300717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6" name="Прямоугольник 45"/>
          <p:cNvSpPr/>
          <p:nvPr/>
        </p:nvSpPr>
        <p:spPr>
          <a:xfrm>
            <a:off x="4067619" y="300717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Т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7" name="Прямоугольник 46"/>
          <p:cNvSpPr/>
          <p:nvPr/>
        </p:nvSpPr>
        <p:spPr>
          <a:xfrm>
            <a:off x="5367982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8" name="Прямоугольник 47"/>
          <p:cNvSpPr/>
          <p:nvPr/>
        </p:nvSpPr>
        <p:spPr>
          <a:xfrm>
            <a:off x="5800030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49" name="Прямоугольник 48"/>
          <p:cNvSpPr/>
          <p:nvPr/>
        </p:nvSpPr>
        <p:spPr>
          <a:xfrm>
            <a:off x="6232078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5795811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Л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5365710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Е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2" name="Прямоугольник 51"/>
          <p:cNvSpPr/>
          <p:nvPr/>
        </p:nvSpPr>
        <p:spPr>
          <a:xfrm>
            <a:off x="4931715" y="345126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3" name="Прямоугольник 52"/>
          <p:cNvSpPr/>
          <p:nvPr/>
        </p:nvSpPr>
        <p:spPr>
          <a:xfrm>
            <a:off x="4499667" y="3445341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4" name="Прямоугольник 53"/>
          <p:cNvSpPr/>
          <p:nvPr/>
        </p:nvSpPr>
        <p:spPr>
          <a:xfrm>
            <a:off x="4933662" y="300898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55" name="Прямоугольник 54"/>
          <p:cNvSpPr/>
          <p:nvPr/>
        </p:nvSpPr>
        <p:spPr>
          <a:xfrm>
            <a:off x="5363763" y="300306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П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6" name="Прямоугольник 55"/>
          <p:cNvSpPr/>
          <p:nvPr/>
        </p:nvSpPr>
        <p:spPr>
          <a:xfrm>
            <a:off x="4499667" y="300717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К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7" name="Прямоугольник 56"/>
          <p:cNvSpPr/>
          <p:nvPr/>
        </p:nvSpPr>
        <p:spPr>
          <a:xfrm>
            <a:off x="6664126" y="2564904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Д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8" name="Прямоугольник 57"/>
          <p:cNvSpPr/>
          <p:nvPr/>
        </p:nvSpPr>
        <p:spPr>
          <a:xfrm>
            <a:off x="6232078" y="256489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59" name="Прямоугольник 58"/>
          <p:cNvSpPr/>
          <p:nvPr/>
        </p:nvSpPr>
        <p:spPr>
          <a:xfrm>
            <a:off x="4499667" y="4340410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0" name="Прямоугольник 59"/>
          <p:cNvSpPr/>
          <p:nvPr/>
        </p:nvSpPr>
        <p:spPr>
          <a:xfrm>
            <a:off x="4935934" y="4334026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1" name="Прямоугольник 60"/>
          <p:cNvSpPr/>
          <p:nvPr/>
        </p:nvSpPr>
        <p:spPr>
          <a:xfrm>
            <a:off x="5800030" y="4334027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2" name="Прямоугольник 61"/>
          <p:cNvSpPr/>
          <p:nvPr/>
        </p:nvSpPr>
        <p:spPr>
          <a:xfrm>
            <a:off x="5363763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3" name="Прямоугольник 62"/>
          <p:cNvSpPr/>
          <p:nvPr/>
        </p:nvSpPr>
        <p:spPr>
          <a:xfrm>
            <a:off x="5367982" y="434040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4" name="Прямоугольник 63"/>
          <p:cNvSpPr/>
          <p:nvPr/>
        </p:nvSpPr>
        <p:spPr>
          <a:xfrm>
            <a:off x="4067619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5" name="Прямоугольник 64"/>
          <p:cNvSpPr/>
          <p:nvPr/>
        </p:nvSpPr>
        <p:spPr>
          <a:xfrm>
            <a:off x="4935934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6" name="Прямоугольник 65"/>
          <p:cNvSpPr/>
          <p:nvPr/>
        </p:nvSpPr>
        <p:spPr>
          <a:xfrm>
            <a:off x="4067619" y="5229353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7" name="Прямоугольник 66"/>
          <p:cNvSpPr/>
          <p:nvPr/>
        </p:nvSpPr>
        <p:spPr>
          <a:xfrm>
            <a:off x="4499667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8" name="Прямоугольник 67"/>
          <p:cNvSpPr/>
          <p:nvPr/>
        </p:nvSpPr>
        <p:spPr>
          <a:xfrm>
            <a:off x="4067619" y="3889535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69" name="Прямоугольник 68"/>
          <p:cNvSpPr/>
          <p:nvPr/>
        </p:nvSpPr>
        <p:spPr>
          <a:xfrm>
            <a:off x="5795811" y="4787072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0" name="Прямоугольник 69"/>
          <p:cNvSpPr/>
          <p:nvPr/>
        </p:nvSpPr>
        <p:spPr>
          <a:xfrm>
            <a:off x="4931715" y="3898129"/>
            <a:ext cx="432048" cy="442281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72" name="Объект 71"/>
          <p:cNvSpPr>
            <a:spLocks noGrp="1"/>
          </p:cNvSpPr>
          <p:nvPr>
            <p:ph idx="1"/>
          </p:nvPr>
        </p:nvSpPr>
        <p:spPr>
          <a:xfrm>
            <a:off x="1689707" y="5877272"/>
            <a:ext cx="6196405" cy="227180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4" name="Прямоугольник 73"/>
          <p:cNvSpPr/>
          <p:nvPr/>
        </p:nvSpPr>
        <p:spPr>
          <a:xfrm>
            <a:off x="1475656" y="2786045"/>
            <a:ext cx="1800200" cy="2001028"/>
          </a:xfrm>
          <a:prstGeom prst="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400" b="1" i="1" dirty="0" smtClean="0">
                <a:solidFill>
                  <a:schemeClr val="tx1"/>
                </a:solidFill>
              </a:rPr>
              <a:t>Ключевое слово:</a:t>
            </a:r>
          </a:p>
          <a:p>
            <a:pPr algn="ctr"/>
            <a:r>
              <a:rPr lang="ru-RU" sz="1400" dirty="0" smtClean="0">
                <a:solidFill>
                  <a:schemeClr val="tx1"/>
                </a:solidFill>
              </a:rPr>
              <a:t>Овощ, которому советуют: «…, не ходи на тот </a:t>
            </a:r>
            <a:r>
              <a:rPr lang="ru-RU" sz="1400" dirty="0" err="1" smtClean="0">
                <a:solidFill>
                  <a:schemeClr val="tx1"/>
                </a:solidFill>
              </a:rPr>
              <a:t>конечик</a:t>
            </a:r>
            <a:r>
              <a:rPr lang="ru-RU" sz="1400" dirty="0" smtClean="0">
                <a:solidFill>
                  <a:schemeClr val="tx1"/>
                </a:solidFill>
              </a:rPr>
              <a:t>, о то мышка придет, тебе хвостик отгрызет»</a:t>
            </a:r>
            <a:endParaRPr lang="ru-RU" sz="1400" dirty="0">
              <a:solidFill>
                <a:schemeClr val="tx1"/>
              </a:solidFill>
            </a:endParaRPr>
          </a:p>
        </p:txBody>
      </p:sp>
      <p:sp>
        <p:nvSpPr>
          <p:cNvPr id="77" name="Прямоугольник 76"/>
          <p:cNvSpPr/>
          <p:nvPr/>
        </p:nvSpPr>
        <p:spPr>
          <a:xfrm>
            <a:off x="4935934" y="2122612"/>
            <a:ext cx="432048" cy="44229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О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8" name="Прямоугольник 77"/>
          <p:cNvSpPr/>
          <p:nvPr/>
        </p:nvSpPr>
        <p:spPr>
          <a:xfrm>
            <a:off x="4935934" y="2564904"/>
            <a:ext cx="432048" cy="44407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Г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79" name="Прямоугольник 78"/>
          <p:cNvSpPr/>
          <p:nvPr/>
        </p:nvSpPr>
        <p:spPr>
          <a:xfrm>
            <a:off x="4935934" y="3008983"/>
            <a:ext cx="432048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У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0" name="Прямоугольник 79"/>
          <p:cNvSpPr/>
          <p:nvPr/>
        </p:nvSpPr>
        <p:spPr>
          <a:xfrm>
            <a:off x="4935934" y="3898129"/>
            <a:ext cx="432048" cy="43368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1" name="Прямоугольник 80"/>
          <p:cNvSpPr/>
          <p:nvPr/>
        </p:nvSpPr>
        <p:spPr>
          <a:xfrm>
            <a:off x="4935934" y="3451264"/>
            <a:ext cx="432048" cy="446865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schemeClr val="tx1"/>
                </a:solidFill>
              </a:rPr>
              <a:t>Р</a:t>
            </a:r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2" name="Прямоугольник 81"/>
          <p:cNvSpPr/>
          <p:nvPr/>
        </p:nvSpPr>
        <p:spPr>
          <a:xfrm>
            <a:off x="4935934" y="4787073"/>
            <a:ext cx="432048" cy="44228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3" name="Прямоугольник 82"/>
          <p:cNvSpPr/>
          <p:nvPr/>
        </p:nvSpPr>
        <p:spPr>
          <a:xfrm>
            <a:off x="4931715" y="5229353"/>
            <a:ext cx="436267" cy="442281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  <p:sp>
        <p:nvSpPr>
          <p:cNvPr id="84" name="Прямоугольник 83"/>
          <p:cNvSpPr/>
          <p:nvPr/>
        </p:nvSpPr>
        <p:spPr>
          <a:xfrm>
            <a:off x="4931715" y="4340410"/>
            <a:ext cx="436267" cy="446663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7559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нопка">
  <a:themeElements>
    <a:clrScheme name="Исполнительная">
      <a:dk1>
        <a:sysClr val="windowText" lastClr="000000"/>
      </a:dk1>
      <a:lt1>
        <a:sysClr val="window" lastClr="FFFFFF"/>
      </a:lt1>
      <a:dk2>
        <a:srgbClr val="2F5897"/>
      </a:dk2>
      <a:lt2>
        <a:srgbClr val="E4E9EF"/>
      </a:lt2>
      <a:accent1>
        <a:srgbClr val="6076B4"/>
      </a:accent1>
      <a:accent2>
        <a:srgbClr val="9C5252"/>
      </a:accent2>
      <a:accent3>
        <a:srgbClr val="E68422"/>
      </a:accent3>
      <a:accent4>
        <a:srgbClr val="846648"/>
      </a:accent4>
      <a:accent5>
        <a:srgbClr val="63891F"/>
      </a:accent5>
      <a:accent6>
        <a:srgbClr val="758085"/>
      </a:accent6>
      <a:hlink>
        <a:srgbClr val="3399FF"/>
      </a:hlink>
      <a:folHlink>
        <a:srgbClr val="B2B2B2"/>
      </a:folHlink>
    </a:clrScheme>
    <a:fontScheme name="Кнопка">
      <a:majorFont>
        <a:latin typeface="Constantia"/>
        <a:ea typeface=""/>
        <a:cs typeface=""/>
        <a:font script="Jpan" typeface="HGS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/>
        <a:ea typeface=""/>
        <a:cs typeface=""/>
        <a:font script="Grek" typeface="Arial"/>
        <a:font script="Cyrl" typeface="Arial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Кнопка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  <a:lumMod val="100000"/>
              </a:schemeClr>
            </a:gs>
            <a:gs pos="40000">
              <a:schemeClr val="phClr">
                <a:tint val="60000"/>
                <a:satMod val="130000"/>
                <a:lumMod val="100000"/>
              </a:schemeClr>
            </a:gs>
            <a:gs pos="100000">
              <a:schemeClr val="phClr">
                <a:tint val="96000"/>
                <a:lumMod val="108000"/>
              </a:schemeClr>
            </a:gs>
          </a:gsLst>
          <a:lin ang="5400000" scaled="0"/>
        </a:gradFill>
        <a:gradFill rotWithShape="1">
          <a:gsLst>
            <a:gs pos="0">
              <a:schemeClr val="phClr"/>
            </a:gs>
            <a:gs pos="100000">
              <a:schemeClr val="phClr">
                <a:shade val="76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80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38100" dir="4800000" sx="98000" sy="98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38100" dist="38100" dir="4800000" sx="96000" sy="96000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3240000"/>
            </a:lightRig>
          </a:scene3d>
          <a:sp3d>
            <a:bevelT w="28575" h="28575"/>
          </a:sp3d>
        </a:effectStyle>
      </a:effectStyleLst>
      <a:bgFillStyleLst>
        <a:solidFill>
          <a:schemeClr val="phClr">
            <a:tint val="93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shade val="80000"/>
                <a:satMod val="140000"/>
                <a:lumMod val="50000"/>
              </a:schemeClr>
              <a:schemeClr val="phClr">
                <a:tint val="95000"/>
                <a:satMod val="180000"/>
                <a:lumMod val="160000"/>
              </a:schemeClr>
            </a:duotone>
          </a:blip>
          <a:stretch/>
        </a:blipFill>
        <a:blipFill rotWithShape="1">
          <a:blip xmlns:r="http://schemas.openxmlformats.org/officeDocument/2006/relationships" r:embed="rId2">
            <a:duotone>
              <a:schemeClr val="phClr">
                <a:tint val="98000"/>
                <a:shade val="90000"/>
                <a:satMod val="120000"/>
                <a:lumMod val="54000"/>
              </a:schemeClr>
              <a:schemeClr val="phClr">
                <a:tint val="80000"/>
                <a:satMod val="160000"/>
                <a:lumMod val="14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Pushpin</Template>
  <TotalTime>181</TotalTime>
  <Words>604</Words>
  <Application>Microsoft Office PowerPoint</Application>
  <PresentationFormat>Экран (4:3)</PresentationFormat>
  <Paragraphs>304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Кнопка</vt:lpstr>
      <vt:lpstr> Литературный КВН в 5 классе</vt:lpstr>
      <vt:lpstr>1 этап</vt:lpstr>
      <vt:lpstr>2 этап</vt:lpstr>
      <vt:lpstr>3 этап</vt:lpstr>
      <vt:lpstr> КРОССВОРД НА БУКВУ «О»  (на знание русских народных сказок) </vt:lpstr>
      <vt:lpstr> КРОССВОРД НА БУКВУ «О»  (на знание русских народных сказок) </vt:lpstr>
      <vt:lpstr> КРОССВОРД НА БУКВУ «О»  (на знание русских народных сказок) </vt:lpstr>
      <vt:lpstr> КРОССВОРД НА БУКВУ «О»  (на знание русских народных сказок) </vt:lpstr>
      <vt:lpstr> КРОССВОРД НА БУКВУ «О»  (на знание русских народных сказок) </vt:lpstr>
      <vt:lpstr> КРОССВОРД НА БУКВУ «О»  (на знание русских народных сказок) </vt:lpstr>
      <vt:lpstr> КРОССВОРД НА БУКВУ «О»  (на знание русских народных сказок) </vt:lpstr>
      <vt:lpstr> КРОССВОРД НА БУКВУ «О»  (на знание русских народных сказок) </vt:lpstr>
      <vt:lpstr> КРОССВОРД НА БУКВУ «О»  (на знание русских народных сказок) </vt:lpstr>
      <vt:lpstr>4 этап</vt:lpstr>
      <vt:lpstr>4 этап</vt:lpstr>
      <vt:lpstr>4 этап</vt:lpstr>
      <vt:lpstr>5 этап </vt:lpstr>
      <vt:lpstr>Презентация PowerPoint</vt:lpstr>
      <vt:lpstr>СПАСИБО  за внимание!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Литературный КВН в 5 классе</dc:title>
  <dc:creator>Василиса</dc:creator>
  <cp:lastModifiedBy>Василиса</cp:lastModifiedBy>
  <cp:revision>23</cp:revision>
  <dcterms:created xsi:type="dcterms:W3CDTF">2015-02-01T17:49:25Z</dcterms:created>
  <dcterms:modified xsi:type="dcterms:W3CDTF">2015-02-01T21:00:54Z</dcterms:modified>
</cp:coreProperties>
</file>