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sldIdLst>
    <p:sldId id="256" r:id="rId2"/>
    <p:sldId id="273" r:id="rId3"/>
    <p:sldId id="257" r:id="rId4"/>
    <p:sldId id="258" r:id="rId5"/>
    <p:sldId id="259" r:id="rId6"/>
    <p:sldId id="260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86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3" name="Rectangle 12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Oval 13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473795" y="5052545"/>
            <a:ext cx="5637010" cy="882119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chemeClr val="tx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17581" y="3132290"/>
            <a:ext cx="7175351" cy="1793167"/>
          </a:xfrm>
          <a:effectLst/>
        </p:spPr>
        <p:txBody>
          <a:bodyPr>
            <a:noAutofit/>
          </a:bodyPr>
          <a:lstStyle>
            <a:lvl1pPr marL="640080" indent="-457200" algn="l">
              <a:defRPr sz="54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905000" y="731519"/>
            <a:ext cx="6400800" cy="3474720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153758" y="376517"/>
            <a:ext cx="2057400" cy="5238339"/>
          </a:xfrm>
          <a:effectLst/>
        </p:spPr>
        <p:txBody>
          <a:bodyPr vert="eaVert"/>
          <a:lstStyle>
            <a:lvl1pPr algn="l"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324113" y="731519"/>
            <a:ext cx="4829287" cy="4894729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143000" y="731520"/>
            <a:ext cx="6400800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33195" y="2172648"/>
            <a:ext cx="5966666" cy="2423346"/>
          </a:xfrm>
          <a:effectLst/>
        </p:spPr>
        <p:txBody>
          <a:bodyPr anchor="b"/>
          <a:lstStyle>
            <a:lvl1pPr algn="r">
              <a:defRPr sz="4600" b="1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022438" y="4607511"/>
            <a:ext cx="5970494" cy="835460"/>
          </a:xfrm>
        </p:spPr>
        <p:txBody>
          <a:bodyPr anchor="t"/>
          <a:lstStyle>
            <a:lvl1pPr marL="0" indent="0" algn="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Title 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142999" y="731519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731520"/>
            <a:ext cx="3346704" cy="347472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156447" y="1400327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7302" y="731520"/>
            <a:ext cx="3346704" cy="639762"/>
          </a:xfrm>
        </p:spPr>
        <p:txBody>
          <a:bodyPr anchor="b">
            <a:noAutofit/>
          </a:bodyPr>
          <a:lstStyle>
            <a:lvl1pPr marL="0" indent="0" algn="ctr">
              <a:buNone/>
              <a:defRPr lang="en-US" sz="2400" b="1" i="0" kern="1200" dirty="0" smtClean="0">
                <a:gradFill>
                  <a:gsLst>
                    <a:gs pos="0">
                      <a:schemeClr val="tx1"/>
                    </a:gs>
                    <a:gs pos="40000">
                      <a:schemeClr val="tx1">
                        <a:lumMod val="75000"/>
                        <a:lumOff val="25000"/>
                      </a:schemeClr>
                    </a:gs>
                    <a:gs pos="100000">
                      <a:schemeClr val="tx2">
                        <a:alpha val="65000"/>
                      </a:schemeClr>
                    </a:gs>
                  </a:gsLst>
                  <a:lin ang="5400000" scaled="0"/>
                </a:gradFill>
                <a:effectLst/>
                <a:latin typeface="+mj-lt"/>
                <a:ea typeface="+mj-ea"/>
                <a:cs typeface="+mj-cs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marL="0" lvl="0" indent="0" algn="ctr" defTabSz="914400" rtl="0" eaLnBrk="1" latinLnBrk="0" hangingPunct="1">
              <a:spcBef>
                <a:spcPct val="20000"/>
              </a:spcBef>
              <a:spcAft>
                <a:spcPts val="300"/>
              </a:spcAft>
              <a:buClr>
                <a:schemeClr val="accent6">
                  <a:lumMod val="75000"/>
                </a:schemeClr>
              </a:buClr>
              <a:buSzPct val="130000"/>
              <a:buFont typeface="Georgia" pitchFamily="18" charset="0"/>
              <a:buNone/>
            </a:pPr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1399032"/>
            <a:ext cx="3346704" cy="2743200"/>
          </a:xfrm>
        </p:spPr>
        <p:txBody>
          <a:bodyPr>
            <a:normAutofit/>
          </a:bodyPr>
          <a:lstStyle>
            <a:lvl1pPr>
              <a:defRPr sz="1800"/>
            </a:lvl1pPr>
            <a:lvl2pPr>
              <a:defRPr sz="1800"/>
            </a:lvl2pPr>
            <a:lvl3pPr>
              <a:defRPr sz="16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095" y="2209800"/>
            <a:ext cx="3636085" cy="1258493"/>
          </a:xfrm>
          <a:effectLst/>
        </p:spPr>
        <p:txBody>
          <a:bodyPr anchor="b">
            <a:noAutofit/>
          </a:bodyPr>
          <a:lstStyle>
            <a:lvl1pPr marL="228600" indent="-228600" algn="l">
              <a:defRPr sz="2800" b="1"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93515" y="731520"/>
            <a:ext cx="4017085" cy="4894730"/>
          </a:xfrm>
        </p:spPr>
        <p:txBody>
          <a:bodyPr anchor="ctr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4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75765" y="3497802"/>
            <a:ext cx="3388660" cy="2139518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3866920"/>
            <a:ext cx="9144000" cy="2991080"/>
          </a:xfrm>
          <a:prstGeom prst="rect">
            <a:avLst/>
          </a:prstGeom>
          <a:gradFill>
            <a:gsLst>
              <a:gs pos="0">
                <a:schemeClr val="bg1">
                  <a:alpha val="92000"/>
                </a:schemeClr>
              </a:gs>
              <a:gs pos="37000">
                <a:schemeClr val="bg1">
                  <a:alpha val="77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Rectangle 8"/>
          <p:cNvSpPr/>
          <p:nvPr/>
        </p:nvSpPr>
        <p:spPr>
          <a:xfrm>
            <a:off x="0" y="0"/>
            <a:ext cx="9144000" cy="386692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90000"/>
                </a:schemeClr>
              </a:gs>
              <a:gs pos="48000">
                <a:schemeClr val="bg1">
                  <a:alpha val="63000"/>
                </a:schemeClr>
              </a:gs>
              <a:gs pos="100000">
                <a:schemeClr val="bg2">
                  <a:alpha val="80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0" name="Rectangle 9"/>
          <p:cNvSpPr/>
          <p:nvPr/>
        </p:nvSpPr>
        <p:spPr>
          <a:xfrm>
            <a:off x="0" y="2652311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1" name="Oval 10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4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475175" y="1143000"/>
            <a:ext cx="4114800" cy="3127806"/>
          </a:xfrm>
          <a:prstGeom prst="roundRect">
            <a:avLst>
              <a:gd name="adj" fmla="val 4230"/>
            </a:avLst>
          </a:prstGeom>
          <a:solidFill>
            <a:schemeClr val="bg2">
              <a:lumMod val="90000"/>
            </a:schemeClr>
          </a:solidFill>
          <a:effectLst>
            <a:reflection blurRad="4350" stA="23000" endA="300" endPos="28000" dir="5400000" sy="-100000" algn="bl" rotWithShape="0"/>
          </a:effectLst>
          <a:scene3d>
            <a:camera prst="perspectiveContrastingLeftFacing" fov="1800000">
              <a:rot lat="300000" lon="2100000" rev="0"/>
            </a:camera>
            <a:lightRig rig="balanced" dir="t"/>
          </a:scene3d>
          <a:sp3d>
            <a:bevelT w="50800" h="50800"/>
          </a:sp3d>
        </p:spPr>
        <p:txBody>
          <a:bodyPr>
            <a:normAutofit/>
            <a:flatTx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77887" y="1010486"/>
            <a:ext cx="3694114" cy="2163020"/>
          </a:xfrm>
        </p:spPr>
        <p:txBody>
          <a:bodyPr anchor="b"/>
          <a:lstStyle>
            <a:lvl1pPr marL="182880" indent="-182880">
              <a:buFont typeface="Georgia" pitchFamily="18" charset="0"/>
              <a:buChar char="*"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7268" y="4464421"/>
            <a:ext cx="6383538" cy="1143000"/>
          </a:xfrm>
        </p:spPr>
        <p:txBody>
          <a:bodyPr anchor="b">
            <a:noAutofit/>
          </a:bodyPr>
          <a:lstStyle>
            <a:lvl1pPr algn="l">
              <a:defRPr sz="4600" b="1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5105400"/>
            <a:ext cx="9144000" cy="1752600"/>
          </a:xfrm>
          <a:prstGeom prst="rect">
            <a:avLst/>
          </a:prstGeom>
          <a:gradFill>
            <a:gsLst>
              <a:gs pos="0">
                <a:schemeClr val="bg1">
                  <a:alpha val="91000"/>
                </a:schemeClr>
              </a:gs>
              <a:gs pos="37000">
                <a:schemeClr val="bg1">
                  <a:alpha val="76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0" y="0"/>
            <a:ext cx="9144000" cy="51054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89000"/>
                </a:schemeClr>
              </a:gs>
              <a:gs pos="48000">
                <a:schemeClr val="bg1">
                  <a:alpha val="62000"/>
                </a:schemeClr>
              </a:gs>
              <a:gs pos="100000">
                <a:schemeClr val="bg2">
                  <a:alpha val="7900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0" y="3768304"/>
            <a:ext cx="9144000" cy="2286000"/>
          </a:xfrm>
          <a:prstGeom prst="rect">
            <a:avLst/>
          </a:prstGeom>
          <a:gradFill flip="none" rotWithShape="1">
            <a:gsLst>
              <a:gs pos="0">
                <a:schemeClr val="bg1">
                  <a:alpha val="0"/>
                </a:schemeClr>
              </a:gs>
              <a:gs pos="29000">
                <a:schemeClr val="bg1">
                  <a:alpha val="30000"/>
                </a:schemeClr>
              </a:gs>
              <a:gs pos="45000">
                <a:schemeClr val="bg2">
                  <a:alpha val="40000"/>
                </a:schemeClr>
              </a:gs>
              <a:gs pos="55000">
                <a:schemeClr val="bg1">
                  <a:alpha val="26000"/>
                </a:schemeClr>
              </a:gs>
              <a:gs pos="65000">
                <a:schemeClr val="bg2">
                  <a:alpha val="60000"/>
                </a:schemeClr>
              </a:gs>
              <a:gs pos="100000">
                <a:schemeClr val="bg1">
                  <a:alpha val="0"/>
                </a:schemeClr>
              </a:gs>
            </a:gsLst>
            <a:lin ang="5400000" scaled="0"/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>
            <a:off x="0" y="1600200"/>
            <a:ext cx="9144000" cy="5105400"/>
          </a:xfrm>
          <a:prstGeom prst="ellipse">
            <a:avLst/>
          </a:prstGeom>
          <a:gradFill flip="none" rotWithShape="1">
            <a:gsLst>
              <a:gs pos="0">
                <a:schemeClr val="bg1"/>
              </a:gs>
              <a:gs pos="56000">
                <a:schemeClr val="bg1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3289" y="4372168"/>
            <a:ext cx="6512511" cy="1143000"/>
          </a:xfrm>
          <a:prstGeom prst="rect">
            <a:avLst/>
          </a:prstGeom>
          <a:effectLst/>
        </p:spPr>
        <p:txBody>
          <a:bodyPr vert="horz" lIns="91440" tIns="45720" rIns="91440" bIns="45720" rtlCol="0" anchor="t" anchorCtr="0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143000" y="732260"/>
            <a:ext cx="6400800" cy="347472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72200"/>
            <a:ext cx="2514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20.01.2015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57199" y="6172200"/>
            <a:ext cx="335280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810000" y="6172200"/>
            <a:ext cx="1828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 b="1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iming>
    <p:tnLst>
      <p:par>
        <p:cTn id="1" dur="indefinite" restart="never" nodeType="tmRoot"/>
      </p:par>
    </p:tnLst>
  </p:timing>
  <p:txStyles>
    <p:titleStyle>
      <a:lvl1pPr marL="320040" indent="-320040" algn="r" defTabSz="914400" rtl="0" eaLnBrk="1" latinLnBrk="0" hangingPunct="1">
        <a:spcBef>
          <a:spcPct val="0"/>
        </a:spcBef>
        <a:buClr>
          <a:schemeClr val="accent6">
            <a:lumMod val="75000"/>
          </a:schemeClr>
        </a:buClr>
        <a:buSzPct val="128000"/>
        <a:buFont typeface="Georgia" pitchFamily="18" charset="0"/>
        <a:buChar char="*"/>
        <a:defRPr sz="4600" b="1" i="0" kern="1200">
          <a:gradFill>
            <a:gsLst>
              <a:gs pos="0">
                <a:schemeClr val="tx1"/>
              </a:gs>
              <a:gs pos="40000">
                <a:schemeClr val="tx1">
                  <a:lumMod val="75000"/>
                  <a:lumOff val="25000"/>
                </a:schemeClr>
              </a:gs>
              <a:gs pos="100000">
                <a:schemeClr val="tx2">
                  <a:alpha val="65000"/>
                </a:schemeClr>
              </a:gs>
            </a:gsLst>
            <a:lin ang="5400000" scaled="0"/>
          </a:gradFill>
          <a:effectLst>
            <a:reflection blurRad="6350" stA="55000" endA="300" endPos="45500" dir="5400000" sy="-100000" algn="bl" rotWithShape="0"/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286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2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822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109728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6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138988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664208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96596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2286000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2587752" indent="-182880" algn="l" defTabSz="914400" rtl="0" eaLnBrk="1" latinLnBrk="0" hangingPunct="1">
        <a:spcBef>
          <a:spcPct val="20000"/>
        </a:spcBef>
        <a:spcAft>
          <a:spcPts val="300"/>
        </a:spcAft>
        <a:buClr>
          <a:schemeClr val="accent6">
            <a:lumMod val="75000"/>
          </a:schemeClr>
        </a:buClr>
        <a:buSzPct val="130000"/>
        <a:buFont typeface="Georgia" pitchFamily="18" charset="0"/>
        <a:buChar char="*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427984" y="3886200"/>
            <a:ext cx="3344416" cy="1752600"/>
          </a:xfrm>
        </p:spPr>
        <p:txBody>
          <a:bodyPr>
            <a:normAutofit/>
          </a:bodyPr>
          <a:lstStyle/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первой квалификационной категории:</a:t>
            </a:r>
          </a:p>
          <a:p>
            <a:pPr algn="r"/>
            <a:r>
              <a:rPr lang="ru-RU" dirty="0" smtClean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Иванова О.В.</a:t>
            </a:r>
            <a:endParaRPr lang="ru-RU" dirty="0">
              <a:solidFill>
                <a:schemeClr val="tx1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548681"/>
            <a:ext cx="7772400" cy="2664295"/>
          </a:xfrm>
        </p:spPr>
        <p:txBody>
          <a:bodyPr>
            <a:normAutofit/>
          </a:bodyPr>
          <a:lstStyle/>
          <a:p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</a:t>
            </a:r>
            <a:b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5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детском саду</a:t>
            </a:r>
            <a:endParaRPr lang="ru-RU" sz="5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5606382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548680"/>
            <a:ext cx="5132960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 descr="C:\Users\User\Downloads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076056" y="3573016"/>
            <a:ext cx="3600400" cy="28439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1115616" y="4653136"/>
            <a:ext cx="2664296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Совушка-сова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335532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385489"/>
            <a:ext cx="4032448" cy="30303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584671"/>
            <a:ext cx="4030216" cy="347704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02253" y="4221088"/>
            <a:ext cx="3061635" cy="142082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птички</a:t>
            </a:r>
            <a:endParaRPr lang="ru-RU" sz="32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715768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548680"/>
            <a:ext cx="2790825" cy="3505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 descr="C:\Users\User\Downloads\i (16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44608" y="2420888"/>
            <a:ext cx="2811568" cy="30243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i (4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56176" y="3789040"/>
            <a:ext cx="2657078" cy="272489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932040" y="623975"/>
            <a:ext cx="3881214" cy="144016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Зайчики-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попрыгайчики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13598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i (17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96136" y="717971"/>
            <a:ext cx="2376264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C:\Users\User\Downloads\i (18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861049"/>
            <a:ext cx="2304256" cy="266033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4" name="Picture 4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55776" y="1712337"/>
            <a:ext cx="3372594" cy="3287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Скругленный прямоугольник 1"/>
          <p:cNvSpPr/>
          <p:nvPr/>
        </p:nvSpPr>
        <p:spPr>
          <a:xfrm>
            <a:off x="251520" y="332656"/>
            <a:ext cx="4968552" cy="100811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Цып-цып-</a:t>
            </a:r>
            <a:r>
              <a:rPr lang="ru-RU" sz="28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цып</a:t>
            </a:r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мои цыплятки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72726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i (6)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43880" y="1628800"/>
            <a:ext cx="2954534" cy="314722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7" name="Picture 3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198414" y="3789041"/>
            <a:ext cx="2622058" cy="273630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5" y="144463"/>
            <a:ext cx="2880321" cy="277930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6103650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309372"/>
            <a:ext cx="2664296" cy="22175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084167" y="4005063"/>
            <a:ext cx="2664297" cy="249259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2" name="Picture 4" descr="C:\Users\User\Downloads\i (5)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059832" y="2175823"/>
            <a:ext cx="3024335" cy="250635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4571999" y="692696"/>
            <a:ext cx="4176465" cy="1080120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Домашние животные</a:t>
            </a:r>
            <a:endParaRPr lang="ru-RU" sz="2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463100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620688"/>
            <a:ext cx="5029200" cy="22669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8195" name="Picture 3" descr="C:\Users\User\Downloads\i (3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51920" y="3356992"/>
            <a:ext cx="4608511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01502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83568" y="476672"/>
            <a:ext cx="4752975" cy="30384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9219" name="Picture 3" descr="C:\Users\User\Downloads\i (1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3501008"/>
            <a:ext cx="4464496" cy="28083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6982660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04664"/>
            <a:ext cx="8229600" cy="572149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Проблему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развития конструктивной деятельности детей дошкольного возраста рассматривали: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Л.А.Венгер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 В.С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Мухина, 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Н.Н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Поддъяков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Г.А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Урунтаева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В.Г. Нечаева,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   З.В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Лиштван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         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А.Н.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Давидчук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Л.А.Парамонова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Л.В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Куцакова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             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Г.А.Урадовских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803117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764704"/>
            <a:ext cx="8229600" cy="4392488"/>
          </a:xfrm>
        </p:spPr>
        <p:txBody>
          <a:bodyPr>
            <a:normAutofit/>
          </a:bodyPr>
          <a:lstStyle/>
          <a:p>
            <a:pPr algn="just"/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Термин «конструирование» (от латинского слова </a:t>
            </a:r>
            <a:r>
              <a:rPr lang="ru-RU" sz="40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соnstruerе</a:t>
            </a:r>
            <a:r>
              <a:rPr lang="ru-RU" sz="4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означает приведение в определенное взаимоположение различных предметов, частей, элементов.</a:t>
            </a:r>
          </a:p>
        </p:txBody>
      </p:sp>
    </p:spTree>
    <p:extLst>
      <p:ext uri="{BB962C8B-B14F-4D97-AF65-F5344CB8AC3E}">
        <p14:creationId xmlns:p14="http://schemas.microsoft.com/office/powerpoint/2010/main" val="15285105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конструирование -  это один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из продуктивных видов деятельности дошкольника, предполагающий создание конструкции по образцу, условиям или собственному замыслу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just">
              <a:buNone/>
            </a:pP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Л.А. </a:t>
            </a:r>
            <a:r>
              <a:rPr lang="ru-RU" sz="3600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Венгер,В.С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. Мухина</a:t>
            </a:r>
          </a:p>
        </p:txBody>
      </p:sp>
    </p:spTree>
    <p:extLst>
      <p:ext uri="{BB962C8B-B14F-4D97-AF65-F5344CB8AC3E}">
        <p14:creationId xmlns:p14="http://schemas.microsoft.com/office/powerpoint/2010/main" val="1966489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332656"/>
            <a:ext cx="8229600" cy="5793507"/>
          </a:xfrm>
        </p:spPr>
        <p:txBody>
          <a:bodyPr/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конструирование -  это деятельность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тесно связанная с игрой и отвечающая интересам детей, а также создание различных построек из строительного материала, изготовление поделок и игрушек из бумаги, картона, дерева и т.п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З.В.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Лиштван</a:t>
            </a:r>
            <a:endParaRPr lang="ru-RU" sz="36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9885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>
          <a:xfrm>
            <a:off x="457200" y="476672"/>
            <a:ext cx="8229600" cy="5649491"/>
          </a:xfrm>
        </p:spPr>
        <p:txBody>
          <a:bodyPr>
            <a:normAutofit/>
          </a:bodyPr>
          <a:lstStyle/>
          <a:p>
            <a:pPr marL="0" indent="0" algn="just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Детское конструирование -  это процесс </a:t>
            </a: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сооружения построек, в которых предусматривается взаимное расположение частей и элементов, а также способы их соединения</a:t>
            </a: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 algn="r">
              <a:buNone/>
            </a:pPr>
            <a:r>
              <a:rPr lang="ru-RU" sz="3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Г.А. </a:t>
            </a:r>
            <a:r>
              <a:rPr lang="ru-RU" sz="3600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Урунтаева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13868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Скругленный прямоугольник 3"/>
          <p:cNvSpPr/>
          <p:nvPr/>
        </p:nvSpPr>
        <p:spPr>
          <a:xfrm>
            <a:off x="1209203" y="836712"/>
            <a:ext cx="6768752" cy="122413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000" dirty="0" smtClean="0"/>
              <a:t>Типы конструирования</a:t>
            </a:r>
            <a:endParaRPr lang="ru-RU" sz="4000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611560" y="2654748"/>
            <a:ext cx="3744416" cy="3870596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Техническое:</a:t>
            </a:r>
          </a:p>
          <a:p>
            <a:pPr algn="ctr"/>
            <a:r>
              <a:rPr lang="ru-RU" sz="2400" dirty="0"/>
              <a:t>конструирование из строительного материала, конструирование из деталей конструктора, конструирование из крупно – габаритных модульных блоков</a:t>
            </a: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4932040" y="2708920"/>
            <a:ext cx="3600400" cy="381642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dirty="0" smtClean="0"/>
              <a:t>Художественное:</a:t>
            </a:r>
            <a:r>
              <a:rPr lang="ru-RU" sz="2800" dirty="0" smtClean="0"/>
              <a:t>  </a:t>
            </a:r>
          </a:p>
          <a:p>
            <a:pPr algn="ctr"/>
            <a:r>
              <a:rPr lang="ru-RU" sz="2800" dirty="0"/>
              <a:t>конструирование из </a:t>
            </a:r>
            <a:r>
              <a:rPr lang="ru-RU" sz="2800" dirty="0" smtClean="0"/>
              <a:t>бумаги и картона, </a:t>
            </a:r>
            <a:r>
              <a:rPr lang="ru-RU" sz="2800" dirty="0"/>
              <a:t>природного </a:t>
            </a:r>
            <a:r>
              <a:rPr lang="ru-RU" sz="2800" dirty="0" smtClean="0"/>
              <a:t>и бросового материала</a:t>
            </a:r>
            <a:endParaRPr lang="ru-RU" sz="2800" dirty="0"/>
          </a:p>
        </p:txBody>
      </p:sp>
      <p:cxnSp>
        <p:nvCxnSpPr>
          <p:cNvPr id="9" name="Прямая со стрелкой 8"/>
          <p:cNvCxnSpPr>
            <a:stCxn id="4" idx="2"/>
            <a:endCxn id="7" idx="0"/>
          </p:cNvCxnSpPr>
          <p:nvPr/>
        </p:nvCxnSpPr>
        <p:spPr>
          <a:xfrm>
            <a:off x="4593579" y="2060848"/>
            <a:ext cx="2138661" cy="648072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Прямая со стрелкой 10"/>
          <p:cNvCxnSpPr>
            <a:stCxn id="4" idx="2"/>
            <a:endCxn id="5" idx="0"/>
          </p:cNvCxnSpPr>
          <p:nvPr/>
        </p:nvCxnSpPr>
        <p:spPr>
          <a:xfrm flipH="1">
            <a:off x="2483768" y="2060848"/>
            <a:ext cx="2109811" cy="5939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49642662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Конструирование развивает: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sz="quarter" idx="13"/>
          </p:nvPr>
        </p:nvSpPr>
        <p:spPr/>
        <p:txBody>
          <a:bodyPr>
            <a:normAutofit lnSpcReduction="10000"/>
          </a:bodyPr>
          <a:lstStyle/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Пространственное воображение;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Глазомер;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Архитектурно-художественный вкус;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Индивидуальность в сочетании с умением работать в творческом коллективе сверстников;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Личностные качества – аккуратность, сосредоточенность, усидчивость, терпение;</a:t>
            </a:r>
          </a:p>
          <a:p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Чувство гармонии, пропорции, симметрии, формы, красоты.</a:t>
            </a:r>
          </a:p>
        </p:txBody>
      </p:sp>
    </p:spTree>
    <p:extLst>
      <p:ext uri="{BB962C8B-B14F-4D97-AF65-F5344CB8AC3E}">
        <p14:creationId xmlns:p14="http://schemas.microsoft.com/office/powerpoint/2010/main" val="908641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520849"/>
            <a:ext cx="3168352" cy="22020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90736" y="509984"/>
            <a:ext cx="3364362" cy="227094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8" name="Picture 4" descr="C:\Users\User\Downloads\221758.jpg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99792" y="3210155"/>
            <a:ext cx="3888432" cy="31496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Скругленный прямоугольник 3"/>
          <p:cNvSpPr/>
          <p:nvPr/>
        </p:nvSpPr>
        <p:spPr>
          <a:xfrm>
            <a:off x="539552" y="2996953"/>
            <a:ext cx="1512168" cy="3362832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wordArtVert" rtlCol="0" anchor="ctr"/>
          <a:lstStyle/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Бабочки-</a:t>
            </a:r>
          </a:p>
          <a:p>
            <a:pPr algn="ctr"/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красавицы</a:t>
            </a:r>
            <a:endParaRPr lang="ru-RU" sz="20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354245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Воздушный поток">
  <a:themeElements>
    <a:clrScheme name="Воздушный поток">
      <a:dk1>
        <a:sysClr val="windowText" lastClr="000000"/>
      </a:dk1>
      <a:lt1>
        <a:sysClr val="window" lastClr="FFFFFF"/>
      </a:lt1>
      <a:dk2>
        <a:srgbClr val="212745"/>
      </a:dk2>
      <a:lt2>
        <a:srgbClr val="B4DCFA"/>
      </a:lt2>
      <a:accent1>
        <a:srgbClr val="4E67C8"/>
      </a:accent1>
      <a:accent2>
        <a:srgbClr val="5ECCF3"/>
      </a:accent2>
      <a:accent3>
        <a:srgbClr val="A7EA52"/>
      </a:accent3>
      <a:accent4>
        <a:srgbClr val="5DCEAF"/>
      </a:accent4>
      <a:accent5>
        <a:srgbClr val="FF8021"/>
      </a:accent5>
      <a:accent6>
        <a:srgbClr val="F14124"/>
      </a:accent6>
      <a:hlink>
        <a:srgbClr val="56C7AA"/>
      </a:hlink>
      <a:folHlink>
        <a:srgbClr val="59A8D1"/>
      </a:folHlink>
    </a:clrScheme>
    <a:fontScheme name="Воздушный поток">
      <a:majorFont>
        <a:latin typeface="Trebuchet MS"/>
        <a:ea typeface=""/>
        <a:cs typeface=""/>
        <a:font script="Jpan" typeface="HGｺﾞｼｯｸM"/>
        <a:font script="Hang" typeface="HY그래픽B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rebuchet MS"/>
        <a:ea typeface=""/>
        <a:cs typeface=""/>
        <a:font script="Jpan" typeface="HGｺﾞｼｯｸM"/>
        <a:font script="Hang" typeface="HY그래픽M"/>
        <a:font script="Hans" typeface="方正姚体"/>
        <a:font script="Hant" typeface="微軟正黑體"/>
        <a:font script="Arab" typeface="Tahoma"/>
        <a:font script="Hebr" typeface="Gisha"/>
        <a:font script="Thai" typeface="Iris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Воздушный поток">
      <a:fillStyleLst>
        <a:solidFill>
          <a:schemeClr val="phClr"/>
        </a:solidFill>
        <a:gradFill rotWithShape="1">
          <a:gsLst>
            <a:gs pos="28000">
              <a:schemeClr val="phClr">
                <a:tint val="18000"/>
                <a:satMod val="120000"/>
                <a:lumMod val="88000"/>
              </a:schemeClr>
            </a:gs>
            <a:gs pos="100000">
              <a:schemeClr val="phClr">
                <a:tint val="40000"/>
                <a:satMod val="100000"/>
                <a:lumMod val="78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lumMod val="95000"/>
              </a:schemeClr>
            </a:gs>
            <a:gs pos="100000">
              <a:schemeClr val="phClr">
                <a:shade val="82000"/>
                <a:satMod val="125000"/>
                <a:lumMod val="74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satMod val="125000"/>
              <a:lumMod val="7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50800" dir="5400000" sx="98000" sy="98000" rotWithShape="0">
              <a:srgbClr val="000000">
                <a:alpha val="20000"/>
              </a:srgbClr>
            </a:outerShdw>
          </a:effectLst>
        </a:effectStyle>
        <a:effectStyle>
          <a:effectLst>
            <a:outerShdw blurRad="40005" dist="22984" dir="5400000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balanced" dir="tr"/>
          </a:scene3d>
          <a:sp3d prstMaterial="matte">
            <a:bevelT w="19050" h="38100"/>
          </a:sp3d>
        </a:effectStyle>
        <a:effectStyle>
          <a:effectLst>
            <a:reflection blurRad="38100" stA="26000" endPos="23000" dist="25400" dir="5400000" sy="-100000" rotWithShape="0"/>
          </a:effectLst>
          <a:scene3d>
            <a:camera prst="orthographicFront">
              <a:rot lat="0" lon="0" rev="0"/>
            </a:camera>
            <a:lightRig rig="balanced" dir="tr"/>
          </a:scene3d>
          <a:sp3d contourW="14605" prstMaterial="plastic">
            <a:bevelT w="50800"/>
            <a:contourClr>
              <a:schemeClr val="phClr">
                <a:shade val="30000"/>
                <a:satMod val="12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8000"/>
                <a:shade val="90000"/>
                <a:satMod val="160000"/>
                <a:lumMod val="100000"/>
              </a:schemeClr>
            </a:gs>
            <a:gs pos="60000">
              <a:schemeClr val="phClr">
                <a:tint val="95000"/>
                <a:shade val="100000"/>
                <a:satMod val="130000"/>
                <a:lumMod val="130000"/>
              </a:schemeClr>
            </a:gs>
            <a:gs pos="100000">
              <a:schemeClr val="phClr">
                <a:tint val="97000"/>
                <a:shade val="100000"/>
                <a:hueMod val="100000"/>
                <a:satMod val="140000"/>
                <a:lumMod val="80000"/>
              </a:schemeClr>
            </a:gs>
          </a:gsLst>
          <a:path path="circle">
            <a:fillToRect l="20000" t="10000" r="20000" b="60000"/>
          </a:path>
        </a:gradFill>
        <a:gradFill rotWithShape="1">
          <a:gsLst>
            <a:gs pos="0">
              <a:schemeClr val="phClr">
                <a:tint val="94000"/>
                <a:satMod val="160000"/>
                <a:lumMod val="160000"/>
              </a:schemeClr>
            </a:gs>
            <a:gs pos="42000">
              <a:schemeClr val="phClr">
                <a:tint val="94000"/>
                <a:shade val="94000"/>
                <a:satMod val="160000"/>
                <a:lumMod val="130000"/>
              </a:schemeClr>
            </a:gs>
            <a:gs pos="100000">
              <a:schemeClr val="phClr">
                <a:tint val="97000"/>
                <a:shade val="94000"/>
                <a:satMod val="180000"/>
                <a:lumMod val="84000"/>
              </a:schemeClr>
            </a:gs>
          </a:gsLst>
          <a:path path="circle">
            <a:fillToRect l="24000" t="44000" r="24000" b="12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Slipstream</Template>
  <TotalTime>595</TotalTime>
  <Words>254</Words>
  <Application>Microsoft Office PowerPoint</Application>
  <PresentationFormat>Экран (4:3)</PresentationFormat>
  <Paragraphs>34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Воздушный поток</vt:lpstr>
      <vt:lpstr>Конструирование  в детском саду</vt:lpstr>
      <vt:lpstr>Презентация PowerPoint</vt:lpstr>
      <vt:lpstr>Термин «конструирование» (от латинского слова соnstruerе) означает приведение в определенное взаимоположение различных предметов, частей, элементов.</vt:lpstr>
      <vt:lpstr>Презентация PowerPoint</vt:lpstr>
      <vt:lpstr>Презентация PowerPoint</vt:lpstr>
      <vt:lpstr>Презентация PowerPoint</vt:lpstr>
      <vt:lpstr>Презентация PowerPoint</vt:lpstr>
      <vt:lpstr>Конструирование развивает: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Конструирование  в детском саду</dc:title>
  <dc:creator>User</dc:creator>
  <cp:lastModifiedBy>User</cp:lastModifiedBy>
  <cp:revision>18</cp:revision>
  <dcterms:created xsi:type="dcterms:W3CDTF">2015-01-18T09:18:07Z</dcterms:created>
  <dcterms:modified xsi:type="dcterms:W3CDTF">2015-01-21T01:19:40Z</dcterms:modified>
</cp:coreProperties>
</file>