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44" r:id="rId1"/>
  </p:sldMasterIdLst>
  <p:sldIdLst>
    <p:sldId id="256" r:id="rId2"/>
    <p:sldId id="276" r:id="rId3"/>
    <p:sldId id="277" r:id="rId4"/>
    <p:sldId id="278" r:id="rId5"/>
    <p:sldId id="257" r:id="rId6"/>
    <p:sldId id="258" r:id="rId7"/>
    <p:sldId id="259" r:id="rId8"/>
    <p:sldId id="260" r:id="rId9"/>
    <p:sldId id="261" r:id="rId10"/>
    <p:sldId id="271" r:id="rId11"/>
    <p:sldId id="272" r:id="rId12"/>
    <p:sldId id="273" r:id="rId13"/>
    <p:sldId id="274" r:id="rId14"/>
    <p:sldId id="262" r:id="rId15"/>
    <p:sldId id="263" r:id="rId16"/>
    <p:sldId id="264" r:id="rId17"/>
    <p:sldId id="266" r:id="rId18"/>
    <p:sldId id="267" r:id="rId19"/>
    <p:sldId id="268" r:id="rId20"/>
    <p:sldId id="269" r:id="rId21"/>
    <p:sldId id="270" r:id="rId22"/>
    <p:sldId id="275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0" d="100"/>
          <a:sy n="70" d="100"/>
        </p:scale>
        <p:origin x="-1374" y="-13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1828800" y="3159760"/>
            <a:ext cx="457200" cy="1034129"/>
          </a:xfrm>
          <a:prstGeom prst="rect">
            <a:avLst/>
          </a:prstGeom>
          <a:noFill/>
        </p:spPr>
        <p:txBody>
          <a:bodyPr wrap="square" lIns="0" tIns="9144" rIns="0" bIns="9144" rtlCol="0" anchor="ctr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777240" y="1219200"/>
            <a:ext cx="7543800" cy="2152650"/>
          </a:xfrm>
        </p:spPr>
        <p:txBody>
          <a:bodyPr>
            <a:noAutofit/>
          </a:bodyPr>
          <a:lstStyle>
            <a:lvl1pPr>
              <a:defRPr sz="6000">
                <a:solidFill>
                  <a:schemeClr val="tx1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133600" y="3375491"/>
            <a:ext cx="6172200" cy="685800"/>
          </a:xfrm>
        </p:spPr>
        <p:txBody>
          <a:bodyPr anchor="ctr"/>
          <a:lstStyle>
            <a:lvl1pPr marL="0" indent="0" algn="l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133600" y="685801"/>
            <a:ext cx="5791200" cy="3505199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09600" y="609601"/>
            <a:ext cx="2133600" cy="5181600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95600" y="685801"/>
            <a:ext cx="5029200" cy="4572000"/>
          </a:xfrm>
        </p:spPr>
        <p:txBody>
          <a:bodyPr vert="eaVert" anchor="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3" name="Title 1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Box 7"/>
          <p:cNvSpPr txBox="1"/>
          <p:nvPr/>
        </p:nvSpPr>
        <p:spPr>
          <a:xfrm>
            <a:off x="4267200" y="4074497"/>
            <a:ext cx="457200" cy="1015663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6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6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0" y="4267368"/>
            <a:ext cx="3733800" cy="731520"/>
          </a:xfrm>
        </p:spPr>
        <p:txBody>
          <a:bodyPr anchor="ctr">
            <a:normAutofit/>
          </a:bodyPr>
          <a:lstStyle>
            <a:lvl1pPr marL="0" indent="0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2" name="Date Placeholder 1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3" name="Slide Number Placeholder 12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4" name="Footer Placeholder 13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2286000" y="1905000"/>
            <a:ext cx="6035040" cy="2350008"/>
          </a:xfrm>
        </p:spPr>
        <p:txBody>
          <a:bodyPr/>
          <a:lstStyle>
            <a:lvl1pPr marL="0" algn="l" defTabSz="914400" rtl="0" eaLnBrk="1" latinLnBrk="0" hangingPunct="1">
              <a:spcBef>
                <a:spcPct val="0"/>
              </a:spcBef>
              <a:buNone/>
              <a:defRPr lang="en-US" sz="5400" b="0" kern="1200" cap="none" dirty="0" smtClean="0">
                <a:solidFill>
                  <a:schemeClr val="tx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Footer Placeholder 9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5" name="Content Placeholder 4"/>
          <p:cNvSpPr>
            <a:spLocks noGrp="1"/>
          </p:cNvSpPr>
          <p:nvPr>
            <p:ph sz="quarter" idx="13"/>
          </p:nvPr>
        </p:nvSpPr>
        <p:spPr>
          <a:xfrm>
            <a:off x="1344168" y="658368"/>
            <a:ext cx="3273552" cy="3429000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sz="quarter" idx="14"/>
          </p:nvPr>
        </p:nvSpPr>
        <p:spPr>
          <a:xfrm>
            <a:off x="5029200" y="658368"/>
            <a:ext cx="3273552" cy="3432175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4112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44168" y="1371600"/>
            <a:ext cx="3276600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29200" y="661976"/>
            <a:ext cx="3273552" cy="639762"/>
          </a:xfrm>
        </p:spPr>
        <p:txBody>
          <a:bodyPr anchor="ctr">
            <a:noAutofit/>
          </a:bodyPr>
          <a:lstStyle>
            <a:lvl1pPr marL="0" indent="0"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029200" y="1371600"/>
            <a:ext cx="3273552" cy="2743200"/>
          </a:xfrm>
        </p:spPr>
        <p:txBody>
          <a:bodyPr anchor="t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3" name="TextBox 12"/>
          <p:cNvSpPr txBox="1"/>
          <p:nvPr/>
        </p:nvSpPr>
        <p:spPr>
          <a:xfrm>
            <a:off x="105664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8" name="TextBox 17"/>
          <p:cNvSpPr txBox="1"/>
          <p:nvPr/>
        </p:nvSpPr>
        <p:spPr>
          <a:xfrm>
            <a:off x="4780280" y="520192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5" name="Slide Number Placeholder 1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6" name="Footer Placeholder 1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Box 8"/>
          <p:cNvSpPr txBox="1"/>
          <p:nvPr/>
        </p:nvSpPr>
        <p:spPr>
          <a:xfrm>
            <a:off x="5328920" y="1774588"/>
            <a:ext cx="457200" cy="1231106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8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8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838200" y="685801"/>
            <a:ext cx="4343400" cy="3429000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715000" y="685801"/>
            <a:ext cx="2590800" cy="3429000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15" name="Date Placeholder 1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6" name="Slide Number Placeholder 15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18" name="Title 17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219200" y="612775"/>
            <a:ext cx="6705600" cy="2546985"/>
          </a:xfrm>
          <a:effectLst>
            <a:outerShdw blurRad="152400" dist="317500" dir="5400000" sx="90000" sy="-19000" rotWithShape="0">
              <a:prstClr val="black">
                <a:alpha val="15000"/>
              </a:prstClr>
            </a:outerShdw>
          </a:effectLst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743200" y="3453047"/>
            <a:ext cx="5029200" cy="720804"/>
          </a:xfrm>
        </p:spPr>
        <p:txBody>
          <a:bodyPr anchor="ctr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" name="TextBox 8"/>
          <p:cNvSpPr txBox="1"/>
          <p:nvPr/>
        </p:nvSpPr>
        <p:spPr>
          <a:xfrm>
            <a:off x="2435352" y="3331464"/>
            <a:ext cx="457200" cy="923330"/>
          </a:xfrm>
          <a:prstGeom prst="rect">
            <a:avLst/>
          </a:prstGeom>
          <a:noFill/>
        </p:spPr>
        <p:txBody>
          <a:bodyPr wrap="square" lIns="0" tIns="0" rIns="0" bIns="0" rtlCol="0" anchor="t" anchorCtr="0">
            <a:spAutoFit/>
          </a:bodyPr>
          <a:lstStyle/>
          <a:p>
            <a:r>
              <a:rPr lang="en-US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+mn-lt"/>
              </a:rPr>
              <a:t>{</a:t>
            </a:r>
            <a:endParaRPr lang="en-US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+mn-lt"/>
            </a:endParaRPr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13" name="Date Placeholder 1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14" name="Slide Number Placeholder 13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Footer Placeholder 14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>
            <a:gsLst>
              <a:gs pos="0">
                <a:schemeClr val="accent6">
                  <a:lumMod val="50000"/>
                  <a:alpha val="36000"/>
                </a:schemeClr>
              </a:gs>
              <a:gs pos="100000">
                <a:schemeClr val="bg2">
                  <a:alpha val="10000"/>
                </a:schemeClr>
              </a:gs>
            </a:gsLst>
            <a:lin ang="5400000" scaled="0"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Oval 7"/>
          <p:cNvSpPr/>
          <p:nvPr/>
        </p:nvSpPr>
        <p:spPr>
          <a:xfrm rot="19724275">
            <a:off x="1373221" y="1038440"/>
            <a:ext cx="7240620" cy="570698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7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Oval 8"/>
          <p:cNvSpPr/>
          <p:nvPr/>
        </p:nvSpPr>
        <p:spPr>
          <a:xfrm rot="17656910">
            <a:off x="-274211" y="1165875"/>
            <a:ext cx="5538472" cy="4480459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Oval 9"/>
          <p:cNvSpPr/>
          <p:nvPr/>
        </p:nvSpPr>
        <p:spPr>
          <a:xfrm rot="19724275">
            <a:off x="3277955" y="116854"/>
            <a:ext cx="6479362" cy="4754757"/>
          </a:xfrm>
          <a:prstGeom prst="ellipse">
            <a:avLst/>
          </a:prstGeom>
          <a:gradFill flip="none" rotWithShape="1">
            <a:gsLst>
              <a:gs pos="0">
                <a:schemeClr val="accent6">
                  <a:lumMod val="60000"/>
                  <a:lumOff val="40000"/>
                  <a:alpha val="8000"/>
                </a:schemeClr>
              </a:gs>
              <a:gs pos="58000">
                <a:schemeClr val="bg2">
                  <a:alpha val="0"/>
                </a:schemeClr>
              </a:gs>
            </a:gsLst>
            <a:path path="circle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777240" y="4876800"/>
            <a:ext cx="7543800" cy="914400"/>
          </a:xfrm>
          <a:prstGeom prst="rect">
            <a:avLst/>
          </a:prstGeom>
        </p:spPr>
        <p:txBody>
          <a:bodyPr vert="horz" lIns="91440" tIns="45720" rIns="91440" bIns="45720" rtlCol="0" anchor="b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133600" y="685801"/>
            <a:ext cx="6096000" cy="365759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172200" y="615473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r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4C71EC6-210F-42DE-9C53-41977AD35B3D}" type="datetimeFigureOut">
              <a:rPr lang="ru-RU" smtClean="0"/>
              <a:t>02.02.2015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22960" y="6154738"/>
            <a:ext cx="4572000" cy="365125"/>
          </a:xfrm>
          <a:prstGeom prst="rect">
            <a:avLst/>
          </a:prstGeom>
        </p:spPr>
        <p:txBody>
          <a:bodyPr vert="horz" lIns="91440" tIns="45720" rIns="91440" bIns="45720" rtlCol="0" anchor="t"/>
          <a:lstStyle>
            <a:lvl1pPr algn="l">
              <a:defRPr sz="11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22960" y="5842000"/>
            <a:ext cx="2133600" cy="304800"/>
          </a:xfrm>
          <a:prstGeom prst="rect">
            <a:avLst/>
          </a:prstGeom>
        </p:spPr>
        <p:txBody>
          <a:bodyPr vert="horz" lIns="91440" tIns="45720" rIns="91440" bIns="9144" rtlCol="0" anchor="b"/>
          <a:lstStyle>
            <a:lvl1pPr algn="l">
              <a:defRPr sz="1600">
                <a:solidFill>
                  <a:schemeClr val="tx1">
                    <a:alpha val="60000"/>
                  </a:schemeClr>
                </a:solidFill>
                <a:effectLst/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745" r:id="rId1"/>
    <p:sldLayoutId id="2147483746" r:id="rId2"/>
    <p:sldLayoutId id="2147483747" r:id="rId3"/>
    <p:sldLayoutId id="2147483748" r:id="rId4"/>
    <p:sldLayoutId id="2147483749" r:id="rId5"/>
    <p:sldLayoutId id="2147483750" r:id="rId6"/>
    <p:sldLayoutId id="2147483751" r:id="rId7"/>
    <p:sldLayoutId id="2147483752" r:id="rId8"/>
    <p:sldLayoutId id="2147483753" r:id="rId9"/>
    <p:sldLayoutId id="2147483754" r:id="rId10"/>
    <p:sldLayoutId id="2147483755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74320" indent="-256032" algn="l" defTabSz="914400" rtl="0" eaLnBrk="1" latinLnBrk="0" hangingPunct="1">
        <a:spcBef>
          <a:spcPct val="20000"/>
        </a:spcBef>
        <a:spcAft>
          <a:spcPts val="0"/>
        </a:spcAft>
        <a:buSzPct val="60000"/>
        <a:buFont typeface="Wingdings" pitchFamily="2" charset="2"/>
        <a:buChar char=""/>
        <a:defRPr sz="21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1pPr>
      <a:lvl2pPr marL="6400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9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2pPr>
      <a:lvl3pPr marL="10058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7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3pPr>
      <a:lvl4pPr marL="1371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6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4pPr>
      <a:lvl5pPr marL="164592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500" kern="1200">
          <a:solidFill>
            <a:schemeClr val="tx1"/>
          </a:solidFill>
          <a:effectLst>
            <a:outerShdw blurRad="38100" dist="38100" dir="2700000" algn="tl">
              <a:srgbClr val="000000">
                <a:alpha val="43137"/>
              </a:srgbClr>
            </a:outerShdw>
          </a:effectLst>
          <a:latin typeface="+mn-lt"/>
          <a:ea typeface="+mn-ea"/>
          <a:cs typeface="+mn-cs"/>
        </a:defRPr>
      </a:lvl5pPr>
      <a:lvl6pPr marL="196596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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6pPr>
      <a:lvl7pPr marL="224028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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7pPr>
      <a:lvl8pPr marL="251460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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8pPr>
      <a:lvl9pPr marL="2834640" indent="-256032" algn="l" defTabSz="914400" rtl="0" eaLnBrk="1" latinLnBrk="0" hangingPunct="1">
        <a:spcBef>
          <a:spcPct val="20000"/>
        </a:spcBef>
        <a:buSzPct val="60000"/>
        <a:buFont typeface="Wingdings" pitchFamily="2" charset="2"/>
        <a:buChar char=""/>
        <a:defRPr sz="1400" kern="1200">
          <a:solidFill>
            <a:schemeClr val="tx1"/>
          </a:solidFill>
          <a:effectLst>
            <a:outerShdw blurRad="38100" dist="38100" dir="2700000" algn="ctr" rotWithShape="0">
              <a:srgbClr val="000000">
                <a:alpha val="43000"/>
              </a:srgbClr>
            </a:outerShdw>
          </a:effectLst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jpeg"/><Relationship Id="rId2" Type="http://schemas.openxmlformats.org/officeDocument/2006/relationships/image" Target="../media/image23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eg"/><Relationship Id="rId2" Type="http://schemas.openxmlformats.org/officeDocument/2006/relationships/image" Target="../media/image2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image" Target="../media/image29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95536" y="476672"/>
            <a:ext cx="8352928" cy="2592288"/>
          </a:xfrm>
        </p:spPr>
        <p:txBody>
          <a:bodyPr/>
          <a:lstStyle/>
          <a:p>
            <a:r>
              <a:rPr lang="ru-RU" sz="4000" dirty="0" smtClean="0"/>
              <a:t>Мастер-класс по теме: «Развитие мелкой моторики рук посредством художественного творчества детей»</a:t>
            </a:r>
            <a:endParaRPr lang="ru-RU" sz="4000" dirty="0"/>
          </a:p>
        </p:txBody>
      </p:sp>
      <p:sp>
        <p:nvSpPr>
          <p:cNvPr id="4" name="Прямоугольник 3"/>
          <p:cNvSpPr/>
          <p:nvPr/>
        </p:nvSpPr>
        <p:spPr>
          <a:xfrm>
            <a:off x="3491880" y="3244334"/>
            <a:ext cx="4896544" cy="1200329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600" dirty="0"/>
              <a:t>«Волшебство из ватных палочек»</a:t>
            </a:r>
          </a:p>
        </p:txBody>
      </p:sp>
    </p:spTree>
    <p:extLst>
      <p:ext uri="{BB962C8B-B14F-4D97-AF65-F5344CB8AC3E}">
        <p14:creationId xmlns:p14="http://schemas.microsoft.com/office/powerpoint/2010/main" val="315730615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290" name="Picture 2" descr="C:\Users\User\Downloads\2766_8af3bc09e9f867371f0174104e35c5b0.jpg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188640"/>
            <a:ext cx="3816424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395536" y="5229200"/>
            <a:ext cx="8280920" cy="1296144"/>
          </a:xfrm>
        </p:spPr>
        <p:txBody>
          <a:bodyPr>
            <a:no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АППЛИКАЦИЯ С ИСПОЛЬЗОВАНИЕМ ВАТНЫХ ПАЛОЧЕК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12291" name="Picture 3" descr="C:\Users\User\Downloads\d054ad4fd1d337b32c54822fc5994e16.jp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11960" y="188640"/>
            <a:ext cx="4464496" cy="43924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5036125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Объект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 dirty="0"/>
          </a:p>
        </p:txBody>
      </p:sp>
      <p:pic>
        <p:nvPicPr>
          <p:cNvPr id="13315" name="Picture 3" descr="C:\Users\User\Downloads\i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105" y="548680"/>
            <a:ext cx="8087938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633655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4338" name="Picture 2" descr="C:\Users\User\Downloads\858198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4762500" cy="357187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4339" name="Picture 3" descr="C:\Users\User\Downloads\i (2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9" y="2708920"/>
            <a:ext cx="4320480" cy="381642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85091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5362" name="Picture 2" descr="C:\Users\User\Downloads\i (1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3" y="260648"/>
            <a:ext cx="3552395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5363" name="Picture 3" descr="C:\Users\User\Downloads\96502654_RB1azxXvPgo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131840" y="2204864"/>
            <a:ext cx="5753100" cy="43148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7734757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122" name="Picture 2" descr="C:\Users\User\Downloads\sorokonozhka-iz-vatnyih-palochek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755576" y="404664"/>
            <a:ext cx="7848872" cy="391016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Поделки с использованием ватных палочек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0201572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46" name="Picture 2" descr="C:\Users\User\Downloads\pauk-iz-vatnyih-palochek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79264" y="476672"/>
            <a:ext cx="4197192" cy="338437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" name="Picture 2" descr="C:\Users\User\Downloads\ptitsa-iz-vatnyih-palochek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539552" y="2276872"/>
            <a:ext cx="3816424" cy="3909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44612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 descr="C:\Users\User\Downloads\9-ovechka-v-tsvete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60648"/>
            <a:ext cx="4286250" cy="32099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6387" name="Picture 3" descr="C:\Users\User\Downloads\1365881920_podelki-iz-vatnyh-diskov12.jpe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419872" y="2492896"/>
            <a:ext cx="5442181" cy="408163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7935891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194" name="Picture 2" descr="C:\Users\User\Downloads\podsolnuh-iz-vatnyih-palochek.jpe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860032" y="2060848"/>
            <a:ext cx="3607296" cy="432048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8195" name="Picture 3" descr="C:\Users\User\Downloads\i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332655"/>
            <a:ext cx="3240360" cy="437886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51433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218" name="Picture 2" descr="C:\Users\User\Downloads\37f0689579f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188640"/>
            <a:ext cx="5222709" cy="39170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9219" name="Picture 3" descr="C:\Users\User\Downloads\0406big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436096" y="1484784"/>
            <a:ext cx="3333750" cy="50006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2739898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Picture 2" descr="C:\Users\User\Downloads\cvety_iz_vatnyh_palochek_7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4104456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43" name="Picture 3" descr="C:\Users\User\Downloads\tayra-2011-04-03_120759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788024" y="1412776"/>
            <a:ext cx="3939143" cy="51697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0403076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539552" y="685801"/>
            <a:ext cx="8136904" cy="5479503"/>
          </a:xfrm>
        </p:spPr>
        <p:txBody>
          <a:bodyPr>
            <a:normAutofit/>
          </a:bodyPr>
          <a:lstStyle/>
          <a:p>
            <a:pPr marL="18288" indent="0" algn="just">
              <a:buNone/>
            </a:pPr>
            <a:r>
              <a:rPr lang="ru-RU" sz="2800" u="sng" dirty="0"/>
              <a:t>Актуальность:</a:t>
            </a:r>
          </a:p>
          <a:p>
            <a:pPr algn="just"/>
            <a:r>
              <a:rPr lang="ru-RU" sz="2800" dirty="0"/>
              <a:t>Опираясь на мнение опытных педагогов в решении проблем развития речи и интеллекта, будущего почерка, как неотъемлемой части успешного обучения детей, решила уделить должное внимание развитию мелкой </a:t>
            </a:r>
            <a:r>
              <a:rPr lang="ru-RU" sz="2800" dirty="0" smtClean="0"/>
              <a:t>моторики </a:t>
            </a:r>
            <a:r>
              <a:rPr lang="ru-RU" sz="2800" dirty="0"/>
              <a:t>рук и координации движений. На мой взгляд, наиболее эффективным для решения вышеуказанной проблемы будет использование художественного творчества.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015240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266" name="Picture 2" descr="C:\Users\User\Downloads\92448922_1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716016" y="2780928"/>
            <a:ext cx="4011634" cy="36576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1267" name="Picture 3" descr="C:\Users\User\Downloads\podelki_iz_vatnyh_palochek_18_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7544" y="260648"/>
            <a:ext cx="4104456" cy="345638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762063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 descr="C:\Users\User\Downloads\63754630_1283935533_518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2854" y="692696"/>
            <a:ext cx="7777578" cy="55446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68906270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8434" name="Picture 2" descr="C:\Users\User\Downloads\MLtqPSTwrOQ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7" y="260649"/>
            <a:ext cx="4629290" cy="37444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8435" name="Picture 3" descr="C:\Users\User\Downloads\362126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968" y="3008504"/>
            <a:ext cx="4767461" cy="36712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528315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83568" y="332656"/>
            <a:ext cx="7920880" cy="5904657"/>
          </a:xfrm>
        </p:spPr>
        <p:txBody>
          <a:bodyPr>
            <a:normAutofit fontScale="92500" lnSpcReduction="10000"/>
          </a:bodyPr>
          <a:lstStyle/>
          <a:p>
            <a:pPr marL="18288" indent="0">
              <a:buNone/>
            </a:pPr>
            <a:endParaRPr lang="ru-RU" sz="2800" u="sng" dirty="0" smtClean="0"/>
          </a:p>
          <a:p>
            <a:pPr marL="18288" indent="0">
              <a:buNone/>
            </a:pPr>
            <a:r>
              <a:rPr lang="ru-RU" sz="2800" u="sng" dirty="0" smtClean="0"/>
              <a:t>Гипотеза</a:t>
            </a:r>
            <a:r>
              <a:rPr lang="ru-RU" sz="2800" u="sng" dirty="0"/>
              <a:t>:</a:t>
            </a:r>
          </a:p>
          <a:p>
            <a:r>
              <a:rPr lang="ru-RU" sz="2800" dirty="0"/>
              <a:t>В качестве рабочей гипотезы </a:t>
            </a:r>
            <a:r>
              <a:rPr lang="ru-RU" sz="2800" dirty="0" smtClean="0"/>
              <a:t>мной было </a:t>
            </a:r>
            <a:r>
              <a:rPr lang="ru-RU" sz="2800" dirty="0"/>
              <a:t>выдвинуто предположение о том, что при организации дополнительной нетрадиционной творческой деятельности у дошкольников </a:t>
            </a:r>
            <a:r>
              <a:rPr lang="ru-RU" sz="2800" dirty="0" smtClean="0"/>
              <a:t>развитие мелкой моторики рук у детей будет более успешной. Для </a:t>
            </a:r>
            <a:r>
              <a:rPr lang="ru-RU" sz="2800" dirty="0"/>
              <a:t>организации творческой деятельности </a:t>
            </a:r>
            <a:r>
              <a:rPr lang="ru-RU" sz="2800" dirty="0" smtClean="0"/>
              <a:t>детей мной были сделано следующее:</a:t>
            </a:r>
            <a:endParaRPr lang="ru-RU" sz="2800" dirty="0"/>
          </a:p>
          <a:p>
            <a:pPr marL="18288" indent="0">
              <a:buNone/>
            </a:pPr>
            <a:r>
              <a:rPr lang="ru-RU" sz="2800" dirty="0"/>
              <a:t>1</a:t>
            </a:r>
            <a:r>
              <a:rPr lang="ru-RU" sz="2800" dirty="0" smtClean="0"/>
              <a:t>. Подобраны нетрадиционные приемы </a:t>
            </a:r>
            <a:r>
              <a:rPr lang="ru-RU" sz="2800" dirty="0"/>
              <a:t>и </a:t>
            </a:r>
            <a:r>
              <a:rPr lang="ru-RU" sz="2800" dirty="0" smtClean="0"/>
              <a:t>методы </a:t>
            </a:r>
            <a:r>
              <a:rPr lang="ru-RU" sz="2800" dirty="0"/>
              <a:t>художественного творчества</a:t>
            </a:r>
            <a:r>
              <a:rPr lang="ru-RU" sz="2800" dirty="0" smtClean="0"/>
              <a:t>.</a:t>
            </a:r>
          </a:p>
          <a:p>
            <a:pPr marL="18288" indent="0">
              <a:buNone/>
            </a:pPr>
            <a:r>
              <a:rPr lang="ru-RU" sz="2800" dirty="0" smtClean="0"/>
              <a:t>2. </a:t>
            </a:r>
            <a:r>
              <a:rPr lang="ru-RU" sz="2800" dirty="0"/>
              <a:t>Составлен перспективный план</a:t>
            </a:r>
            <a:r>
              <a:rPr lang="ru-RU" sz="2800" dirty="0" smtClean="0"/>
              <a:t>.</a:t>
            </a:r>
          </a:p>
          <a:p>
            <a:pPr marL="18288" indent="0">
              <a:buNone/>
            </a:pPr>
            <a:r>
              <a:rPr lang="ru-RU" sz="2800" dirty="0" smtClean="0"/>
              <a:t>3. Организована предметно-развивающая среда в группе.</a:t>
            </a:r>
            <a:endParaRPr lang="ru-RU" sz="2800" dirty="0"/>
          </a:p>
          <a:p>
            <a:pPr marL="18288" indent="0">
              <a:buNone/>
            </a:pPr>
            <a:endParaRPr lang="ru-RU" sz="2800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2712544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>
          <a:xfrm>
            <a:off x="611560" y="692696"/>
            <a:ext cx="7992888" cy="5400600"/>
          </a:xfrm>
        </p:spPr>
        <p:txBody>
          <a:bodyPr>
            <a:normAutofit fontScale="92500" lnSpcReduction="10000"/>
          </a:bodyPr>
          <a:lstStyle/>
          <a:p>
            <a:r>
              <a:rPr lang="ru-RU" sz="2600" u="sng" dirty="0"/>
              <a:t>Цель: </a:t>
            </a:r>
            <a:r>
              <a:rPr lang="ru-RU" sz="2600" dirty="0"/>
              <a:t>Развитие связной речи детей через изобразительную деятельность и конструирование.</a:t>
            </a:r>
          </a:p>
          <a:p>
            <a:endParaRPr lang="ru-RU" dirty="0"/>
          </a:p>
          <a:p>
            <a:r>
              <a:rPr lang="ru-RU" u="sng" dirty="0"/>
              <a:t>Задачи</a:t>
            </a:r>
            <a:r>
              <a:rPr lang="ru-RU" u="sng" dirty="0" smtClean="0"/>
              <a:t>:</a:t>
            </a:r>
          </a:p>
          <a:p>
            <a:pPr marL="18288" indent="0">
              <a:buNone/>
            </a:pPr>
            <a:r>
              <a:rPr lang="ru-RU" dirty="0" smtClean="0"/>
              <a:t>-</a:t>
            </a:r>
            <a:r>
              <a:rPr lang="ru-RU" dirty="0"/>
              <a:t>Развивать словарь, формировать грамматический строй речи</a:t>
            </a:r>
            <a:r>
              <a:rPr lang="ru-RU" dirty="0" smtClean="0"/>
              <a:t>.</a:t>
            </a:r>
          </a:p>
          <a:p>
            <a:pPr marL="18288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-Развивать способности координировать работу рук со зрительным восприятием</a:t>
            </a:r>
            <a:r>
              <a:rPr lang="ru-RU" dirty="0" smtClean="0"/>
              <a:t>.</a:t>
            </a:r>
          </a:p>
          <a:p>
            <a:pPr marL="18288" indent="0">
              <a:buNone/>
            </a:pPr>
            <a:r>
              <a:rPr lang="ru-RU" dirty="0"/>
              <a:t/>
            </a:r>
            <a:br>
              <a:rPr lang="ru-RU" dirty="0"/>
            </a:br>
            <a:r>
              <a:rPr lang="ru-RU" dirty="0"/>
              <a:t>-Повышать уровень творческой активности.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-Обучать ловкости в обращении с различным материалом, умению ориентироваться на плоскости.</a:t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>-Формировать усидчивость,    аккуратность, </a:t>
            </a:r>
            <a:br>
              <a:rPr lang="ru-RU" dirty="0"/>
            </a:br>
            <a:r>
              <a:rPr lang="ru-RU" dirty="0"/>
              <a:t>доброжелательность, умение работать в коллективе и индивидуально.</a:t>
            </a:r>
            <a:br>
              <a:rPr lang="ru-RU" dirty="0"/>
            </a:b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8660346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251520" y="5589240"/>
            <a:ext cx="8496944" cy="792088"/>
          </a:xfrm>
        </p:spPr>
        <p:txBody>
          <a:bodyPr>
            <a:normAutofit/>
          </a:bodyPr>
          <a:lstStyle/>
          <a:p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РИСОВАНИЕ ВАТНЫМИ ПАЛОЧКАМИ</a:t>
            </a:r>
            <a:endParaRPr lang="ru-RU" sz="3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9" name="Picture 2" descr="C:\Users\User\Downloads\3bb84e29edda46d1701b00f2e461f8bd.jpg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572000" y="260648"/>
            <a:ext cx="4176464" cy="46085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7" name="Picture 3" descr="C:\Users\User\Downloads\1381827614-be-tu-lam-thiep-20-10-doc-dao-tu-tam-bong-tang-me-anh-1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51520" y="275761"/>
            <a:ext cx="4176464" cy="459339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96711411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9" name="Picture 2" descr="C:\Users\User\Downloads\i (6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3384376" cy="43013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C:\Users\User\Downloads\8(380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708920"/>
            <a:ext cx="5104026" cy="398561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83929494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User\Downloads\62676979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4458466" y="3140968"/>
            <a:ext cx="4217990" cy="331236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5" name="Picture 3" descr="C:\Users\User\Downloads\img010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95536" y="260648"/>
            <a:ext cx="4286250" cy="3278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39365779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9" name="Picture 3" descr="C:\Users\User\Downloads\i (5)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28327" y="260648"/>
            <a:ext cx="421568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User\Downloads\i (4).jpg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644008" y="2564904"/>
            <a:ext cx="4176464" cy="394478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44775516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3" descr="C:\Users\User\Downloads\rybki-5.jpg"/>
          <p:cNvPicPr>
            <a:picLocks noGrp="1" noChangeAspect="1" noChangeArrowheads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 bwMode="auto">
          <a:xfrm>
            <a:off x="683568" y="404664"/>
            <a:ext cx="8064896" cy="58326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78406975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Базовая">
  <a:themeElements>
    <a:clrScheme name="Базовая">
      <a:dk1>
        <a:sysClr val="windowText" lastClr="000000"/>
      </a:dk1>
      <a:lt1>
        <a:sysClr val="window" lastClr="FFFFFF"/>
      </a:lt1>
      <a:dk2>
        <a:srgbClr val="242852"/>
      </a:dk2>
      <a:lt2>
        <a:srgbClr val="ACCBF9"/>
      </a:lt2>
      <a:accent1>
        <a:srgbClr val="629DD1"/>
      </a:accent1>
      <a:accent2>
        <a:srgbClr val="297FD5"/>
      </a:accent2>
      <a:accent3>
        <a:srgbClr val="7F8FA9"/>
      </a:accent3>
      <a:accent4>
        <a:srgbClr val="4A66AC"/>
      </a:accent4>
      <a:accent5>
        <a:srgbClr val="5AA2AE"/>
      </a:accent5>
      <a:accent6>
        <a:srgbClr val="9D90A0"/>
      </a:accent6>
      <a:hlink>
        <a:srgbClr val="9454C3"/>
      </a:hlink>
      <a:folHlink>
        <a:srgbClr val="3EBBF0"/>
      </a:folHlink>
    </a:clrScheme>
    <a:fontScheme name="Базовая">
      <a:maj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Palatino Linotype"/>
        <a:ea typeface=""/>
        <a:cs typeface=""/>
        <a:font script="Jpan" typeface="HGS明朝E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Базовая">
      <a:fillStyleLst>
        <a:solidFill>
          <a:schemeClr val="phClr"/>
        </a:solidFill>
        <a:gradFill rotWithShape="1">
          <a:gsLst>
            <a:gs pos="0">
              <a:schemeClr val="phClr">
                <a:tint val="90000"/>
              </a:schemeClr>
            </a:gs>
            <a:gs pos="48000">
              <a:schemeClr val="phClr">
                <a:tint val="54000"/>
                <a:satMod val="140000"/>
              </a:schemeClr>
            </a:gs>
            <a:gs pos="100000">
              <a:schemeClr val="phClr">
                <a:tint val="24000"/>
                <a:satMod val="260000"/>
              </a:schemeClr>
            </a:gs>
          </a:gsLst>
          <a:lin ang="1620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48000"/>
                <a:satMod val="180000"/>
                <a:lumMod val="94000"/>
              </a:schemeClr>
            </a:gs>
            <a:gs pos="100000">
              <a:schemeClr val="phClr">
                <a:shade val="48000"/>
                <a:satMod val="180000"/>
                <a:lumMod val="94000"/>
              </a:schemeClr>
            </a:gs>
          </a:gsLst>
          <a:lin ang="4140000" scaled="1"/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  <a:ln w="2857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12700" dir="5400000" sx="102000" sy="102000" rotWithShape="0">
              <a:srgbClr val="000000">
                <a:alpha val="32000"/>
              </a:srgbClr>
            </a:outerShdw>
          </a:effectLst>
        </a:effectStyle>
        <a:effectStyle>
          <a:effectLst>
            <a:outerShdw blurRad="76200" dist="38100" dir="5400000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glow" dir="tl">
              <a:rot lat="0" lon="0" rev="19800000"/>
            </a:lightRig>
          </a:scene3d>
          <a:sp3d prstMaterial="metal">
            <a:bevelT w="38100" h="38100"/>
          </a:sp3d>
        </a:effectStyle>
        <a:effectStyle>
          <a:effectLst>
            <a:outerShdw blurRad="114300" dist="114300" dir="5400000" rotWithShape="0">
              <a:srgbClr val="000000">
                <a:alpha val="7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plastic">
            <a:bevelT w="50800"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5000"/>
              </a:schemeClr>
            </a:gs>
            <a:gs pos="100000">
              <a:schemeClr val="phClr">
                <a:shade val="40000"/>
                <a:satMod val="180000"/>
              </a:schemeClr>
            </a:gs>
          </a:gsLst>
          <a:lin ang="5400000" scaled="0"/>
        </a:gradFill>
        <a:blipFill>
          <a:blip xmlns:r="http://schemas.openxmlformats.org/officeDocument/2006/relationships" r:embed="rId1">
            <a:duotone>
              <a:schemeClr val="phClr">
                <a:shade val="14000"/>
                <a:satMod val="280000"/>
              </a:schemeClr>
              <a:schemeClr val="phClr">
                <a:tint val="60000"/>
                <a:sat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Elemental</Template>
  <TotalTime>85</TotalTime>
  <Words>174</Words>
  <Application>Microsoft Office PowerPoint</Application>
  <PresentationFormat>Экран (4:3)</PresentationFormat>
  <Paragraphs>19</Paragraphs>
  <Slides>22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Базовая</vt:lpstr>
      <vt:lpstr>Мастер-класс по теме: «Развитие мелкой моторики рук посредством художественного творчества детей»</vt:lpstr>
      <vt:lpstr>Презентация PowerPoint</vt:lpstr>
      <vt:lpstr>Презентация PowerPoint</vt:lpstr>
      <vt:lpstr>Презентация PowerPoint</vt:lpstr>
      <vt:lpstr>РИСОВАНИЕ ВАТНЫМИ ПАЛОЧКАМИ</vt:lpstr>
      <vt:lpstr>Презентация PowerPoint</vt:lpstr>
      <vt:lpstr>Презентация PowerPoint</vt:lpstr>
      <vt:lpstr>Презентация PowerPoint</vt:lpstr>
      <vt:lpstr>Презентация PowerPoint</vt:lpstr>
      <vt:lpstr>АППЛИКАЦИЯ С ИСПОЛЬЗОВАНИЕМ ВАТНЫХ ПАЛОЧЕК</vt:lpstr>
      <vt:lpstr>Презентация PowerPoint</vt:lpstr>
      <vt:lpstr>Презентация PowerPoint</vt:lpstr>
      <vt:lpstr>Презентация PowerPoint</vt:lpstr>
      <vt:lpstr>Поделки с использованием ватных палочек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User</cp:lastModifiedBy>
  <cp:revision>11</cp:revision>
  <dcterms:created xsi:type="dcterms:W3CDTF">2014-11-29T12:48:27Z</dcterms:created>
  <dcterms:modified xsi:type="dcterms:W3CDTF">2015-02-02T13:30:03Z</dcterms:modified>
</cp:coreProperties>
</file>