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088E83A-C51F-4580-85D6-61094FA680F5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0486E3-A372-4BBB-BD25-5E86D19616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ru.wikipedia.org/wiki/%D0%A2%D0%B5%D0%BE%D1%80%D0%B5%D0%BC%D0%B0_%D0%A4%D0%B0%D0%BB%D0%B5%D1%81%D0%B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0%D1%80%D0%B3%D0%B5%D0%BB%D0%B8%D0%BE%D0%BD" TargetMode="External"/><Relationship Id="rId13" Type="http://schemas.openxmlformats.org/officeDocument/2006/relationships/hyperlink" Target="http://ru.wikipedia.org/wiki/%D0%9A%D0%BE%D0%B4%D1%80_(%D0%BC%D0%B8%D1%84%D0%BE%D0%BB%D0%BE%D0%B3%D0%B8%D1%8F)" TargetMode="External"/><Relationship Id="rId3" Type="http://schemas.openxmlformats.org/officeDocument/2006/relationships/hyperlink" Target="http://ru.wikipedia.org/wiki/427_%D0%B4%D0%BE_%D0%BD._%D1%8D." TargetMode="External"/><Relationship Id="rId7" Type="http://schemas.openxmlformats.org/officeDocument/2006/relationships/hyperlink" Target="http://ru.wikipedia.org/wiki/%D0%A1%D0%BF%D0%B0%D1%80%D1%82%D0%B0" TargetMode="External"/><Relationship Id="rId12" Type="http://schemas.openxmlformats.org/officeDocument/2006/relationships/hyperlink" Target="http://ru.wikipedia.org/wiki/%D0%90%D1%82%D1%82%D0%B8%D0%BA%D0%B0" TargetMode="External"/><Relationship Id="rId2" Type="http://schemas.openxmlformats.org/officeDocument/2006/relationships/hyperlink" Target="http://ru.wikipedia.org/wiki/428_%D0%B4%D0%BE_%D0%BD._%D1%8D." TargetMode="Externa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0%B5%D0%BB%D0%BE%D0%BF%D0%BE%D0%BD%D0%BD%D0%B5%D1%81%D1%81%D0%BA%D0%B0%D1%8F_%D0%B2%D0%BE%D0%B9%D0%BD%D0%B0" TargetMode="External"/><Relationship Id="rId11" Type="http://schemas.openxmlformats.org/officeDocument/2006/relationships/hyperlink" Target="http://ru.wikipedia.org/wiki/%D0%90%D0%BF%D0%BE%D0%BB%D0%BB%D0%BE%D0%BD" TargetMode="External"/><Relationship Id="rId5" Type="http://schemas.openxmlformats.org/officeDocument/2006/relationships/hyperlink" Target="http://ru.wikipedia.org/wiki/%D0%AD%D0%B3%D0%B8%D0%BD%D0%B0_(%D0%BE%D1%81%D1%82%D1%80%D0%BE%D0%B2)" TargetMode="External"/><Relationship Id="rId15" Type="http://schemas.openxmlformats.org/officeDocument/2006/relationships/hyperlink" Target="http://ru.wikipedia.org/wiki/%D0%94%D0%B8%D0%BE%D0%B3%D0%B5%D0%BD_%D0%9B%D0%B0%D1%8D%D1%80%D1%82%D1%81%D0%BA%D0%B8%D0%B9" TargetMode="External"/><Relationship Id="rId10" Type="http://schemas.openxmlformats.org/officeDocument/2006/relationships/hyperlink" Target="http://ru.wikipedia.org/wiki/%D0%94%D0%B5%D0%BB%D0%BE%D1%81" TargetMode="External"/><Relationship Id="rId4" Type="http://schemas.openxmlformats.org/officeDocument/2006/relationships/hyperlink" Target="http://ru.wikipedia.org/wiki/%D0%90%D1%84%D0%B8%D0%BD%D1%8B" TargetMode="External"/><Relationship Id="rId9" Type="http://schemas.openxmlformats.org/officeDocument/2006/relationships/hyperlink" Target="http://ru.wikipedia.org/wiki/21_%D0%BC%D0%B0%D1%8F" TargetMode="External"/><Relationship Id="rId14" Type="http://schemas.openxmlformats.org/officeDocument/2006/relationships/hyperlink" Target="http://ru.wikipedia.org/wiki/%D0%A1%D0%BE%D0%BB%D0%BE%D0%B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0%BE%D0%BD%D1%82_(%D0%BC%D0%B0%D1%82%D0%B5%D0%BC%D0%B0%D1%82%D0%B8%D0%BA)" TargetMode="External"/><Relationship Id="rId2" Type="http://schemas.openxmlformats.org/officeDocument/2006/relationships/hyperlink" Target="http://ru.wikipedia.org/wiki/%D0%93%D0%B8%D0%BF%D0%BF%D0%BE%D0%BA%D1%80%D0%B0%D1%82_%D0%A5%D0%B8%D0%BE%D1%81%D1%81%D0%BA%D0%B8%D0%B9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0%D0%BA%D1%81%D0%B8%D0%BE%D0%BC%D0%B0" TargetMode="External"/><Relationship Id="rId5" Type="http://schemas.openxmlformats.org/officeDocument/2006/relationships/hyperlink" Target="http://ru.wikipedia.org/wiki/%D0%9F%D0%BE%D1%81%D1%82%D1%83%D0%BB%D0%B0%D1%82" TargetMode="External"/><Relationship Id="rId4" Type="http://schemas.openxmlformats.org/officeDocument/2006/relationships/hyperlink" Target="http://ru.wikipedia.org/wiki/%D0%A4%D0%B5%D0%B2%D0%B4%D0%B8%D0%B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0%D0%B0%D0%B2%D0%BD%D0%B5%D0%BD%D0%B8%D0%B5" TargetMode="External"/><Relationship Id="rId13" Type="http://schemas.openxmlformats.org/officeDocument/2006/relationships/image" Target="../media/image7.png"/><Relationship Id="rId3" Type="http://schemas.openxmlformats.org/officeDocument/2006/relationships/hyperlink" Target="http://ru.wikipedia.org/wiki/%D0%93%D0%B5%D0%BE%D0%BC%D0%B5%D1%82%D1%80%D0%B8%D1%8F" TargetMode="External"/><Relationship Id="rId7" Type="http://schemas.openxmlformats.org/officeDocument/2006/relationships/hyperlink" Target="http://ru.wikipedia.org/wiki/%D0%94%D0%B5%D0%BA%D0%B0%D1%80%D1%82" TargetMode="External"/><Relationship Id="rId12" Type="http://schemas.openxmlformats.org/officeDocument/2006/relationships/image" Target="../media/image6.png"/><Relationship Id="rId2" Type="http://schemas.openxmlformats.org/officeDocument/2006/relationships/hyperlink" Target="http://ru.wikipedia.org/wiki/%D0%94%D0%B5%D0%BA%D0%B0%D1%80%D1%82%D0%BE%D0%B2%D0%B0_%D1%81%D0%B8%D1%81%D1%82%D0%B5%D0%BC%D0%B0_%D0%BA%D0%BE%D0%BE%D1%80%D0%B4%D0%B8%D0%BD%D0%B0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C%D0%B5%D1%82%D0%BE%D0%B4_%D0%BA%D0%BE%D0%BE%D1%80%D0%B4%D0%B8%D0%BD%D0%B0%D1%82" TargetMode="External"/><Relationship Id="rId11" Type="http://schemas.openxmlformats.org/officeDocument/2006/relationships/hyperlink" Target="http://ru.wikipedia.org/wiki/%D0%A4%D0%B0%D0%B9%D0%BB:Cartesian-coordinate-system.svg" TargetMode="External"/><Relationship Id="rId5" Type="http://schemas.openxmlformats.org/officeDocument/2006/relationships/hyperlink" Target="http://ru.wikipedia.org/wiki/%D0%90%D0%BB%D0%B3%D0%B5%D0%B1%D1%80%D0%B0" TargetMode="External"/><Relationship Id="rId10" Type="http://schemas.openxmlformats.org/officeDocument/2006/relationships/hyperlink" Target="http://commons.wikimedia.org/wiki/File:Cartesian-coordinate-system.svg?uselang=ru" TargetMode="External"/><Relationship Id="rId4" Type="http://schemas.openxmlformats.org/officeDocument/2006/relationships/hyperlink" Target="http://ru.wikipedia.org/wiki/%D0%A4%D0%B8%D0%B3%D1%83%D1%80%D0%B0_(%D0%B3%D0%B5%D0%BE%D0%BC%D0%B5%D1%82%D1%80%D0%B8%D1%8F)" TargetMode="External"/><Relationship Id="rId9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BD%D0%B0%D0%BB%D0%B8%D1%82%D0%B8%D1%87%D0%B5%D1%81%D0%BA%D0%B0%D1%8F_%D0%B3%D0%B5%D0%BE%D0%BC%D0%B5%D1%82%D1%80%D0%B8%D1%8F" TargetMode="External"/><Relationship Id="rId3" Type="http://schemas.openxmlformats.org/officeDocument/2006/relationships/hyperlink" Target="http://ru.wikipedia.org/wiki/%D0%9C%D0%B0%D1%82%D0%B5%D0%BC%D0%B0%D1%82%D0%B8%D1%87%D0%B5%D1%81%D0%BA%D0%B8%D0%B9_%D0%B0%D0%BD%D0%B0%D0%BB%D0%B8%D0%B7" TargetMode="External"/><Relationship Id="rId7" Type="http://schemas.openxmlformats.org/officeDocument/2006/relationships/hyperlink" Target="http://ru.wikipedia.org/wiki/%D0%94%D0%B5%D0%BA%D0%B0%D1%80%D1%82,_%D0%A0%D0%B5%D0%BD%D0%B5" TargetMode="External"/><Relationship Id="rId2" Type="http://schemas.openxmlformats.org/officeDocument/2006/relationships/hyperlink" Target="http://ru.wikipedia.org/wiki/%D0%90%D0%BB%D0%B3%D0%B5%D0%B1%D1%80%D0%B0%D0%B8%D1%87%D0%B5%D1%81%D0%BA%D0%B0%D1%8F_%D0%BA%D1%80%D0%B8%D0%B2%D0%B0%D1%8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F%D1%80%D0%BE%D0%B8%D0%B7%D0%B2%D0%BE%D0%B4%D0%BD%D0%B0%D1%8F_%D1%84%D1%83%D0%BD%D0%BA%D1%86%D0%B8%D0%B8" TargetMode="External"/><Relationship Id="rId5" Type="http://schemas.openxmlformats.org/officeDocument/2006/relationships/hyperlink" Target="http://ru.wikipedia.org/wiki/%D0%AD%D0%BA%D1%81%D1%82%D1%80%D0%B5%D0%BC%D1%83%D0%BC" TargetMode="External"/><Relationship Id="rId4" Type="http://schemas.openxmlformats.org/officeDocument/2006/relationships/hyperlink" Target="http://ru.wikipedia.org/wiki/%D0%9B%D0%B5%D0%BC%D0%BC%D0%B0_%D0%A4%D0%B5%D1%80%D0%BC%D0%B0" TargetMode="External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0%BE%D0%B2%D0%B5%D1%80%D1%85%D0%BD%D0%BE%D1%81%D1%82%D1%8C" TargetMode="External"/><Relationship Id="rId7" Type="http://schemas.openxmlformats.org/officeDocument/2006/relationships/image" Target="../media/image9.png"/><Relationship Id="rId2" Type="http://schemas.openxmlformats.org/officeDocument/2006/relationships/hyperlink" Target="http://ru.wikipedia.org/wiki/1799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7%D0%B0%D1%81%D1%82%D0%BD%D0%B0%D1%8F_%D0%BF%D1%80%D0%BE%D0%B8%D0%B7%D0%B2%D0%BE%D0%B4%D0%BD%D0%B0%D1%8F" TargetMode="External"/><Relationship Id="rId5" Type="http://schemas.openxmlformats.org/officeDocument/2006/relationships/hyperlink" Target="http://ru.wikipedia.org/wiki/%D0%98%D0%BD%D1%82%D0%B5%D0%B3%D1%80%D0%B0%D0%BB" TargetMode="External"/><Relationship Id="rId4" Type="http://schemas.openxmlformats.org/officeDocument/2006/relationships/hyperlink" Target="http://ru.wikipedia.org/wiki/%D0%9F%D1%80%D0%B8%D0%BD%D1%86%D0%B8%D0%BF_%D0%BD%D0%B5%D0%BF%D1%80%D0%B5%D1%80%D1%8B%D0%B2%D0%BD%D0%BE%D1%81%D1%82%D0%B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4644008" y="0"/>
            <a:ext cx="3313355" cy="1669385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Начало геометрии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4869160"/>
            <a:ext cx="3309803" cy="126062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Нахимовец </a:t>
            </a:r>
            <a:r>
              <a:rPr lang="ru-RU" dirty="0" err="1" smtClean="0"/>
              <a:t>Лутченко</a:t>
            </a:r>
            <a:r>
              <a:rPr lang="ru-RU" dirty="0" smtClean="0"/>
              <a:t> 61класс</a:t>
            </a:r>
          </a:p>
          <a:p>
            <a:r>
              <a:rPr lang="ru-RU" dirty="0" smtClean="0"/>
              <a:t>Нахимовец Кузин</a:t>
            </a:r>
          </a:p>
          <a:p>
            <a:r>
              <a:rPr lang="ru-RU" dirty="0" smtClean="0"/>
              <a:t>61 класс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558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024744" cy="1143000"/>
          </a:xfrm>
        </p:spPr>
        <p:txBody>
          <a:bodyPr/>
          <a:lstStyle/>
          <a:p>
            <a:r>
              <a:rPr lang="ru-RU" dirty="0" smtClean="0"/>
              <a:t>ФАЛЕС МИЛЕТСКИЙ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60535" y="2204865"/>
            <a:ext cx="5415921" cy="3528391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Именем Фалеса названа геометрическая </a:t>
            </a:r>
            <a:r>
              <a:rPr lang="ru-RU" dirty="0">
                <a:hlinkClick r:id="rId2" tooltip="Теорема Фалеса"/>
              </a:rPr>
              <a:t>теорема</a:t>
            </a:r>
            <a:r>
              <a:rPr lang="ru-RU" dirty="0"/>
              <a:t>.</a:t>
            </a:r>
          </a:p>
          <a:p>
            <a:pPr marL="68580" indent="0">
              <a:buNone/>
            </a:pPr>
            <a:r>
              <a:rPr lang="ru-RU" dirty="0">
                <a:hlinkClick r:id="rId2" tooltip="Теорема Фалеса"/>
              </a:rPr>
              <a:t>Теорема Фалеса</a:t>
            </a:r>
            <a:r>
              <a:rPr lang="ru-RU" dirty="0"/>
              <a:t> : </a:t>
            </a:r>
          </a:p>
          <a:p>
            <a:r>
              <a:rPr lang="ru-RU" dirty="0"/>
              <a:t>Считается, что Фалес первым сформулировал и доказал несколько геометрических теорем, а именно:</a:t>
            </a:r>
          </a:p>
          <a:p>
            <a:r>
              <a:rPr lang="ru-RU" dirty="0"/>
              <a:t>вертикальные углы равны;</a:t>
            </a:r>
          </a:p>
          <a:p>
            <a:r>
              <a:rPr lang="ru-RU" dirty="0"/>
              <a:t>имеет место равенство треугольников по одной стороне и двум прилегающим к ней углам;</a:t>
            </a:r>
          </a:p>
          <a:p>
            <a:r>
              <a:rPr lang="ru-RU" dirty="0"/>
              <a:t>углы при основании равнобедренного треугольника равны;</a:t>
            </a:r>
          </a:p>
          <a:p>
            <a:r>
              <a:rPr lang="ru-RU" dirty="0"/>
              <a:t>диаметр делит круг пополам;</a:t>
            </a:r>
          </a:p>
          <a:p>
            <a:r>
              <a:rPr lang="ru-RU" dirty="0"/>
              <a:t>вписанный угол, опирающийся на диаметр, является прямым.</a:t>
            </a:r>
          </a:p>
          <a:p>
            <a:pPr marL="68580" indent="0">
              <a:buNone/>
            </a:pPr>
            <a:endParaRPr lang="ru-RU" dirty="0"/>
          </a:p>
          <a:p>
            <a:r>
              <a:rPr lang="ru-RU" dirty="0"/>
              <a:t>Легенда рассказывает о том, что Фалес, будучи в Египте, поразил фараона </a:t>
            </a:r>
            <a:r>
              <a:rPr lang="ru-RU" dirty="0" err="1"/>
              <a:t>Амасиса</a:t>
            </a:r>
            <a:r>
              <a:rPr lang="ru-RU" dirty="0"/>
              <a:t> тем, что сумел точно установить высоту пирамиды, дождавшись момента, когда длина тени палки становится равной её высоте, и тогда измерил длину тени пирамиды</a:t>
            </a:r>
            <a:r>
              <a:rPr lang="ru-RU" dirty="0" smtClean="0"/>
              <a:t>.</a:t>
            </a:r>
          </a:p>
          <a:p>
            <a:r>
              <a:rPr lang="ru-RU" dirty="0"/>
              <a:t> 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695" y="2009867"/>
            <a:ext cx="2673999" cy="40324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872672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463" y="404664"/>
            <a:ext cx="7024744" cy="1143000"/>
          </a:xfrm>
        </p:spPr>
        <p:txBody>
          <a:bodyPr/>
          <a:lstStyle/>
          <a:p>
            <a:r>
              <a:rPr lang="ru-RU" smtClean="0"/>
              <a:t>Богр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635896" y="1988840"/>
            <a:ext cx="5040560" cy="446449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Основное сочинение Евклида называется Начала. Книги с таким же названием, в которых последовательно излагались все основные факты геометрии и теоретической арифметики, составлялись ранее Гиппократом </a:t>
            </a:r>
            <a:r>
              <a:rPr lang="ru-RU" dirty="0" err="1"/>
              <a:t>Хиосским</a:t>
            </a:r>
            <a:r>
              <a:rPr lang="ru-RU" dirty="0"/>
              <a:t>, </a:t>
            </a:r>
            <a:r>
              <a:rPr lang="ru-RU" dirty="0" err="1"/>
              <a:t>Леонтом</a:t>
            </a:r>
            <a:r>
              <a:rPr lang="ru-RU" dirty="0"/>
              <a:t> и </a:t>
            </a:r>
            <a:r>
              <a:rPr lang="ru-RU" dirty="0" err="1"/>
              <a:t>Февдием</a:t>
            </a:r>
            <a:r>
              <a:rPr lang="ru-RU" dirty="0"/>
              <a:t>. Однако Начала Евклида вытеснили все эти сочинения из обихода и в течение более чем двух тысячелетий оставались базовым учебником геометрии. Создавая свой учебник, Евклид включил в него многое из того, что было создано его предшественниками, обработав этот материал и сведя его воедино.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700808"/>
            <a:ext cx="3168352" cy="475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1922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ЕВКЛИД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843808" y="1124744"/>
            <a:ext cx="6069435" cy="4201692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Точная дата рождения Платона неизвестна. Следуя античным источникам, большинство исследователей полагает, что Платон родился в </a:t>
            </a:r>
            <a:r>
              <a:rPr lang="ru-RU" dirty="0">
                <a:hlinkClick r:id="rId2" tooltip="428 до н. э."/>
              </a:rPr>
              <a:t>428</a:t>
            </a:r>
            <a:r>
              <a:rPr lang="ru-RU" dirty="0"/>
              <a:t>—</a:t>
            </a:r>
            <a:r>
              <a:rPr lang="ru-RU" dirty="0">
                <a:hlinkClick r:id="rId3" tooltip="427 до н. э."/>
              </a:rPr>
              <a:t>427</a:t>
            </a:r>
            <a:r>
              <a:rPr lang="ru-RU" dirty="0"/>
              <a:t> годах до н. э. в </a:t>
            </a:r>
            <a:r>
              <a:rPr lang="ru-RU" dirty="0">
                <a:hlinkClick r:id="rId4" tooltip="Афины"/>
              </a:rPr>
              <a:t>Афинах</a:t>
            </a:r>
            <a:r>
              <a:rPr lang="ru-RU" dirty="0"/>
              <a:t> или </a:t>
            </a:r>
            <a:r>
              <a:rPr lang="ru-RU" dirty="0" err="1">
                <a:hlinkClick r:id="rId5" tooltip="Эгина (остров)"/>
              </a:rPr>
              <a:t>Эгине</a:t>
            </a:r>
            <a:r>
              <a:rPr lang="ru-RU" dirty="0"/>
              <a:t> в разгар </a:t>
            </a:r>
            <a:r>
              <a:rPr lang="ru-RU" dirty="0">
                <a:hlinkClick r:id="rId6" tooltip="Пелопоннесская война"/>
              </a:rPr>
              <a:t>Пелопоннесской войны</a:t>
            </a:r>
            <a:r>
              <a:rPr lang="ru-RU" dirty="0"/>
              <a:t> между </a:t>
            </a:r>
            <a:r>
              <a:rPr lang="ru-RU" dirty="0">
                <a:hlinkClick r:id="rId4" tooltip="Афины"/>
              </a:rPr>
              <a:t>Афинами</a:t>
            </a:r>
            <a:r>
              <a:rPr lang="ru-RU" dirty="0"/>
              <a:t> и </a:t>
            </a:r>
            <a:r>
              <a:rPr lang="ru-RU" dirty="0">
                <a:hlinkClick r:id="rId7" tooltip="Спарта"/>
              </a:rPr>
              <a:t>Спартой</a:t>
            </a:r>
            <a:r>
              <a:rPr lang="ru-RU" dirty="0"/>
              <a:t>. По античной традиции днём его рождения считается 7 </a:t>
            </a:r>
            <a:r>
              <a:rPr lang="ru-RU" dirty="0" err="1">
                <a:hlinkClick r:id="rId8" tooltip="Таргелион"/>
              </a:rPr>
              <a:t>таргелиона</a:t>
            </a:r>
            <a:r>
              <a:rPr lang="ru-RU" dirty="0"/>
              <a:t> (</a:t>
            </a:r>
            <a:r>
              <a:rPr lang="ru-RU" dirty="0">
                <a:hlinkClick r:id="rId9" tooltip="21 мая"/>
              </a:rPr>
              <a:t>21 мая</a:t>
            </a:r>
            <a:r>
              <a:rPr lang="ru-RU" dirty="0"/>
              <a:t>), праздничный день, в который, по мифологическому преданию, на острове </a:t>
            </a:r>
            <a:r>
              <a:rPr lang="ru-RU" dirty="0">
                <a:hlinkClick r:id="rId10" tooltip="Делос"/>
              </a:rPr>
              <a:t>Делос</a:t>
            </a:r>
            <a:r>
              <a:rPr lang="ru-RU" dirty="0"/>
              <a:t> родился бог </a:t>
            </a:r>
            <a:r>
              <a:rPr lang="ru-RU" dirty="0">
                <a:hlinkClick r:id="rId11" tooltip="Аполлон"/>
              </a:rPr>
              <a:t>Аполлон</a:t>
            </a:r>
            <a:r>
              <a:rPr lang="ru-RU" dirty="0"/>
              <a:t>.</a:t>
            </a:r>
          </a:p>
          <a:p>
            <a:r>
              <a:rPr lang="ru-RU" dirty="0"/>
              <a:t>Платон родился в семье, имевшей аристократическое происхождение, род его отца, Аристона (465—-424), восходил, согласно легендам, к последнему царю </a:t>
            </a:r>
            <a:r>
              <a:rPr lang="ru-RU" dirty="0">
                <a:hlinkClick r:id="rId12" tooltip="Аттика"/>
              </a:rPr>
              <a:t>Аттики</a:t>
            </a:r>
            <a:r>
              <a:rPr lang="ru-RU" dirty="0"/>
              <a:t> </a:t>
            </a:r>
            <a:r>
              <a:rPr lang="ru-RU" dirty="0" err="1">
                <a:hlinkClick r:id="rId13" tooltip="Кодр (мифология)"/>
              </a:rPr>
              <a:t>Кодру</a:t>
            </a:r>
            <a:r>
              <a:rPr lang="ru-RU" dirty="0"/>
              <a:t>, а предком </a:t>
            </a:r>
            <a:r>
              <a:rPr lang="ru-RU" dirty="0" err="1"/>
              <a:t>Периктионы</a:t>
            </a:r>
            <a:r>
              <a:rPr lang="ru-RU" dirty="0"/>
              <a:t>, матери Платона, был афинский реформатор </a:t>
            </a:r>
            <a:r>
              <a:rPr lang="ru-RU" dirty="0">
                <a:hlinkClick r:id="rId14" tooltip="Солон"/>
              </a:rPr>
              <a:t>Солон</a:t>
            </a:r>
            <a:r>
              <a:rPr lang="ru-RU" dirty="0"/>
              <a:t>. Также, согласно </a:t>
            </a:r>
            <a:r>
              <a:rPr lang="ru-RU" dirty="0">
                <a:hlinkClick r:id="rId15" tooltip="Диоген Лаэртский"/>
              </a:rPr>
              <a:t>Диогену </a:t>
            </a:r>
            <a:r>
              <a:rPr lang="ru-RU" dirty="0" err="1">
                <a:hlinkClick r:id="rId15" tooltip="Диоген Лаэртский"/>
              </a:rPr>
              <a:t>Лаэртскому</a:t>
            </a:r>
            <a:r>
              <a:rPr lang="ru-RU" dirty="0"/>
              <a:t>, Платон был зачат непорочно.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20955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52967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Его </a:t>
            </a:r>
            <a:r>
              <a:rPr lang="ru-RU" dirty="0" err="1" smtClean="0"/>
              <a:t>настежения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/>
              <a:t>Основное сочинение Евклида называется </a:t>
            </a:r>
            <a:r>
              <a:rPr lang="ru-RU" i="1" dirty="0"/>
              <a:t>Начала</a:t>
            </a:r>
            <a:r>
              <a:rPr lang="ru-RU" dirty="0"/>
              <a:t>. Книги с таким же названием, в которых последовательно излагались все основные факты геометрии и теоретической арифметики, составлялись ранее </a:t>
            </a:r>
            <a:r>
              <a:rPr lang="ru-RU" dirty="0">
                <a:hlinkClick r:id="rId2" tooltip="Гиппократ Хиосский"/>
              </a:rPr>
              <a:t>Гиппократом </a:t>
            </a:r>
            <a:r>
              <a:rPr lang="ru-RU" dirty="0" err="1">
                <a:hlinkClick r:id="rId2" tooltip="Гиппократ Хиосский"/>
              </a:rPr>
              <a:t>Хиосским</a:t>
            </a:r>
            <a:r>
              <a:rPr lang="ru-RU" dirty="0"/>
              <a:t>, </a:t>
            </a:r>
            <a:r>
              <a:rPr lang="ru-RU" dirty="0" err="1">
                <a:hlinkClick r:id="rId3" tooltip="Леонт (математик)"/>
              </a:rPr>
              <a:t>Леонтом</a:t>
            </a:r>
            <a:r>
              <a:rPr lang="ru-RU" dirty="0"/>
              <a:t> и </a:t>
            </a:r>
            <a:r>
              <a:rPr lang="ru-RU" dirty="0" err="1">
                <a:hlinkClick r:id="rId4" tooltip="Февдий"/>
              </a:rPr>
              <a:t>Февдием</a:t>
            </a:r>
            <a:r>
              <a:rPr lang="ru-RU" dirty="0"/>
              <a:t>. Однако </a:t>
            </a:r>
            <a:r>
              <a:rPr lang="ru-RU" i="1" dirty="0"/>
              <a:t>Начала</a:t>
            </a:r>
            <a:r>
              <a:rPr lang="ru-RU" dirty="0"/>
              <a:t> Евклида вытеснили все эти сочинения из обихода и в течение более чем двух тысячелетий оставались базовым учебником геометрии. Создавая свой учебник, Евклид включил в него многое из того, что было создано его предшественниками, обработав этот материал и сведя его воедино.</a:t>
            </a:r>
          </a:p>
          <a:p>
            <a:r>
              <a:rPr lang="ru-RU" i="1" dirty="0"/>
              <a:t>Начала</a:t>
            </a:r>
            <a:r>
              <a:rPr lang="ru-RU" dirty="0"/>
              <a:t> состоят из тринадцати книг. Первая и некоторые другие книги предваряются списком определений. Первой книге предпослан также список постулатов и аксиом. Как правило, </a:t>
            </a:r>
            <a:r>
              <a:rPr lang="ru-RU" dirty="0">
                <a:hlinkClick r:id="rId5" tooltip="Постулат"/>
              </a:rPr>
              <a:t>постулаты</a:t>
            </a:r>
            <a:r>
              <a:rPr lang="ru-RU" dirty="0"/>
              <a:t> задают базовые построения (напр., «требуется, чтобы через любые две точки можно было провести прямую»), а </a:t>
            </a:r>
            <a:r>
              <a:rPr lang="ru-RU" dirty="0">
                <a:hlinkClick r:id="rId6" tooltip="Аксиома"/>
              </a:rPr>
              <a:t>аксиомы</a:t>
            </a:r>
            <a:r>
              <a:rPr lang="ru-RU" dirty="0"/>
              <a:t> — общие правила вывода при оперировании с величинами (напр., «если две величины равны третьей, они равны между собой»).</a:t>
            </a:r>
          </a:p>
        </p:txBody>
      </p:sp>
    </p:spTree>
    <p:extLst>
      <p:ext uri="{BB962C8B-B14F-4D97-AF65-F5344CB8AC3E}">
        <p14:creationId xmlns:p14="http://schemas.microsoft.com/office/powerpoint/2010/main" xmlns="" val="2051436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dirty="0" err="1" smtClean="0"/>
              <a:t>декарт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87243" y="1379806"/>
            <a:ext cx="6161221" cy="5112568"/>
          </a:xfrm>
        </p:spPr>
        <p:txBody>
          <a:bodyPr>
            <a:normAutofit fontScale="92500"/>
          </a:bodyPr>
          <a:lstStyle/>
          <a:p>
            <a:endParaRPr lang="ru-RU" dirty="0"/>
          </a:p>
          <a:p>
            <a:r>
              <a:rPr lang="ru-RU" dirty="0">
                <a:hlinkClick r:id="rId2" tooltip="Декартова система координат"/>
              </a:rPr>
              <a:t>Декартова система координат</a:t>
            </a:r>
            <a:endParaRPr lang="ru-RU" dirty="0"/>
          </a:p>
          <a:p>
            <a:r>
              <a:rPr lang="ru-RU" b="1" dirty="0" err="1"/>
              <a:t>Аналити́ческая</a:t>
            </a:r>
            <a:r>
              <a:rPr lang="ru-RU" b="1" dirty="0"/>
              <a:t> </a:t>
            </a:r>
            <a:r>
              <a:rPr lang="ru-RU" b="1" dirty="0" err="1"/>
              <a:t>геоме́трия</a:t>
            </a:r>
            <a:r>
              <a:rPr lang="ru-RU" dirty="0"/>
              <a:t> — раздел </a:t>
            </a:r>
            <a:r>
              <a:rPr lang="ru-RU" dirty="0">
                <a:hlinkClick r:id="rId3" tooltip="Геометрия"/>
              </a:rPr>
              <a:t>геометрии</a:t>
            </a:r>
            <a:r>
              <a:rPr lang="ru-RU" dirty="0"/>
              <a:t>, в котором </a:t>
            </a:r>
            <a:r>
              <a:rPr lang="ru-RU" dirty="0">
                <a:hlinkClick r:id="rId4" tooltip="Фигура (геометрия)"/>
              </a:rPr>
              <a:t>геометрические фигуры</a:t>
            </a:r>
            <a:r>
              <a:rPr lang="ru-RU" dirty="0"/>
              <a:t> и их свойства исследуются средствами </a:t>
            </a:r>
            <a:r>
              <a:rPr lang="ru-RU" dirty="0">
                <a:hlinkClick r:id="rId5" tooltip="Алгебра"/>
              </a:rPr>
              <a:t>алгебры</a:t>
            </a:r>
            <a:r>
              <a:rPr lang="ru-RU" dirty="0"/>
              <a:t>.</a:t>
            </a:r>
          </a:p>
          <a:p>
            <a:r>
              <a:rPr lang="ru-RU" dirty="0"/>
              <a:t>В основе этого метода лежит так называемый </a:t>
            </a:r>
            <a:r>
              <a:rPr lang="ru-RU" dirty="0">
                <a:hlinkClick r:id="rId6" tooltip="Метод координат"/>
              </a:rPr>
              <a:t>метод координат</a:t>
            </a:r>
            <a:r>
              <a:rPr lang="ru-RU" dirty="0"/>
              <a:t>, впервые применённый </a:t>
            </a:r>
            <a:r>
              <a:rPr lang="ru-RU" dirty="0">
                <a:hlinkClick r:id="rId7" tooltip="Декарт"/>
              </a:rPr>
              <a:t>Декартом</a:t>
            </a:r>
            <a:r>
              <a:rPr lang="ru-RU" dirty="0"/>
              <a:t>. Каждому геометрическому соотношению этот метод ставит в соответствие некоторое </a:t>
            </a:r>
            <a:r>
              <a:rPr lang="ru-RU" dirty="0">
                <a:hlinkClick r:id="rId8" tooltip="Уравнение"/>
              </a:rPr>
              <a:t>уравнение</a:t>
            </a:r>
            <a:r>
              <a:rPr lang="ru-RU" dirty="0"/>
              <a:t>, связывающее координаты фигуры или тела.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20955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0" y="-1246495"/>
            <a:ext cx="1997075" cy="2492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0"/>
              </a:rPr>
              <a:t>  </a:t>
            </a:r>
            <a:r>
              <a:rPr kumimoji="0" lang="ru-RU" altLang="ru-RU" sz="1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                            </a:t>
            </a:r>
            <a:r>
              <a:rPr kumimoji="0" lang="ru-RU" alt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endParaRPr kumimoji="0" lang="ru-RU" alt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  <a:hlinkClick r:id="rId11" tooltip="Увеличить"/>
              </a:rPr>
              <a:t>  </a:t>
            </a:r>
            <a:r>
              <a:rPr kumimoji="0" lang="ru-RU" altLang="ru-RU" sz="6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r>
              <a:rPr kumimoji="0" lang="ru-RU" alt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 </a:t>
            </a:r>
            <a:endParaRPr kumimoji="0" lang="ru-RU" altLang="ru-RU" sz="1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  <a:hlinkClick r:id="rId2" tooltip="Декартова система координат"/>
            </a:endParaRPr>
          </a:p>
        </p:txBody>
      </p:sp>
      <p:pic>
        <p:nvPicPr>
          <p:cNvPr id="4100" name="Picture 4" descr="http://upload.wikimedia.org/wikipedia/commons/thumb/0/0e/Cartesian-coordinate-system.svg/200px-Cartesian-coordinate-system.svg.png">
            <a:hlinkClick r:id="rId10"/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044" y="4551065"/>
            <a:ext cx="19050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http://bits.wikimedia.org/static-1.22wmf22/skins/common/images/magnify-clip.png">
            <a:hlinkClick r:id="rId11" tooltip="Увеличить"/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V="1">
            <a:off x="155575" y="411481"/>
            <a:ext cx="142875" cy="45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924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Пьер де Ферма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27784" y="2132856"/>
            <a:ext cx="6048672" cy="4320480"/>
          </a:xfrm>
        </p:spPr>
        <p:txBody>
          <a:bodyPr>
            <a:normAutofit fontScale="92500"/>
          </a:bodyPr>
          <a:lstStyle/>
          <a:p>
            <a:r>
              <a:rPr lang="ru-RU" dirty="0"/>
              <a:t>Ферма практически по современным правилам находил касательные к </a:t>
            </a:r>
            <a:r>
              <a:rPr lang="ru-RU" dirty="0">
                <a:hlinkClick r:id="rId2" tooltip="Алгебраическая кривая"/>
              </a:rPr>
              <a:t>алгебраическим кривым</a:t>
            </a:r>
            <a:r>
              <a:rPr lang="ru-RU" dirty="0"/>
              <a:t>. </a:t>
            </a:r>
            <a:r>
              <a:rPr lang="ru-RU" dirty="0" smtClean="0"/>
              <a:t> </a:t>
            </a:r>
            <a:r>
              <a:rPr lang="ru-RU" dirty="0"/>
              <a:t>В учебниках по </a:t>
            </a:r>
            <a:r>
              <a:rPr lang="ru-RU" dirty="0">
                <a:hlinkClick r:id="rId3" tooltip="Математический анализ"/>
              </a:rPr>
              <a:t>математическому анализу</a:t>
            </a:r>
            <a:r>
              <a:rPr lang="ru-RU" dirty="0"/>
              <a:t> можно найти важную </a:t>
            </a:r>
            <a:r>
              <a:rPr lang="ru-RU" dirty="0">
                <a:hlinkClick r:id="rId4" tooltip="Лемма Ферма"/>
              </a:rPr>
              <a:t>лемму Ферма</a:t>
            </a:r>
            <a:r>
              <a:rPr lang="ru-RU" dirty="0"/>
              <a:t>, или необходимый признак </a:t>
            </a:r>
            <a:r>
              <a:rPr lang="ru-RU" dirty="0">
                <a:hlinkClick r:id="rId5" tooltip="Экстремум"/>
              </a:rPr>
              <a:t>экстремума</a:t>
            </a:r>
            <a:r>
              <a:rPr lang="ru-RU" dirty="0"/>
              <a:t>: в точках экстремума </a:t>
            </a:r>
            <a:r>
              <a:rPr lang="ru-RU" dirty="0">
                <a:hlinkClick r:id="rId6" tooltip="Производная функции"/>
              </a:rPr>
              <a:t>производная функции</a:t>
            </a:r>
            <a:r>
              <a:rPr lang="ru-RU" dirty="0"/>
              <a:t> равна нулю.</a:t>
            </a:r>
          </a:p>
          <a:p>
            <a:endParaRPr lang="ru-RU" dirty="0"/>
          </a:p>
          <a:p>
            <a:r>
              <a:rPr lang="ru-RU" dirty="0"/>
              <a:t>Наряду с </a:t>
            </a:r>
            <a:r>
              <a:rPr lang="ru-RU" dirty="0">
                <a:hlinkClick r:id="rId7" tooltip="Декарт, Рене"/>
              </a:rPr>
              <a:t>Декартом</a:t>
            </a:r>
            <a:r>
              <a:rPr lang="ru-RU" dirty="0"/>
              <a:t>, Ферма считается основателем </a:t>
            </a:r>
            <a:r>
              <a:rPr lang="ru-RU" dirty="0">
                <a:hlinkClick r:id="rId8" tooltip="Аналитическая геометрия"/>
              </a:rPr>
              <a:t>аналитической геометрии</a:t>
            </a:r>
            <a:r>
              <a:rPr lang="ru-RU" dirty="0"/>
              <a:t>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076450"/>
            <a:ext cx="2592288" cy="3473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896527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024744" cy="1143000"/>
          </a:xfrm>
        </p:spPr>
        <p:txBody>
          <a:bodyPr/>
          <a:lstStyle/>
          <a:p>
            <a:r>
              <a:rPr lang="ru-RU" dirty="0" smtClean="0"/>
              <a:t>Монж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55776" y="1628800"/>
            <a:ext cx="5265033" cy="420382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Создание «</a:t>
            </a:r>
            <a:r>
              <a:rPr lang="ru-RU" i="1" dirty="0"/>
              <a:t>Начертательной геометрии</a:t>
            </a:r>
            <a:r>
              <a:rPr lang="ru-RU" dirty="0"/>
              <a:t>», трактат которой вышел в свет только в </a:t>
            </a:r>
            <a:r>
              <a:rPr lang="ru-RU" dirty="0">
                <a:hlinkClick r:id="rId2" tooltip="1799 год"/>
              </a:rPr>
              <a:t>1799 году</a:t>
            </a:r>
            <a:r>
              <a:rPr lang="ru-RU" dirty="0"/>
              <a:t> под заглавием «</a:t>
            </a:r>
            <a:r>
              <a:rPr lang="ru-RU" i="1" dirty="0" err="1"/>
              <a:t>Géométrie</a:t>
            </a:r>
            <a:r>
              <a:rPr lang="ru-RU" i="1" dirty="0"/>
              <a:t> </a:t>
            </a:r>
            <a:r>
              <a:rPr lang="ru-RU" i="1" dirty="0" err="1"/>
              <a:t>descriptive</a:t>
            </a:r>
            <a:r>
              <a:rPr lang="ru-RU" dirty="0"/>
              <a:t>», послужило началом и основой работ, позволивших новой Европе овладеть геометрическими знаниями Древней Греции; работы же по теории </a:t>
            </a:r>
            <a:r>
              <a:rPr lang="ru-RU" dirty="0">
                <a:hlinkClick r:id="rId3" tooltip="Поверхность"/>
              </a:rPr>
              <a:t>поверхностей</a:t>
            </a:r>
            <a:r>
              <a:rPr lang="ru-RU" dirty="0"/>
              <a:t>, помимо своего непосредственного значения, привели к выяснению важного </a:t>
            </a:r>
            <a:r>
              <a:rPr lang="ru-RU" dirty="0">
                <a:hlinkClick r:id="rId4" tooltip="Принцип непрерывности"/>
              </a:rPr>
              <a:t>принципа непрерывности</a:t>
            </a:r>
            <a:r>
              <a:rPr lang="ru-RU" dirty="0"/>
              <a:t> и к раскрытию смысла той обширной неопределенности, которая возникает при </a:t>
            </a:r>
            <a:r>
              <a:rPr lang="ru-RU" dirty="0">
                <a:hlinkClick r:id="rId5" tooltip="Интеграл"/>
              </a:rPr>
              <a:t>интегрировании уравнений</a:t>
            </a:r>
            <a:r>
              <a:rPr lang="ru-RU" dirty="0"/>
              <a:t> с </a:t>
            </a:r>
            <a:r>
              <a:rPr lang="ru-RU" dirty="0">
                <a:hlinkClick r:id="rId6" tooltip="Частная производная"/>
              </a:rPr>
              <a:t>частными производными</a:t>
            </a:r>
            <a:r>
              <a:rPr lang="ru-RU" dirty="0"/>
              <a:t>, произвольными постоянными и тем более с появлением произвольных функций.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19050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75136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482</TotalTime>
  <Words>388</Words>
  <Application>Microsoft Office PowerPoint</Application>
  <PresentationFormat>Экран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Начало геометрии</vt:lpstr>
      <vt:lpstr>ФАЛЕС МИЛЕТСКИЙ</vt:lpstr>
      <vt:lpstr>Богр</vt:lpstr>
      <vt:lpstr>ЕВКЛИД </vt:lpstr>
      <vt:lpstr>Его настежения</vt:lpstr>
      <vt:lpstr>декарт</vt:lpstr>
      <vt:lpstr>Пьер де Ферма</vt:lpstr>
      <vt:lpstr>Монж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Начало геометрии</dc:title>
  <dc:creator>Лутченко Никита Вячеславович</dc:creator>
  <cp:lastModifiedBy>a0409</cp:lastModifiedBy>
  <cp:revision>20</cp:revision>
  <dcterms:created xsi:type="dcterms:W3CDTF">2013-11-14T14:09:46Z</dcterms:created>
  <dcterms:modified xsi:type="dcterms:W3CDTF">2015-02-02T16:38:49Z</dcterms:modified>
</cp:coreProperties>
</file>