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7" r:id="rId3"/>
    <p:sldId id="260" r:id="rId4"/>
    <p:sldId id="261" r:id="rId5"/>
    <p:sldId id="262" r:id="rId6"/>
    <p:sldId id="263" r:id="rId7"/>
    <p:sldId id="258" r:id="rId8"/>
    <p:sldId id="266" r:id="rId9"/>
    <p:sldId id="259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6509" autoAdjust="0"/>
    <p:restoredTop sz="94660"/>
  </p:normalViewPr>
  <p:slideViewPr>
    <p:cSldViewPr>
      <p:cViewPr varScale="1">
        <p:scale>
          <a:sx n="64" d="100"/>
          <a:sy n="64" d="100"/>
        </p:scale>
        <p:origin x="-2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2A9201-CAA4-4DBA-BD79-85181E94D400}" type="datetimeFigureOut">
              <a:rPr lang="ru-RU" smtClean="0"/>
              <a:t>14.02.2012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EF963D-2864-400C-863B-89AC84ED5D9F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14348" y="1071546"/>
            <a:ext cx="7620000" cy="5076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785918" y="857232"/>
            <a:ext cx="592935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 Олимпийские игры</a:t>
            </a:r>
            <a:endParaRPr lang="ru-RU" sz="48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14282" y="285728"/>
            <a:ext cx="4572000" cy="5632311"/>
          </a:xfrm>
          <a:prstGeom prst="rect">
            <a:avLst/>
          </a:prstGeom>
        </p:spPr>
        <p:txBody>
          <a:bodyPr wrap="squar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Олимпийские игры были запрещены христианами в 1-м году 293-й Олимпиады (394 год) императором Феодосием как языческие и были заново возрождены лишь в 1896 году.</a:t>
            </a:r>
            <a:endParaRPr lang="ru-RU" sz="36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94096" y="571480"/>
            <a:ext cx="4549904" cy="5095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714876" y="178599"/>
            <a:ext cx="4429124" cy="66436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285720" y="214290"/>
            <a:ext cx="4572000" cy="6186309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Традиция,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Существовавшая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Древней Греции,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была возрождена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в </a:t>
            </a:r>
            <a:r>
              <a:rPr lang="ru-RU" sz="36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1896 году</a:t>
            </a:r>
            <a:endParaRPr lang="ru-RU" sz="3600" b="1" dirty="0" smtClean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французским 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общественным</a:t>
            </a: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Деятелем</a:t>
            </a:r>
          </a:p>
          <a:p>
            <a:r>
              <a:rPr lang="ru-RU" sz="5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Пьером де Кубертеном</a:t>
            </a:r>
            <a:r>
              <a:rPr lang="ru-RU" sz="40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.</a:t>
            </a:r>
            <a:endParaRPr lang="ru-RU" sz="40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7858180" cy="57554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Символ Олимпийских игр — пять скреплённых колец, символизирующих объединение пяти частей света в олимпийском движении, олимпийские кольца. Цвет колец    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                                                    в верхнем ряду —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600" b="1" dirty="0" err="1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голубой</a:t>
            </a:r>
            <a:r>
              <a:rPr lang="ru-RU" sz="36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для Европы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r>
              <a:rPr lang="ru-RU" sz="3600" b="1" dirty="0" smtClean="0">
                <a:ln w="17780" cmpd="sng">
                  <a:solidFill>
                    <a:srgbClr val="FFFFFF"/>
                  </a:solidFill>
                  <a:prstDash val="solid"/>
                  <a:miter lim="800000"/>
                </a:ln>
                <a:gradFill rotWithShape="1">
                  <a:gsLst>
                    <a:gs pos="0">
                      <a:srgbClr val="000000">
                        <a:tint val="92000"/>
                        <a:shade val="100000"/>
                        <a:satMod val="150000"/>
                      </a:srgbClr>
                    </a:gs>
                    <a:gs pos="49000">
                      <a:srgbClr val="000000">
                        <a:tint val="89000"/>
                        <a:shade val="90000"/>
                        <a:satMod val="150000"/>
                      </a:srgbClr>
                    </a:gs>
                    <a:gs pos="50000">
                      <a:srgbClr val="000000">
                        <a:tint val="100000"/>
                        <a:shade val="75000"/>
                        <a:satMod val="150000"/>
                      </a:srgbClr>
                    </a:gs>
                    <a:gs pos="95000">
                      <a:srgbClr val="000000">
                        <a:shade val="47000"/>
                        <a:satMod val="150000"/>
                      </a:srgbClr>
                    </a:gs>
                    <a:gs pos="100000">
                      <a:srgbClr val="000000">
                        <a:shade val="39000"/>
                        <a:satMod val="150000"/>
                      </a:srgbClr>
                    </a:gs>
                  </a:gsLst>
                  <a:lin ang="5400000"/>
                </a:gradFill>
                <a:effectLst>
                  <a:outerShdw blurRad="50800" algn="tl" rotWithShape="0">
                    <a:srgbClr val="000000"/>
                  </a:outerShdw>
                </a:effectLst>
              </a:rPr>
              <a:t>чёрный для Африки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</a:t>
            </a:r>
          </a:p>
          <a:p>
            <a:r>
              <a:rPr lang="ru-RU" sz="32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красный для Америки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      в нижнем ряду —</a:t>
            </a:r>
          </a:p>
          <a:p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r>
              <a:rPr lang="ru-RU" sz="36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жёлтый для Азии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,</a:t>
            </a:r>
          </a:p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 </a:t>
            </a:r>
            <a:r>
              <a:rPr lang="ru-RU" sz="3200" b="1" dirty="0" smtClean="0">
                <a:ln w="19050">
                  <a:solidFill>
                    <a:sysClr val="windowText" lastClr="000000"/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зелёный для Австралии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.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571999" y="214648"/>
            <a:ext cx="3936609" cy="63576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0" y="3357562"/>
            <a:ext cx="45720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По  одной из легенд Олимпийские игры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были учреждены Гераклом в </a:t>
            </a:r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776 до н. э. , хотя известно, что игры проводились и раньше. 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0" y="285728"/>
            <a:ext cx="45720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Олимпийские игры— величайшие из эллинских национальных празднеств.</a:t>
            </a:r>
            <a:endParaRPr lang="ru-RU" sz="28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500166" y="581026"/>
            <a:ext cx="6786610" cy="4509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1571604" y="5643578"/>
            <a:ext cx="4935005" cy="954107"/>
          </a:xfrm>
          <a:prstGeom prst="rect">
            <a:avLst/>
          </a:prstGeom>
        </p:spPr>
        <p:txBody>
          <a:bodyPr wrap="none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Стадион в Древней Олимпии. </a:t>
            </a:r>
          </a:p>
          <a:p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Здесь</a:t>
            </a:r>
            <a:r>
              <a:rPr lang="en-US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проводились Игры‎</a:t>
            </a:r>
            <a:endParaRPr lang="ru-RU" sz="28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71538" y="500042"/>
            <a:ext cx="6786610" cy="5089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4" name="Прямоугольник 3"/>
          <p:cNvSpPr/>
          <p:nvPr/>
        </p:nvSpPr>
        <p:spPr>
          <a:xfrm>
            <a:off x="1142976" y="5643578"/>
            <a:ext cx="5786478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Такой стадион мог вмещать около 50 тысяч человек</a:t>
            </a:r>
            <a:endParaRPr lang="ru-RU" sz="24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117693"/>
            <a:ext cx="4572000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 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Царь Элиды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Ифит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установил на время празднования  Олимпийских игр священное перемирие, которое объявлялось особыми герольдами сперва в Элиде, затем в остальных частях Греции. В это время нельзя было вести войну не только в Элиде, но и в других частях Эллады. Пользуясь тем же мотивом святости места, </a:t>
            </a:r>
            <a:r>
              <a:rPr lang="ru-RU" sz="2400" b="1" dirty="0" err="1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элейцы</a:t>
            </a:r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добились у греческих государств согласия считать Элиду страной, против которой нельзя было вести войны.</a:t>
            </a:r>
            <a:endParaRPr lang="ru-RU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143500" y="500042"/>
            <a:ext cx="4000500" cy="5705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28596" y="571480"/>
            <a:ext cx="4702762" cy="550920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Праздник длился пять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 дней, из которых одна 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часть была посвящена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состязаниям другая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часть — религиозным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обрядам.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До 472 до н. э. все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состязания происходили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 один день, а позднее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были распределены на</a:t>
            </a:r>
          </a:p>
          <a:p>
            <a:r>
              <a:rPr lang="ru-RU" sz="3200" b="1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40000"/>
                        <a:satMod val="250000"/>
                      </a:schemeClr>
                    </a:gs>
                    <a:gs pos="9000">
                      <a:schemeClr val="accent1">
                        <a:tint val="52000"/>
                        <a:satMod val="300000"/>
                      </a:schemeClr>
                    </a:gs>
                    <a:gs pos="50000">
                      <a:schemeClr val="accent1">
                        <a:shade val="20000"/>
                        <a:satMod val="300000"/>
                      </a:schemeClr>
                    </a:gs>
                    <a:gs pos="79000">
                      <a:schemeClr val="accent1">
                        <a:tint val="52000"/>
                        <a:satMod val="300000"/>
                      </a:schemeClr>
                    </a:gs>
                    <a:gs pos="100000">
                      <a:schemeClr val="accent1">
                        <a:tint val="40000"/>
                        <a:satMod val="250000"/>
                      </a:schemeClr>
                    </a:gs>
                  </a:gsLst>
                  <a:lin ang="5400000"/>
                </a:gradFill>
              </a:rPr>
              <a:t>все дни праздника. </a:t>
            </a:r>
            <a:endParaRPr lang="ru-RU" sz="3200" b="1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gradFill>
                <a:gsLst>
                  <a:gs pos="0">
                    <a:schemeClr val="accent1">
                      <a:tint val="40000"/>
                      <a:satMod val="250000"/>
                    </a:schemeClr>
                  </a:gs>
                  <a:gs pos="9000">
                    <a:schemeClr val="accent1">
                      <a:tint val="52000"/>
                      <a:satMod val="300000"/>
                    </a:schemeClr>
                  </a:gs>
                  <a:gs pos="50000">
                    <a:schemeClr val="accent1">
                      <a:shade val="20000"/>
                      <a:satMod val="300000"/>
                    </a:schemeClr>
                  </a:gs>
                  <a:gs pos="79000">
                    <a:schemeClr val="accent1">
                      <a:tint val="52000"/>
                      <a:satMod val="300000"/>
                    </a:schemeClr>
                  </a:gs>
                  <a:gs pos="100000">
                    <a:schemeClr val="accent1">
                      <a:tint val="40000"/>
                      <a:satMod val="250000"/>
                    </a:schemeClr>
                  </a:gs>
                </a:gsLst>
                <a:lin ang="5400000"/>
              </a:gra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214942" y="285728"/>
            <a:ext cx="3619164" cy="6195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1428736"/>
            <a:ext cx="4429156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Наградой за победу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служил венок из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дикой оливы ,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победителя ставили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на бронзовый треножник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 и давали ему в руки пальмовые ветви.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Победитель, помимо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славы для себя лично, прославлял ещё и своё государство, которое предоставляло ему за это разные льготы и </a:t>
            </a:r>
          </a:p>
          <a:p>
            <a:r>
              <a:rPr lang="ru-RU" sz="2400" b="1" dirty="0" smtClean="0">
                <a:ln w="1905"/>
                <a:gradFill>
                  <a:gsLst>
                    <a:gs pos="0">
                      <a:schemeClr val="accent6">
                        <a:shade val="20000"/>
                        <a:satMod val="200000"/>
                      </a:schemeClr>
                    </a:gs>
                    <a:gs pos="78000">
                      <a:schemeClr val="accent6">
                        <a:tint val="90000"/>
                        <a:shade val="89000"/>
                        <a:satMod val="220000"/>
                      </a:schemeClr>
                    </a:gs>
                    <a:gs pos="100000">
                      <a:schemeClr val="accent6">
                        <a:tint val="12000"/>
                        <a:satMod val="255000"/>
                      </a:schemeClr>
                    </a:gs>
                  </a:gsLst>
                  <a:lin ang="5400000"/>
                </a:gra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привилегии.</a:t>
            </a:r>
            <a:endParaRPr lang="ru-RU" sz="2400" b="1" dirty="0">
              <a:ln w="1905"/>
              <a:gradFill>
                <a:gsLst>
                  <a:gs pos="0">
                    <a:schemeClr val="accent6">
                      <a:shade val="20000"/>
                      <a:satMod val="200000"/>
                    </a:schemeClr>
                  </a:gs>
                  <a:gs pos="78000">
                    <a:schemeClr val="accent6">
                      <a:tint val="90000"/>
                      <a:shade val="89000"/>
                      <a:satMod val="220000"/>
                    </a:schemeClr>
                  </a:gs>
                  <a:gs pos="100000">
                    <a:schemeClr val="accent6">
                      <a:tint val="12000"/>
                      <a:satMod val="255000"/>
                    </a:schemeClr>
                  </a:gs>
                </a:gsLst>
                <a:lin ang="5400000"/>
              </a:gradFill>
              <a:effectLst>
                <a:innerShdw blurRad="69850" dist="43180" dir="5400000">
                  <a:srgbClr val="000000">
                    <a:alpha val="65000"/>
                  </a:srgbClr>
                </a:innerShdw>
              </a:effectLst>
            </a:endParaRPr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88001" y="0"/>
            <a:ext cx="5055999" cy="56436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1472" y="2434805"/>
            <a:ext cx="8001056" cy="44005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Прямоугольник 2"/>
          <p:cNvSpPr/>
          <p:nvPr/>
        </p:nvSpPr>
        <p:spPr>
          <a:xfrm>
            <a:off x="571472" y="357166"/>
            <a:ext cx="7624844" cy="156966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В программе античных Игр были бег,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состязания колесниц, пятиборье, </a:t>
            </a:r>
          </a:p>
          <a:p>
            <a:r>
              <a:rPr lang="ru-RU" sz="3200" b="1" cap="all" dirty="0" smtClean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</a:rPr>
              <a:t>кулачный бой и конкурс искусств</a:t>
            </a:r>
            <a:endParaRPr lang="ru-RU" sz="3200" b="1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80</TotalTime>
  <Words>333</Words>
  <Application>Microsoft Office PowerPoint</Application>
  <PresentationFormat>Экран (4:3)</PresentationFormat>
  <Paragraphs>48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</vt:vector>
  </TitlesOfParts>
  <Company>Grizli777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Admin</dc:creator>
  <cp:lastModifiedBy>Admin</cp:lastModifiedBy>
  <cp:revision>9</cp:revision>
  <dcterms:created xsi:type="dcterms:W3CDTF">2012-02-14T18:49:36Z</dcterms:created>
  <dcterms:modified xsi:type="dcterms:W3CDTF">2012-02-14T20:10:29Z</dcterms:modified>
</cp:coreProperties>
</file>