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4" r:id="rId4"/>
    <p:sldId id="261" r:id="rId5"/>
    <p:sldId id="262" r:id="rId6"/>
    <p:sldId id="263" r:id="rId7"/>
    <p:sldId id="259" r:id="rId8"/>
    <p:sldId id="266" r:id="rId9"/>
    <p:sldId id="267" r:id="rId10"/>
    <p:sldId id="268" r:id="rId11"/>
    <p:sldId id="269" r:id="rId12"/>
    <p:sldId id="271" r:id="rId13"/>
    <p:sldId id="273" r:id="rId14"/>
    <p:sldId id="274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5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23928" y="4005064"/>
            <a:ext cx="4896544" cy="17526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/>
              <a:t>Подготовила и провела:</a:t>
            </a:r>
          </a:p>
          <a:p>
            <a:pPr algn="l"/>
            <a:r>
              <a:rPr lang="ru-RU" dirty="0" smtClean="0"/>
              <a:t>Пицык Н.Н. </a:t>
            </a:r>
          </a:p>
          <a:p>
            <a:pPr algn="l"/>
            <a:r>
              <a:rPr lang="ru-RU" dirty="0" smtClean="0"/>
              <a:t>Классный </a:t>
            </a:r>
            <a:r>
              <a:rPr lang="ru-RU" dirty="0" smtClean="0"/>
              <a:t>руководитель 8 </a:t>
            </a:r>
            <a:r>
              <a:rPr lang="ru-RU" dirty="0" smtClean="0"/>
              <a:t>класса</a:t>
            </a:r>
          </a:p>
          <a:p>
            <a:pPr algn="l"/>
            <a:r>
              <a:rPr lang="ru-RU" dirty="0" smtClean="0"/>
              <a:t>МОУ ООШ № </a:t>
            </a:r>
            <a:r>
              <a:rPr lang="ru-RU" dirty="0" smtClean="0"/>
              <a:t>122</a:t>
            </a:r>
          </a:p>
          <a:p>
            <a:pPr algn="l"/>
            <a:endParaRPr lang="ru-RU" dirty="0" smtClean="0"/>
          </a:p>
          <a:p>
            <a:pPr algn="l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Единый классный час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«Они победили – они отстояли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188640"/>
            <a:ext cx="78488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муниципальное образовательное учреждение</a:t>
            </a:r>
          </a:p>
          <a:p>
            <a:pPr algn="ctr"/>
            <a:r>
              <a:rPr lang="ru-RU" b="1" dirty="0" smtClean="0"/>
              <a:t>основная общеобразовательная школа № 122</a:t>
            </a:r>
          </a:p>
          <a:p>
            <a:pPr algn="ctr"/>
            <a:r>
              <a:rPr lang="ru-RU" b="1" dirty="0" smtClean="0"/>
              <a:t>Кировского района г. Волгограда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347864" y="6165304"/>
            <a:ext cx="2002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Волгоград, 2015</a:t>
            </a:r>
            <a:endParaRPr lang="ru-RU" b="1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92696"/>
            <a:ext cx="3733800" cy="762000"/>
          </a:xfrm>
        </p:spPr>
        <p:txBody>
          <a:bodyPr/>
          <a:lstStyle/>
          <a:p>
            <a:r>
              <a:rPr lang="ru-RU" dirty="0" smtClean="0"/>
              <a:t>Василий Зайцев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692696"/>
            <a:ext cx="3733800" cy="762000"/>
          </a:xfrm>
        </p:spPr>
        <p:txBody>
          <a:bodyPr/>
          <a:lstStyle/>
          <a:p>
            <a:r>
              <a:rPr lang="ru-RU" dirty="0" smtClean="0"/>
              <a:t>Яков Павлов </a:t>
            </a:r>
            <a:endParaRPr lang="ru-RU" dirty="0"/>
          </a:p>
        </p:txBody>
      </p:sp>
      <p:pic>
        <p:nvPicPr>
          <p:cNvPr id="41986" name="Picture 2" descr="Battle of Stalingrad: Russia marks 70th anniversary of key WWII fight (PHOTOS) - Net.hr Forum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14400" y="2254091"/>
            <a:ext cx="3733800" cy="3873818"/>
          </a:xfrm>
          <a:prstGeom prst="rect">
            <a:avLst/>
          </a:prstGeom>
          <a:noFill/>
        </p:spPr>
      </p:pic>
      <p:pic>
        <p:nvPicPr>
          <p:cNvPr id="41990" name="Picture 6" descr="&amp;Scy;&amp;acy;&amp;jcy;&amp;tcy;, &amp;pcy;&amp;ocy;&amp;scy;&amp;vcy;&amp;yacy;&amp;shchcy;&amp;iecy;&amp;ncy;&amp;ncy;&amp;ycy;&amp;jcy; &amp;icy;&amp;gcy;&amp;rcy;&amp;iecy; Call of Duty: United Offensive - &amp;Ncy;&amp;ocy;&amp;vcy;&amp;ocy;&amp;scy;&amp;tcy;&amp;icy;: &amp;Dcy;&amp;ocy;&amp;mcy; &amp;Pcy;&amp;acy;&amp;vcy;&amp;lcy;&amp;ocy;&amp;vcy;&amp;acy; (&amp;icy;&amp;scy;&amp;tcy;&amp;ocy;&amp;rcy;&amp;icy;&amp;chcy;&amp;iecy;&amp;scy;&amp;kcy;&amp;icy;&amp;iecy; &amp;mcy;&amp;iecy;&amp;scy;&amp;tcy;&amp;acy; &amp;scy;&amp;rcy;&amp;acy;&amp;zhcy;&amp;iecy;&amp;ncy;&amp;icy;&amp;jcy;, &amp;acy; &amp;tcy;&amp;acy;&amp;kcy; &amp;zhcy;&amp;iecy; &amp;kcy;&amp;acy;&amp;rcy;&amp;tcy;&amp;ycy; &amp;ecy;&amp;tcy;&amp;icy;&amp;khcy; &amp;mcy;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66041" y="2636912"/>
            <a:ext cx="4187247" cy="31683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92696"/>
            <a:ext cx="3733800" cy="762000"/>
          </a:xfrm>
        </p:spPr>
        <p:txBody>
          <a:bodyPr/>
          <a:lstStyle/>
          <a:p>
            <a:r>
              <a:rPr lang="ru-RU" dirty="0" smtClean="0"/>
              <a:t>Анатолий Чехов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692696"/>
            <a:ext cx="3733800" cy="762000"/>
          </a:xfrm>
        </p:spPr>
        <p:txBody>
          <a:bodyPr/>
          <a:lstStyle/>
          <a:p>
            <a:r>
              <a:rPr lang="ru-RU" dirty="0" smtClean="0"/>
              <a:t>Илья Каплунов </a:t>
            </a:r>
            <a:endParaRPr lang="ru-RU" dirty="0"/>
          </a:p>
        </p:txBody>
      </p:sp>
      <p:pic>
        <p:nvPicPr>
          <p:cNvPr id="40962" name="Picture 2" descr="&amp;Bcy;&amp;acy;&amp;tcy;&amp;acy;&amp;lcy;&amp;softcy;&amp;ncy;&amp;acy;&amp;yacy; &amp;zhcy;&amp;icy;&amp;vcy;&amp;ocy;&amp;pcy;&amp;icy;&amp;scy;&amp;softcy; &amp;icy; &amp;vcy;&amp;ocy;&amp;iecy;&amp;ncy;&amp;ncy;&amp;ycy;&amp;jcy; &amp;bcy;&amp;ycy;&amp;tcy;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1705" y="2247900"/>
            <a:ext cx="2719190" cy="3886200"/>
          </a:xfrm>
          <a:prstGeom prst="rect">
            <a:avLst/>
          </a:prstGeom>
          <a:noFill/>
        </p:spPr>
      </p:pic>
      <p:pic>
        <p:nvPicPr>
          <p:cNvPr id="9" name="Picture 2" descr="&amp;Gcy;&amp;iecy;&amp;rcy;&amp;ocy;&amp;jcy; &amp;Scy;&amp;ocy;&amp;vcy;&amp;iecy;&amp;tcy;&amp;scy;&amp;kcy;&amp;ocy;&amp;gcy;&amp;ocy; &amp;Scy;&amp;ocy;&amp;yucy;&amp;zcy;&amp;acy; &amp;Kcy;&amp;acy;&amp;pcy;&amp;lcy;&amp;ucy;&amp;ncy;&amp;ocy;&amp;vcy; &amp;Icy;&amp;lcy;&amp;softcy;&amp;yacy; &amp;Mcy;&amp;acy;&amp;kcy;&amp;acy;&amp;rcy;&amp;ocy;&amp;vcy;&amp;icy;&amp;chcy;, &amp;vcy;&amp;ocy;&amp;icy;&amp;ncy; 98 &amp;scy;&amp;dcy; (II &amp;fcy;)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4048" y="2276872"/>
            <a:ext cx="2989385" cy="3886200"/>
          </a:xfrm>
          <a:prstGeom prst="rect">
            <a:avLst/>
          </a:prstGeom>
          <a:noFill/>
        </p:spPr>
      </p:pic>
      <p:sp>
        <p:nvSpPr>
          <p:cNvPr id="10" name="Содержимое 9"/>
          <p:cNvSpPr>
            <a:spLocks noGrp="1"/>
          </p:cNvSpPr>
          <p:nvPr>
            <p:ph sz="half" idx="4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Подвиги </a:t>
            </a:r>
            <a:r>
              <a:rPr lang="ru-RU" b="1" dirty="0" smtClean="0"/>
              <a:t>летчиков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Владимир </a:t>
            </a:r>
            <a:r>
              <a:rPr lang="ru-RU" dirty="0" err="1" smtClean="0"/>
              <a:t>Землянский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Владимир Каменщиков </a:t>
            </a:r>
            <a:endParaRPr lang="ru-RU" dirty="0"/>
          </a:p>
        </p:txBody>
      </p:sp>
      <p:pic>
        <p:nvPicPr>
          <p:cNvPr id="38914" name="Picture 2" descr="&amp;Zcy;&amp;iecy;&amp;mcy;&amp;lcy;&amp;yacy;&amp;ncy;&amp;scy;&amp;kcy;&amp;icy;&amp;jcy; &amp;Vcy;&amp;lcy;&amp;acy;&amp;dcy;&amp;icy;&amp;mcy;&amp;icy;&amp;rcy; &amp;Vcy;&amp;acy;&amp;scy;&amp;icy;&amp;lcy;&amp;softcy;&amp;iecy;&amp;vcy;&amp;icy;&amp;chcy;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74633" y="2531000"/>
            <a:ext cx="2413334" cy="3320000"/>
          </a:xfrm>
          <a:prstGeom prst="rect">
            <a:avLst/>
          </a:prstGeom>
          <a:noFill/>
        </p:spPr>
      </p:pic>
      <p:pic>
        <p:nvPicPr>
          <p:cNvPr id="38916" name="Picture 4" descr="&amp;Vcy;&amp;Ocy;&amp;IEcy;&amp;Ncy;&amp;Ncy;&amp;Acy;&amp;YAcy; &amp;Lcy;&amp;Icy;&amp;Tcy;&amp;IEcy;&amp;Rcy;&amp;Acy;&amp;Tcy;&amp;Ucy;&amp;Rcy;&amp;Acy; -- &amp;Mcy;&amp;iecy;&amp;mcy;&amp;ucy;&amp;acy;&amp;rcy;&amp;ycy; -- &amp;Kcy;&amp;ocy;&amp;zcy;&amp;lcy;&amp;ocy;&amp;vcy; &amp;Ncy;. &amp;Acy;. &amp;Vcy; &amp;ocy;&amp;gcy;&amp;ncy;&amp;iecy; &amp;scy;&amp;rcy;&amp;acy;&amp;zhcy;&amp;iecy;&amp;ncy;&amp;icy;&amp;jcy;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80112" y="2564903"/>
            <a:ext cx="2290160" cy="34428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Сережа </a:t>
            </a:r>
            <a:r>
              <a:rPr lang="ru-RU" b="1" dirty="0" smtClean="0"/>
              <a:t>Алешков</a:t>
            </a:r>
            <a:endParaRPr lang="ru-RU" b="1" dirty="0"/>
          </a:p>
        </p:txBody>
      </p:sp>
      <p:pic>
        <p:nvPicPr>
          <p:cNvPr id="36867" name="Picture 3" descr="http://topwar.ru/uploads/posts/2014-01/1388980561_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1484784"/>
            <a:ext cx="8591550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«У войны не женское лицо»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err="1" smtClean="0"/>
              <a:t>Марионелла</a:t>
            </a:r>
            <a:r>
              <a:rPr lang="ru-RU" dirty="0" smtClean="0"/>
              <a:t> (Гуля) Королева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Зинаида </a:t>
            </a:r>
            <a:r>
              <a:rPr lang="ru-RU" dirty="0" err="1" smtClean="0"/>
              <a:t>Маресёва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9154" name="Picture 2" descr="&amp;Ocy;&amp;ncy;&amp;lcy;&amp;acy;&amp;jcy;&amp;ncy; &amp;vcy;&amp;icy;&amp;dcy;&amp;iecy;&amp;ocy; &amp;ncy;&amp;acy; &amp;lcy;&amp;yucy;&amp;bcy;&amp;ocy;&amp;jcy; &amp;vcy;&amp;kcy;&amp;ucy;&amp;scy; &amp;scy;&amp;mcy;&amp;ocy;&amp;tcy;&amp;rcy;&amp;iecy;&amp;tcy;&amp;softcy; &amp;kcy;&amp;icy;&amp;ncy;&amp;ocy; &amp;fcy;&amp;icy;&amp;lcy;&amp;softcy;&amp;mcy;&amp;ycy; &amp;ocy;&amp;ncy;&amp;lcy;&amp;acy;&amp;jcy;&amp;ncy; &amp;bcy;&amp;iecy;&amp;scy;&amp;pcy;&amp;lcy;&amp;acy;&amp;tcy;&amp;ncy;&amp;ocy; :) &amp;scy;&amp;iecy;&amp;rcy;&amp;icy;&amp;acy;&amp;lcy;&amp;ycy; &amp;ocy;&amp;ncy;&amp;lcy;&amp;acy;&amp;jcy;&amp;ncy;. - (&amp;scy;&amp;tcy;&amp;rcy;&amp;acy;&amp;ncy;&amp;icy;&amp;tscy;&amp;acy; 253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11300" y="2268507"/>
            <a:ext cx="2753920" cy="3896797"/>
          </a:xfrm>
          <a:prstGeom prst="rect">
            <a:avLst/>
          </a:prstGeom>
          <a:noFill/>
        </p:spPr>
      </p:pic>
      <p:pic>
        <p:nvPicPr>
          <p:cNvPr id="49156" name="Picture 4" descr="&amp;ZHcy;&amp;iecy;&amp;ncy;&amp;shchcy;&amp;icy;&amp;ncy;&amp;ycy; &amp;gcy;&amp;iecy;&amp;rcy;&amp;ocy;&amp;icy; &amp;mcy;&amp;iecy;&amp;dcy;&amp;icy;&amp;kcy;&amp;icy;. &amp;Icy;&amp;scy;&amp;tcy;&amp;ocy;&amp;rcy;&amp;icy;&amp;yacy; &amp;mcy;&amp;iecy;&amp;dcy;&amp;icy;&amp;tscy;&amp;icy;&amp;ncy;&amp;ycy;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92080" y="2247900"/>
            <a:ext cx="2940660" cy="40443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60" name="Picture 4" descr="&amp;Ncy;&amp;acy;&amp;rcy;&amp;ocy;&amp;dcy;&amp;ncy;&amp;acy;&amp;yacy; &amp;ecy;&amp;ncy;&amp;tscy;&amp;icy;&amp;kcy;&amp;lcy;&amp;ocy;&amp;pcy;&amp;iecy;&amp;dcy;&amp;icy;&amp;yacy; &amp;Ocy;&amp;tcy;&amp;iecy;&amp;chcy;&amp;iecy;&amp;scy;&amp;tcy;&amp;vcy;&amp;iecy;&amp;ncy;&amp;ncy;&amp;ocy;&amp;jcy; &amp;vcy;&amp;ocy;&amp;jcy;&amp;ncy;&amp;ycy; - &amp;Gcy;&amp;iecy;&amp;rcy;&amp;ocy;&amp;jcy; &amp;Scy;&amp;ocy;&amp;vcy;&amp;iecy;&amp;tcy;&amp;scy;&amp;kcy;&amp;ocy;&amp;gcy;&amp;ocy; &amp;Scy;&amp;ocy;&amp;yucy;&amp;zcy;&amp;acy;, &quot;&amp;bcy;&amp;iecy;&amp;lcy;&amp;acy;&amp;yacy; &amp;lcy;&amp;icy;&amp;lcy;&amp;icy;&amp;yacy; &amp;Scy;&amp;tcy;&amp;acy;&amp;lcy;&amp;icy;&amp;ncy;&amp;gcy;&amp;rcy;&amp;acy;&amp;dcy;&amp;acy;&quot; &amp;Lcy;&amp;icy;&amp;dcy;&amp;icy;&amp;yacy; &amp;Lcy;&amp;icy;&amp;tcy;&amp;vcy;&amp;yacy;&amp;k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347864" y="1340768"/>
            <a:ext cx="5483229" cy="381642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Летчица Екатерина </a:t>
            </a:r>
            <a:r>
              <a:rPr lang="ru-RU" b="1" dirty="0" smtClean="0"/>
              <a:t>Буданова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5301208"/>
            <a:ext cx="8640960" cy="155679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4000" dirty="0" smtClean="0"/>
              <a:t>Я столько раз видала рукопашный, </a:t>
            </a:r>
            <a:r>
              <a:rPr lang="ru-RU" sz="4000" dirty="0" smtClean="0"/>
              <a:t>Раз </a:t>
            </a:r>
            <a:r>
              <a:rPr lang="ru-RU" sz="4000" dirty="0" smtClean="0"/>
              <a:t>наяву. И тысячу — во сне.</a:t>
            </a:r>
          </a:p>
          <a:p>
            <a:pPr>
              <a:buNone/>
            </a:pPr>
            <a:r>
              <a:rPr lang="ru-RU" sz="4000" dirty="0" smtClean="0"/>
              <a:t>Кто говорит, что на войне </a:t>
            </a:r>
            <a:r>
              <a:rPr lang="ru-RU" sz="4000" dirty="0" smtClean="0"/>
              <a:t>не </a:t>
            </a:r>
            <a:r>
              <a:rPr lang="ru-RU" sz="4000" dirty="0" smtClean="0"/>
              <a:t>страшно, </a:t>
            </a:r>
          </a:p>
          <a:p>
            <a:pPr>
              <a:buNone/>
            </a:pPr>
            <a:r>
              <a:rPr lang="ru-RU" sz="4000" dirty="0" smtClean="0"/>
              <a:t>Тот </a:t>
            </a:r>
            <a:r>
              <a:rPr lang="ru-RU" sz="4000" dirty="0" smtClean="0"/>
              <a:t>ничего не знает о </a:t>
            </a:r>
            <a:r>
              <a:rPr lang="ru-RU" sz="4000" dirty="0" smtClean="0"/>
              <a:t>войне.</a:t>
            </a:r>
          </a:p>
          <a:p>
            <a:pPr algn="r">
              <a:buNone/>
            </a:pPr>
            <a:r>
              <a:rPr lang="ru-RU" sz="4000" dirty="0" smtClean="0"/>
              <a:t>Ю</a:t>
            </a:r>
            <a:r>
              <a:rPr lang="ru-RU" sz="4000" dirty="0" smtClean="0"/>
              <a:t>. </a:t>
            </a:r>
            <a:r>
              <a:rPr lang="ru-RU" sz="4000" dirty="0" err="1" smtClean="0"/>
              <a:t>Друнина</a:t>
            </a:r>
            <a:endParaRPr lang="ru-RU" sz="4000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5058" name="Picture 2" descr="&amp;Fcy;&amp;ocy;&amp;tcy;&amp;ocy;&amp;gcy;&amp;rcy;&amp;acy;&amp;fcy;&amp;icy;&amp;icy; &amp;IEcy;&amp;kcy;&amp;acy;&amp;tcy;&amp;iecy;&amp;rcy;&amp;icy;&amp;ncy;&amp;acy; &amp;Bcy;&amp;ucy;&amp;dcy;&amp;acy;&amp;ncy;&amp;ocy;&amp;vcy;&amp;acy;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5536" y="1340768"/>
            <a:ext cx="2751374" cy="38164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&amp;Vcy;&amp;ocy;&amp;lcy;&amp;gcy;&amp;ocy;&amp;gcy;&amp;rcy;&amp;acy;&amp;dcy;. &amp;Fcy;&amp;ocy;&amp;tcy;&amp;ocy; &amp;gcy;&amp;ocy;&amp;rcy;&amp;ocy;&amp;dcy;&amp;acy;. &amp;Pcy;&amp;ocy;&amp;iecy;&amp;zcy;&amp;dcy;&amp;kcy;&amp;acy; &amp;vcy; &amp;Vcy;&amp;ocy;&amp;lcy;&amp;gcy;&amp;ocy;&amp;gcy;&amp;rcy;&amp;acy;&amp;dcy;. &amp;Ocy;&amp;tcy;&amp;chcy;&amp;iocy;&amp;tcy; &amp;ocy; &amp;pcy;&amp;ocy;&amp;iecy;&amp;zcy;&amp;dcy;&amp;kcy;&amp;iecy;. &amp;Pcy;&amp;ucy;&amp;tcy;&amp;iecy;&amp;shcy;&amp;iecy;&amp;scy;&amp;tcy;&amp;vcy;&amp;icy;&amp;yacy; &amp;scy; &amp;Icy;&amp;vcy;&amp;acy;&amp;ncy;&amp;ocy;&amp;mcy; &amp;dcy;&amp;acy; &amp;Mcy;&amp;acy;&amp;rcy;&amp;softcy;&amp;iecy;&amp;jcy;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83568" y="404665"/>
            <a:ext cx="7848872" cy="60325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Паулюс решил </a:t>
            </a:r>
            <a:r>
              <a:rPr lang="ru-RU" b="1" dirty="0" smtClean="0"/>
              <a:t>иначе…</a:t>
            </a:r>
            <a:endParaRPr lang="ru-RU" b="1" dirty="0"/>
          </a:p>
        </p:txBody>
      </p:sp>
      <p:pic>
        <p:nvPicPr>
          <p:cNvPr id="5" name="Picture 2" descr="&amp;Ncy;&amp;acy;&amp;bcy;&amp;ocy;&amp;rcy; &amp;ocy;&amp;tcy;&amp;kcy;&amp;rcy;&amp;ycy;&amp;tcy;&amp;ocy;&amp;kcy; : &amp;Scy;&amp;tcy;&amp;acy;&amp;lcy;&amp;icy;&amp;ncy;&amp;gcy;&amp;rcy;&amp;acy;&amp;dcy;&amp;scy;&amp;kcy;&amp;acy;&amp;yacy; &amp;bcy;&amp;icy;&amp;tcy;&amp;vcy;&amp;acy; 1942-1943 &amp;Mcy;&amp;ocy;&amp;jcy; &amp;mcy;&amp;icy;&amp;rcy; &amp;vcy; &amp;fcy;&amp;ocy;&amp;tcy;&amp;ocy;&amp;gcy;&amp;rcy;&amp;acy;&amp;fcy;&amp;icy;&amp;yacy;&amp;kh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51520" y="1455648"/>
            <a:ext cx="8424936" cy="506969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Победа наших войск под Сталинградом</a:t>
            </a:r>
            <a:endParaRPr lang="ru-RU" b="1" dirty="0"/>
          </a:p>
        </p:txBody>
      </p:sp>
      <p:pic>
        <p:nvPicPr>
          <p:cNvPr id="51204" name="Picture 4" descr="https://i0.wp.com/russian7.ru/wp-content/uploads/2013/02/Stalingrad-Surrender-px80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412776"/>
            <a:ext cx="6912768" cy="50679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498178"/>
          </a:xfrm>
        </p:spPr>
        <p:txBody>
          <a:bodyPr>
            <a:normAutofit/>
          </a:bodyPr>
          <a:lstStyle/>
          <a:p>
            <a:r>
              <a:rPr lang="ru-RU" b="1" dirty="0" smtClean="0"/>
              <a:t>Орден </a:t>
            </a:r>
            <a:r>
              <a:rPr lang="ru-RU" b="1" dirty="0" smtClean="0"/>
              <a:t>Ленина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и медаль </a:t>
            </a:r>
            <a:r>
              <a:rPr lang="ru-RU" b="1" dirty="0" smtClean="0"/>
              <a:t>«Золотая Звезда»</a:t>
            </a:r>
            <a:endParaRPr lang="ru-RU" b="1" dirty="0"/>
          </a:p>
        </p:txBody>
      </p:sp>
      <p:pic>
        <p:nvPicPr>
          <p:cNvPr id="52226" name="Picture 2" descr="&amp;Pcy;&amp;ocy;&amp;zcy;&amp;dcy;&amp;rcy;&amp;acy;&amp;vcy;&amp;lcy;&amp;iecy;&amp;ncy;&amp;icy;&amp;yacy; &amp;scy; &amp;pcy;&amp;acy;&amp;mcy;&amp;yacy;&amp;tcy;&amp;ncy;&amp;ycy;&amp;mcy;&amp;icy; &amp;dcy;&amp;acy;&amp;tcy;&amp;acy;&amp;mcy;&amp;icy; &amp;icy; &amp;pcy;&amp;rcy;&amp;acy;&amp;zcy;&amp;dcy;&amp;ncy;&amp;icy;&amp;kcy;&amp;acy;&amp;mcy;&amp;icy;:&amp;pcy;&amp;rcy;&amp;ocy;&amp;fcy;&amp;iecy;&amp;scy;&amp;scy;&amp;icy;&amp;ocy;&amp;ncy;&amp;acy;&amp;lcy;&amp;softcy;&amp;ncy;&amp;ycy;&amp;mcy;&amp;icy;, &amp;rcy;&amp;iecy;&amp;lcy;&amp;icy;&amp;gcy;&amp;icy;&amp;ocy;&amp;zcy;&amp;ncy;&amp;ycy;&amp;mcy;&amp;icy; &amp;icy; &amp;tcy;.&amp;dcy;. - &amp;Scy;&amp;tcy;&amp;rcy;&amp;acy;&amp;ncy;&amp;icy;&amp;tscy;&amp;acy; 39 - &amp;Fcy;&amp;ocy;&amp;rcy;&amp;ucy;&amp;mcy; &amp;kcy;&amp;lcy;&amp;ucy;&amp;bcy;&amp;acy; Tiguans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650489" y="1844675"/>
            <a:ext cx="4969244" cy="48246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12776"/>
            <a:ext cx="8229600" cy="2362274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/>
              <a:t>«Сталинград – это орден Мужества на груди планеты»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789040"/>
            <a:ext cx="8229600" cy="2337123"/>
          </a:xfrm>
        </p:spPr>
        <p:txBody>
          <a:bodyPr/>
          <a:lstStyle/>
          <a:p>
            <a:pPr algn="r">
              <a:buNone/>
            </a:pPr>
            <a:r>
              <a:rPr lang="ru-RU" dirty="0" smtClean="0"/>
              <a:t>Выдающийся чилийский поэт </a:t>
            </a:r>
          </a:p>
          <a:p>
            <a:pPr algn="r">
              <a:buNone/>
            </a:pPr>
            <a:r>
              <a:rPr lang="ru-RU" dirty="0" smtClean="0"/>
              <a:t>лауреат </a:t>
            </a:r>
            <a:r>
              <a:rPr lang="ru-RU" dirty="0" smtClean="0"/>
              <a:t>Нобелевской премии </a:t>
            </a:r>
            <a:endParaRPr lang="ru-RU" dirty="0" smtClean="0"/>
          </a:p>
          <a:p>
            <a:pPr algn="r">
              <a:buNone/>
            </a:pPr>
            <a:r>
              <a:rPr lang="ru-RU" dirty="0" smtClean="0"/>
              <a:t>Пабло Неруда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Мамаев курган</a:t>
            </a:r>
            <a:endParaRPr lang="ru-RU" b="1" dirty="0"/>
          </a:p>
        </p:txBody>
      </p:sp>
      <p:pic>
        <p:nvPicPr>
          <p:cNvPr id="55298" name="Picture 2" descr="&amp;Bcy;&amp;Scy;&amp;Ecy;. &amp;Bcy;&amp;ocy;&amp;lcy;&amp;softcy;&amp;shcy;&amp;acy;&amp;yacy; &amp;Scy;&amp;ocy;&amp;vcy;&amp;iecy;&amp;tcy;&amp;scy;&amp;kcy;&amp;acy;&amp;yacy; &amp;Ecy;&amp;ncy;&amp;tscy;&amp;icy;&amp;kcy;&amp;lcy;&amp;ocy;&amp;pcy;&amp;iecy;&amp;dcy;&amp;icy;&amp;yacy; (&amp;Tcy;&amp;YUcy;) (&amp;Vcy;&amp;iecy;&amp;scy;&amp;softcy; &amp;tcy;&amp;iecy;&amp;kcy;&amp;scy;&amp;tcy;) - modernlibz.ru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484784"/>
            <a:ext cx="7804016" cy="48847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Площадь павших борцов</a:t>
            </a:r>
            <a:endParaRPr lang="ru-RU" dirty="0"/>
          </a:p>
        </p:txBody>
      </p:sp>
      <p:pic>
        <p:nvPicPr>
          <p:cNvPr id="54274" name="Picture 2" descr="&amp;Acy;&amp;lcy;&amp;lcy;&amp;iecy;&amp;yacy; &amp;Gcy;&amp;iecy;&amp;rcy;&amp;ocy;&amp;iecy;&amp;vcy;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71600" y="1447800"/>
            <a:ext cx="6858000" cy="4572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Красноармеец Михаил </a:t>
            </a:r>
            <a:r>
              <a:rPr lang="ru-RU" dirty="0" err="1" smtClean="0"/>
              <a:t>Паникаха</a:t>
            </a:r>
            <a:endParaRPr lang="ru-RU" dirty="0"/>
          </a:p>
        </p:txBody>
      </p:sp>
      <p:pic>
        <p:nvPicPr>
          <p:cNvPr id="53250" name="Picture 2" descr="&amp;Gcy;&amp;iecy;&amp;rcy;&amp;ocy;&amp;icy; &amp;Scy;&amp;tcy;&amp;acy;&amp;lcy;&amp;icy;&amp;ncy;&amp;gcy;&amp;rcy;&amp;acy;&amp;dcy;&amp;scy;&amp;kcy;&amp;ocy;&amp;jcy; &amp;bcy;&amp;icy;&amp;tcy;&amp;vcy;&amp;ycy;.&amp;Vcy;&amp;iecy;&amp;chcy;&amp;ncy;&amp;acy;&amp;yacy; &amp;pcy;&amp;acy;&amp;mcy;&amp;yacy;&amp;tcy;&amp;softcy;! &amp;Dcy;&amp;iecy;&amp;tcy;&amp;icy; &amp;pcy;&amp;iecy;&amp;rcy;&amp;iecy;&amp;scy;&amp;tcy;&amp;rcy;&amp;ocy;&amp;jcy;&amp;kcy;&amp;icy;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15616" y="1484784"/>
            <a:ext cx="7272808" cy="4848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&amp;Scy;&amp;tcy;&amp;acy;&amp;lcy;&amp;icy;&amp;ncy;&amp;gcy;&amp;rcy;&amp;acy;&amp;dcy;&amp;scy;&amp;kcy;&amp;acy;&amp;yacy; &amp;bcy;&amp;icy;&amp;tcy;&amp;vcy;&amp;acy;. &amp;Ncy;&amp;acy;&amp;shcy;&amp;acy; &amp;pcy;&amp;ocy;&amp;bcy;&amp;iecy;&amp;dcy;&amp;acy; 1942-1943 - &amp;Icy;&amp;scy;&amp;tcy;&amp;ocy;&amp;rcy;&amp;icy;&amp;ya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23528" y="260648"/>
            <a:ext cx="5472608" cy="640871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436096" y="2276872"/>
            <a:ext cx="288732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5400" b="1" cap="none" spc="50" dirty="0" smtClean="0">
                <a:ln w="11430">
                  <a:solidFill>
                    <a:sysClr val="windowText" lastClr="000000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 урок!</a:t>
            </a:r>
            <a:endParaRPr lang="ru-RU" sz="5400" b="1" cap="none" spc="50" dirty="0">
              <a:ln w="11430">
                <a:solidFill>
                  <a:sysClr val="windowText" lastClr="000000"/>
                </a:solidFill>
              </a:ln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Сталинградская </a:t>
            </a:r>
            <a:r>
              <a:rPr lang="ru-RU" dirty="0" smtClean="0"/>
              <a:t>битва 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smtClean="0"/>
              <a:t>17 июля 1942 </a:t>
            </a:r>
            <a:r>
              <a:rPr lang="ru-RU" dirty="0" smtClean="0"/>
              <a:t>г. – 2 февраля 1943 гг.)</a:t>
            </a:r>
            <a:endParaRPr lang="ru-RU" dirty="0"/>
          </a:p>
        </p:txBody>
      </p:sp>
      <p:pic>
        <p:nvPicPr>
          <p:cNvPr id="33794" name="Picture 2" descr="&amp;Ncy;&amp;ocy;&amp;vcy;&amp;ocy;&amp;scy;&amp;tcy;&amp;icy; - &amp;Ocy;&amp;bcy;&amp;shchcy;&amp;iecy;&amp;scy;&amp;tcy;&amp;vcy;&amp;ocy; - &amp;Pcy;&amp;ocy;&amp;rcy;&amp;tcy;&amp;acy;&amp;lcy; &amp;Kcy;&amp;acy;&amp;zcy;&amp;acy;&amp;ncy;&amp;softcy;24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95388" y="1658144"/>
            <a:ext cx="6753225" cy="46577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b="1" dirty="0" smtClean="0"/>
              <a:t>Петр Болото</a:t>
            </a:r>
            <a:endParaRPr lang="ru-RU" sz="4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44008" y="1447800"/>
            <a:ext cx="4042792" cy="2701280"/>
          </a:xfrm>
        </p:spPr>
        <p:txBody>
          <a:bodyPr>
            <a:noAutofit/>
          </a:bodyPr>
          <a:lstStyle/>
          <a:p>
            <a:pPr algn="just"/>
            <a:r>
              <a:rPr lang="ru-RU" sz="3200" dirty="0" smtClean="0"/>
              <a:t>Боец Петр </a:t>
            </a:r>
            <a:r>
              <a:rPr lang="ru-RU" sz="3200" dirty="0" smtClean="0"/>
              <a:t>Болото — он стал одним из первых Героев Советского Союза в Сталинградской </a:t>
            </a:r>
            <a:r>
              <a:rPr lang="ru-RU" sz="3200" dirty="0" smtClean="0"/>
              <a:t>битве.</a:t>
            </a:r>
          </a:p>
        </p:txBody>
      </p:sp>
      <p:pic>
        <p:nvPicPr>
          <p:cNvPr id="30722" name="Picture 2" descr="&amp;Vcy;&amp;Ocy;&amp;IEcy;&amp;Ncy;&amp;Ncy;&amp;Acy;&amp;YAcy; &amp;Lcy;&amp;Icy;&amp;Tcy;&amp;IEcy;&amp;Rcy;&amp;Acy;&amp;Tcy;&amp;Ucy;&amp;Rcy;&amp;Acy; -- &amp;Mcy;&amp;iecy;&amp;mcy;&amp;ucy;&amp;acy;&amp;rcy;&amp;ycy; -- &amp;Ocy;&amp;rcy;&amp;tcy;&amp;iecy;&amp;ncy;&amp;bcy;&amp;iecy;&amp;rcy;&amp;gcy; &amp;Dcy;. &amp;Icy;. &amp;Gcy;&amp;ocy;&amp;dcy; 194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27584" y="1484784"/>
            <a:ext cx="3830307" cy="5065019"/>
          </a:xfrm>
          <a:prstGeom prst="rect">
            <a:avLst/>
          </a:prstGeom>
          <a:noFill/>
        </p:spPr>
      </p:pic>
      <p:pic>
        <p:nvPicPr>
          <p:cNvPr id="30724" name="Picture 4" descr="&amp;IEcy;&amp;kcy;&amp;acy;&amp;tcy;&amp;iecy;&amp;rcy;&amp;icy;&amp;ncy;&amp;bcy;&amp;ucy;&amp;rcy;&amp;zhcy;&amp;iecy;&amp;tscy; &amp;pcy;&amp;ocy;&amp;scy;&amp;tcy;&amp;rcy;&amp;ocy;&amp;icy;&amp;lcy; &amp;tcy;&amp;acy;&amp;ncy;&amp;kcy; &amp;icy;&amp;zcy; &amp;scy;&amp;tcy;&amp;acy;&amp;rcy;&amp;ycy;&amp;khcy; &amp;tcy;&amp;rcy;&amp;acy;&amp;kcy;&amp;tcy;&amp;ocy;&amp;rcy;&amp;ocy;&amp;vcy;. &amp;Fcy;&amp;ocy;&amp;tcy;&amp;ocy;&amp;rcy;&amp;iecy;&amp;pcy;&amp;ocy;&amp;rcy;&amp;tcy;&amp;acy;&amp;zhcy; &quot; &amp;Vcy;&amp;ocy;&amp;iecy;&amp;ncy;&amp;ncy;&amp;ocy;&amp;iecy; &amp;ocy;&amp;bcy;&amp;ocy;&amp;zcy;&amp;rcy;&amp;iecy;&amp;ncy;&amp;icy;&amp;iecy;"/>
          <p:cNvPicPr>
            <a:picLocks noChangeAspect="1" noChangeArrowheads="1"/>
          </p:cNvPicPr>
          <p:nvPr/>
        </p:nvPicPr>
        <p:blipFill>
          <a:blip r:embed="rId3" cstate="screen"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5508104" y="4554240"/>
            <a:ext cx="3168352" cy="19751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Летчик Александр </a:t>
            </a:r>
            <a:r>
              <a:rPr lang="ru-RU" b="1" dirty="0" smtClean="0"/>
              <a:t>Попов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355976" y="1447800"/>
            <a:ext cx="4330824" cy="4572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23 июля </a:t>
            </a:r>
            <a:r>
              <a:rPr lang="ru-RU" sz="3200" dirty="0" smtClean="0"/>
              <a:t>совершил первый </a:t>
            </a:r>
            <a:r>
              <a:rPr lang="ru-RU" sz="3200" dirty="0" smtClean="0"/>
              <a:t>во время битвы воздушный </a:t>
            </a:r>
            <a:r>
              <a:rPr lang="ru-RU" sz="3200" dirty="0" smtClean="0"/>
              <a:t>таран.</a:t>
            </a:r>
            <a:endParaRPr lang="ru-RU" sz="3200" dirty="0"/>
          </a:p>
        </p:txBody>
      </p:sp>
      <p:pic>
        <p:nvPicPr>
          <p:cNvPr id="31746" name="Picture 2" descr="C&amp;tcy;&amp;acy;&amp;lcy;&amp;icy;&amp;ncy;&amp;gcy;&amp;rcy;&amp;acy;&amp;dcy;_&amp;scy;&amp;kcy;&amp;acy;&amp;yacy; &amp;vcy;&amp;ocy;&amp;iecy;&amp;ncy;&amp;ncy;&amp;acy;&amp;yacy; &amp;acy;&amp;rcy;&amp;khcy;&amp;iecy;&amp;ocy;&amp;lcy;&amp;ocy;&amp;gcy;&amp;icy;&amp;yacy; - &amp;Scy;&amp;tcy;&amp;rcy;&amp;acy;&amp;ncy;&amp;icy;&amp;tscy;&amp;acy; 170 - &amp;Vcy;&amp;ocy;&amp;iecy;&amp;ncy;&amp;ncy;&amp;acy;&amp;yacy; &amp;acy;&amp;rcy;&amp;khcy;&amp;iecy;&amp;ocy;&amp;lcy;&amp;ocy;&amp;gcy;&amp;icy;&amp;yacy; - Ww2 - &amp;fcy;&amp;ocy;&amp;rcy;&amp;ucy;&amp;mcy; &quot;&amp;Acy;&amp;ncy;&amp;tcy;&amp;icy;&amp;kcy;&amp;vcy;&amp;acy;&amp;rcy;&amp;ncy;&amp;ycy;&amp;jcy; &amp;Ocy;&amp;khcy;&amp;ocy;&amp;tcy;&amp;ncy;&amp;icy;&amp;kcy;&quot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412776"/>
            <a:ext cx="3327444" cy="46085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Михаил Баранов</a:t>
            </a:r>
            <a:endParaRPr lang="ru-RU" b="1" dirty="0"/>
          </a:p>
        </p:txBody>
      </p:sp>
      <p:pic>
        <p:nvPicPr>
          <p:cNvPr id="32770" name="Picture 2" descr="&amp;Mcy;&amp;icy;&amp;khcy;&amp;acy;&amp;icy;&amp;lcy; &amp;Bcy;&amp;acy;&amp;rcy;&amp;acy;&amp;ncy;&amp;ocy;&amp;vcy; - &amp;Rcy;&amp;acy;&amp;zcy;&amp;ncy;&amp;ocy;&amp;iecy; - &amp;Fcy;&amp;ocy;&amp;tcy;&amp;ocy;&amp;Acy;&amp;rcy;&amp;khcy;&amp;icy;&amp;vcy; - Weapons of War, &amp;Ocy;&amp;rcy;&amp;ucy;&amp;zhcy;&amp;icy;&amp;iecy; &amp;vcy;&amp;ocy;&amp;jcy;&amp;ncy;&amp;ycy;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971600" y="1666462"/>
            <a:ext cx="7665642" cy="41388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23 августа 1942 г. </a:t>
            </a:r>
            <a:endParaRPr lang="ru-RU" b="1" dirty="0"/>
          </a:p>
        </p:txBody>
      </p:sp>
      <p:pic>
        <p:nvPicPr>
          <p:cNvPr id="17410" name="Picture 2" descr="https://i0.wp.com/russian7.ru/wp-content/uploads/2013/02/1347962178_0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899592" y="1447799"/>
            <a:ext cx="7344816" cy="50784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«Они победили – они отстояли</a:t>
            </a:r>
            <a:r>
              <a:rPr lang="ru-RU" b="1" dirty="0" smtClean="0"/>
              <a:t>»</a:t>
            </a:r>
            <a:endParaRPr lang="ru-RU" dirty="0"/>
          </a:p>
        </p:txBody>
      </p:sp>
      <p:pic>
        <p:nvPicPr>
          <p:cNvPr id="34818" name="Picture 2" descr="&amp;Lcy;&amp;iecy;&amp;ncy;&amp;tcy;&amp;acy; &amp;ncy;&amp;ocy;&amp;vcy;&amp;ocy;&amp;scy;&amp;tcy;&amp;iecy;&amp;jcy;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9512" y="3068960"/>
            <a:ext cx="3816424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820" name="Picture 4" descr="https://i0.wp.com/russian7.ru/wp-content/uploads/2013/02/Stalingrad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995936" y="3068960"/>
            <a:ext cx="4851849" cy="36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99592" y="692696"/>
            <a:ext cx="3733800" cy="762000"/>
          </a:xfrm>
        </p:spPr>
        <p:txBody>
          <a:bodyPr/>
          <a:lstStyle/>
          <a:p>
            <a:r>
              <a:rPr lang="ru-RU" dirty="0" smtClean="0"/>
              <a:t>Матвей Путилов 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32040" y="692696"/>
            <a:ext cx="3733800" cy="762000"/>
          </a:xfrm>
        </p:spPr>
        <p:txBody>
          <a:bodyPr/>
          <a:lstStyle/>
          <a:p>
            <a:r>
              <a:rPr lang="ru-RU" dirty="0" smtClean="0"/>
              <a:t>Михаил </a:t>
            </a:r>
            <a:r>
              <a:rPr lang="ru-RU" dirty="0" err="1" smtClean="0"/>
              <a:t>Паникаха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3010" name="Picture 2" descr="&amp;Pcy;&amp;lcy;&amp;acy;&amp;ncy; &amp;ucy;&amp;rcy;&amp;ocy;&amp;kcy;&amp;acy;: &amp;Vcy;&amp;scy;&amp;tcy;&amp;ucy;&amp;pcy;&amp;icy;&amp;tcy;&amp;iecy;&amp;lcy;&amp;softcy;&amp;ncy;&amp;acy;&amp;yacy; &amp;chcy;&amp;acy;&amp;scy;&amp;tcy;&amp;softcy;. &amp;Scy;&amp;tcy;&amp;acy;&amp;lcy;&amp;icy;&amp;ncy;&amp;gcy;&amp;rcy;&amp;acy;&amp;dcy;&amp;scy;&amp;kcy;&amp;acy;&amp;yacy; &amp;bcy;&amp;icy;&amp;tcy;&amp;vcy;&amp;acy;. &amp;Vcy;&amp;ocy;&amp;yucy;&amp;yucy;&amp;shchcy;…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343150" y="2247900"/>
            <a:ext cx="2876299" cy="3886200"/>
          </a:xfrm>
          <a:prstGeom prst="rect">
            <a:avLst/>
          </a:prstGeom>
          <a:noFill/>
        </p:spPr>
      </p:pic>
      <p:pic>
        <p:nvPicPr>
          <p:cNvPr id="43012" name="Picture 4" descr="&amp;Fcy;&amp;ocy;&amp;tcy;&amp;ocy;&amp;gcy;&amp;rcy;&amp;acy;&amp;fcy;&amp;icy;&amp;yacy; &amp;Mcy;&amp;icy;&amp;khcy;&amp;acy;&amp;icy;&amp;lcy; &amp;Pcy;&amp;acy;&amp;ncy;&amp;icy;&amp;kcy;&amp;acy;&amp;khcy;&amp;acy; (Photo of Mishael Panikaha)"/>
          <p:cNvPicPr>
            <a:picLocks noGrp="1" noChangeAspect="1" noChangeArrowheads="1"/>
          </p:cNvPicPr>
          <p:nvPr>
            <p:ph sz="half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2163" y="2247900"/>
            <a:ext cx="3075473" cy="3886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79</TotalTime>
  <Words>193</Words>
  <Application>Microsoft Office PowerPoint</Application>
  <PresentationFormat>Экран (4:3)</PresentationFormat>
  <Paragraphs>47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Справедливость</vt:lpstr>
      <vt:lpstr>Единый классный час  «Они победили – они отстояли»</vt:lpstr>
      <vt:lpstr>«Сталинград – это орден Мужества на груди планеты»  </vt:lpstr>
      <vt:lpstr>Сталинградская битва  (17 июля 1942 г. – 2 февраля 1943 гг.)</vt:lpstr>
      <vt:lpstr>Петр Болото</vt:lpstr>
      <vt:lpstr>Летчик Александр Попов</vt:lpstr>
      <vt:lpstr>Михаил Баранов</vt:lpstr>
      <vt:lpstr>23 августа 1942 г. </vt:lpstr>
      <vt:lpstr>«Они победили – они отстояли»</vt:lpstr>
      <vt:lpstr>Слайд 9</vt:lpstr>
      <vt:lpstr>Слайд 10</vt:lpstr>
      <vt:lpstr>Слайд 11</vt:lpstr>
      <vt:lpstr>Подвиги летчиков</vt:lpstr>
      <vt:lpstr>Сережа Алешков</vt:lpstr>
      <vt:lpstr>«У войны не женское лицо»</vt:lpstr>
      <vt:lpstr>Летчица Екатерина Буданова</vt:lpstr>
      <vt:lpstr>Слайд 16</vt:lpstr>
      <vt:lpstr>Паулюс решил иначе…</vt:lpstr>
      <vt:lpstr>Победа наших войск под Сталинградом</vt:lpstr>
      <vt:lpstr>Орден Ленина  и медаль «Золотая Звезда»</vt:lpstr>
      <vt:lpstr>Мамаев курган</vt:lpstr>
      <vt:lpstr>Площадь павших борцов</vt:lpstr>
      <vt:lpstr>Красноармеец Михаил Паникаха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Единый классный час  «Они победили – они отстояли»</dc:title>
  <cp:lastModifiedBy>НН</cp:lastModifiedBy>
  <cp:revision>33</cp:revision>
  <dcterms:modified xsi:type="dcterms:W3CDTF">2015-01-23T14:42:11Z</dcterms:modified>
</cp:coreProperties>
</file>