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charts/chart17.xml" ContentType="application/vnd.openxmlformats-officedocument.drawingml.char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charts/chart13.xml" ContentType="application/vnd.openxmlformats-officedocument.drawingml.chart+xml"/>
  <Override PartName="/ppt/charts/chart15.xml" ContentType="application/vnd.openxmlformats-officedocument.drawingml.char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ommentAuthors.xml" ContentType="application/vnd.openxmlformats-officedocument.presentationml.commentAuthors+xml"/>
  <Override PartName="/ppt/charts/chart7.xml" ContentType="application/vnd.openxmlformats-officedocument.drawingml.chart+xml"/>
  <Override PartName="/ppt/charts/chart20.xml" ContentType="application/vnd.openxmlformats-officedocument.drawingml.chart+xml"/>
  <Override PartName="/ppt/charts/chart3.xml" ContentType="application/vnd.openxmlformats-officedocument.drawingml.chart+xml"/>
  <Override PartName="/ppt/charts/chart5.xml" ContentType="application/vnd.openxmlformats-officedocument.drawingml.chart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ms-office.legacyDiagramText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charts/chart18.xml" ContentType="application/vnd.openxmlformats-officedocument.drawingml.char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charts/chart16.xml" ContentType="application/vnd.openxmlformats-officedocument.drawingml.char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charts/chart14.xml" ContentType="application/vnd.openxmlformats-officedocument.drawingml.char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charts/chart8.xml" ContentType="application/vnd.openxmlformats-officedocument.drawingml.chart+xml"/>
  <Override PartName="/ppt/charts/chart12.xml" ContentType="application/vnd.openxmlformats-officedocument.drawingml.chart+xml"/>
  <Override PartName="/ppt/charts/chart21.xml" ContentType="application/vnd.openxmlformats-officedocument.drawingml.chart+xml"/>
  <Override PartName="/ppt/slideLayouts/slideLayout10.xml" ContentType="application/vnd.openxmlformats-officedocument.presentationml.slideLayout+xml"/>
  <Default Extension="gif" ContentType="image/gif"/>
  <Override PartName="/ppt/charts/chart6.xml" ContentType="application/vnd.openxmlformats-officedocument.drawingml.chart+xml"/>
  <Override PartName="/ppt/charts/chart10.xml" ContentType="application/vnd.openxmlformats-officedocument.drawingml.chart+xml"/>
  <Default Extension="vml" ContentType="application/vnd.openxmlformats-officedocument.vmlDrawing"/>
  <Override PartName="/ppt/diagrams/layout2.xml" ContentType="application/vnd.openxmlformats-officedocument.drawingml.diagramLayout+xml"/>
  <Override PartName="/ppt/charts/chart4.xml" ContentType="application/vnd.openxmlformats-officedocument.drawingml.chart+xml"/>
  <Override PartName="/ppt/legacyDocTextInfo.bin" ContentType="application/vnd.ms-office.legacyDocTextInfo"/>
  <Override PartName="/ppt/slides/slide8.xml" ContentType="application/vnd.openxmlformats-officedocument.presentationml.slide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charts/chart19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1"/>
  </p:notesMasterIdLst>
  <p:sldIdLst>
    <p:sldId id="256" r:id="rId2"/>
    <p:sldId id="259" r:id="rId3"/>
    <p:sldId id="260" r:id="rId4"/>
    <p:sldId id="261" r:id="rId5"/>
    <p:sldId id="262" r:id="rId6"/>
    <p:sldId id="263" r:id="rId7"/>
    <p:sldId id="269" r:id="rId8"/>
    <p:sldId id="268" r:id="rId9"/>
    <p:sldId id="296" r:id="rId10"/>
    <p:sldId id="324" r:id="rId11"/>
    <p:sldId id="332" r:id="rId12"/>
    <p:sldId id="298" r:id="rId13"/>
    <p:sldId id="299" r:id="rId14"/>
    <p:sldId id="300" r:id="rId15"/>
    <p:sldId id="301" r:id="rId16"/>
    <p:sldId id="302" r:id="rId17"/>
    <p:sldId id="294" r:id="rId18"/>
    <p:sldId id="285" r:id="rId19"/>
    <p:sldId id="290" r:id="rId20"/>
    <p:sldId id="329" r:id="rId21"/>
    <p:sldId id="304" r:id="rId22"/>
    <p:sldId id="325" r:id="rId23"/>
    <p:sldId id="326" r:id="rId24"/>
    <p:sldId id="327" r:id="rId25"/>
    <p:sldId id="303" r:id="rId26"/>
    <p:sldId id="305" r:id="rId27"/>
    <p:sldId id="328" r:id="rId28"/>
    <p:sldId id="277" r:id="rId29"/>
    <p:sldId id="311" r:id="rId30"/>
    <p:sldId id="306" r:id="rId31"/>
    <p:sldId id="274" r:id="rId32"/>
    <p:sldId id="312" r:id="rId33"/>
    <p:sldId id="322" r:id="rId34"/>
    <p:sldId id="321" r:id="rId35"/>
    <p:sldId id="313" r:id="rId36"/>
    <p:sldId id="330" r:id="rId37"/>
    <p:sldId id="331" r:id="rId38"/>
    <p:sldId id="310" r:id="rId39"/>
    <p:sldId id="316" r:id="rId4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**************************************************" initials="*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54946" autoAdjust="0"/>
  </p:normalViewPr>
  <p:slideViewPr>
    <p:cSldViewPr>
      <p:cViewPr>
        <p:scale>
          <a:sx n="80" d="100"/>
          <a:sy n="80" d="100"/>
        </p:scale>
        <p:origin x="-1522" y="-28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3134" y="-5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commentAuthors" Target="commentAuthors.xml"/><Relationship Id="rId47" Type="http://schemas.microsoft.com/office/2006/relationships/legacyDocTextInfo" Target="legacyDocTextInfo.bin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44;&#1080;&#1072;&#1075;&#1088;&#1072;&#1084;&#1084;&#1072;%20&#1074;%20Microsoft%20Office%20Word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E:\&#1040;&#1058;&#1058;&#1045;&#1057;&#1058;&#1040;&#1062;&#1048;&#1071;%20&#1052;&#1054;&#1071;\&#1083;&#1102;&#1076;&#1072;\&#1040;&#1090;&#1090;&#1077;&#1089;&#1090;&#1072;&#1094;&#1080;&#1103;%20&#1050;&#1088;&#1080;&#1074;&#1086;&#1096;&#1077;&#1077;&#1074;&#1072;%20&#1051;.&#1048;%202012-2013%20&#1091;&#1095;%20&#1075;&#1086;&#1076;\1.5.%20&#1055;&#1088;&#1086;&#1092;&#1077;&#1089;&#1089;&#1080;&#1086;&#1085;&#1072;&#1083;&#1100;&#1085;&#1072;&#1103;%20&#1091;&#1089;&#1087;&#1077;&#1096;&#1085;&#1086;&#1089;&#1090;&#1100;\&#1055;&#1088;&#1086;&#1092;&#1091;&#1089;&#1087;&#1077;&#1096;&#1085;&#1086;&#1089;&#1090;&#1100;%20&#1089;&#1090;&#1091;&#1076;&#1077;&#1085;&#1090;&#1086;&#1074;.xls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&#1040;&#1058;&#1058;&#1045;&#1057;&#1058;&#1040;&#1062;&#1048;&#1071;%20&#1052;&#1054;&#1071;\&#1083;&#1102;&#1076;&#1072;\&#1040;&#1090;&#1090;&#1077;&#1089;&#1090;&#1072;&#1094;&#1080;&#1103;%20&#1050;&#1088;&#1080;&#1074;&#1086;&#1096;&#1077;&#1077;&#1074;&#1072;%20&#1051;.&#1048;%202012-2013%20&#1091;&#1095;%20&#1075;&#1086;&#1076;\1.5.%20&#1055;&#1088;&#1086;&#1092;&#1077;&#1089;&#1089;&#1080;&#1086;&#1085;&#1072;&#1083;&#1100;&#1085;&#1072;&#1103;%20&#1091;&#1089;&#1087;&#1077;&#1096;&#1085;&#1086;&#1089;&#1090;&#1100;\&#1055;&#1088;&#1086;&#1092;&#1091;&#1089;&#1087;&#1077;&#1096;&#1085;&#1086;&#1089;&#1090;&#1100;%20&#1089;&#1090;&#1091;&#1076;&#1077;&#1085;&#1090;&#1086;&#1074;.xls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E:\&#1040;&#1058;&#1058;&#1045;&#1057;&#1058;&#1040;&#1062;&#1048;&#1071;%20&#1052;&#1054;&#1071;\&#1083;&#1102;&#1076;&#1072;\&#1040;&#1090;&#1090;&#1077;&#1089;&#1090;&#1072;&#1094;&#1080;&#1103;%20&#1050;&#1088;&#1080;&#1074;&#1086;&#1096;&#1077;&#1077;&#1074;&#1072;%20&#1051;.&#1048;%202012-2013%20&#1091;&#1095;%20&#1075;&#1086;&#1076;\1.5.%20&#1055;&#1088;&#1086;&#1092;&#1077;&#1089;&#1089;&#1080;&#1086;&#1085;&#1072;&#1083;&#1100;&#1085;&#1072;&#1103;%20&#1091;&#1089;&#1087;&#1077;&#1096;&#1085;&#1086;&#1089;&#1090;&#1100;\&#1055;&#1088;&#1086;&#1092;&#1091;&#1089;&#1087;&#1077;&#1096;&#1085;&#1086;&#1089;&#1090;&#1100;%20&#1089;&#1090;&#1091;&#1076;&#1077;&#1085;&#1090;&#1086;&#1074;.xls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E:\&#1040;&#1058;&#1058;&#1045;&#1057;&#1058;&#1040;&#1062;&#1048;&#1071;%20&#1052;&#1054;&#1071;\&#1083;&#1102;&#1076;&#1072;\&#1040;&#1090;&#1090;&#1077;&#1089;&#1090;&#1072;&#1094;&#1080;&#1103;%20&#1050;&#1088;&#1080;&#1074;&#1086;&#1096;&#1077;&#1077;&#1074;&#1072;%20&#1051;.&#1048;%202012-2013%20&#1091;&#1095;%20&#1075;&#1086;&#1076;\1.5.%20&#1055;&#1088;&#1086;&#1092;&#1077;&#1089;&#1089;&#1080;&#1086;&#1085;&#1072;&#1083;&#1100;&#1085;&#1072;&#1103;%20&#1091;&#1089;&#1087;&#1077;&#1096;&#1085;&#1086;&#1089;&#1090;&#1100;\&#1055;&#1088;&#1086;&#1092;&#1091;&#1089;&#1087;&#1077;&#1096;&#1085;&#1086;&#1089;&#1090;&#1100;%20&#1089;&#1090;&#1091;&#1076;&#1077;&#1085;&#1090;&#1086;&#1074;.xls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E:\&#1040;&#1058;&#1058;&#1045;&#1057;&#1058;&#1040;&#1062;&#1048;&#1071;%20&#1052;&#1054;&#1071;\&#1083;&#1102;&#1076;&#1072;\&#1040;&#1090;&#1090;&#1077;&#1089;&#1090;&#1072;&#1094;&#1080;&#1103;%20&#1050;&#1088;&#1080;&#1074;&#1086;&#1096;&#1077;&#1077;&#1074;&#1072;%20&#1051;.&#1048;%202012-2013%20&#1091;&#1095;%20&#1075;&#1086;&#1076;\1.5.%20&#1055;&#1088;&#1086;&#1092;&#1077;&#1089;&#1089;&#1080;&#1086;&#1085;&#1072;&#1083;&#1100;&#1085;&#1072;&#1103;%20&#1091;&#1089;&#1087;&#1077;&#1096;&#1085;&#1086;&#1089;&#1090;&#1100;\&#1055;&#1088;&#1086;&#1092;&#1091;&#1089;&#1087;&#1077;&#1096;&#1085;&#1086;&#1089;&#1090;&#1100;%20&#1089;&#1090;&#1091;&#1076;&#1077;&#1085;&#1090;&#1086;&#1074;.xls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E:\&#1040;&#1058;&#1058;&#1045;&#1057;&#1058;&#1040;&#1062;&#1048;&#1071;%20&#1052;&#1054;&#1071;\&#1083;&#1102;&#1076;&#1072;\&#1040;&#1090;&#1090;&#1077;&#1089;&#1090;&#1072;&#1094;&#1080;&#1103;%20&#1050;&#1088;&#1080;&#1074;&#1086;&#1096;&#1077;&#1077;&#1074;&#1072;%20&#1051;.&#1048;%202012-2013%20&#1091;&#1095;%20&#1075;&#1086;&#1076;\1.5.%20&#1055;&#1088;&#1086;&#1092;&#1077;&#1089;&#1089;&#1080;&#1086;&#1085;&#1072;&#1083;&#1100;&#1085;&#1072;&#1103;%20&#1091;&#1089;&#1087;&#1077;&#1096;&#1085;&#1086;&#1089;&#1090;&#1100;\&#1055;&#1088;&#1086;&#1092;&#1091;&#1089;&#1087;&#1077;&#1096;&#1085;&#1086;&#1089;&#1090;&#1100;%20&#1089;&#1090;&#1091;&#1076;&#1077;&#1085;&#1090;&#1086;&#1074;.xls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G:\&#1040;&#1090;&#1090;&#1077;&#1089;&#1090;&#1072;&#1094;&#1080;&#1103;\&#1055;&#1088;&#1086;&#1092;&#1091;&#1089;&#1087;&#1077;&#1096;&#1085;&#1086;&#1089;&#1090;&#1100;%20&#1089;&#1090;&#1091;&#1076;&#1077;&#1085;&#1090;&#1086;&#1074;.xls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G:\&#1040;&#1090;&#1090;&#1077;&#1089;&#1090;&#1072;&#1094;&#1080;&#1103;\&#1040;&#1090;&#1090;&#1077;&#1089;&#1090;&#1072;&#1094;&#1080;&#1103;%20&#1040;&#1074;&#1076;&#1077;&#1077;&#1074;&#1072;%20&#1058;.&#1042;\&#1055;&#1088;&#1086;&#1092;&#1077;&#1089;&#1089;&#1080;&#1086;&#1085;&#1072;&#1083;&#1100;&#1085;&#1072;&#1103;%20&#1091;&#1089;&#1087;&#1077;&#1096;&#1085;&#1086;&#1089;&#1090;&#1100;\&#1055;&#1088;&#1086;&#1092;&#1091;&#1089;&#1087;&#1077;&#1096;&#1085;&#1086;&#1089;&#1090;&#1100;%20&#1089;&#1090;&#1091;&#1076;&#1077;&#1085;&#1090;&#1086;&#1074;.xls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G:\&#1040;&#1090;&#1090;&#1077;&#1089;&#1090;&#1072;&#1094;&#1080;&#1103;\&#1040;&#1090;&#1090;&#1077;&#1089;&#1090;&#1072;&#1094;&#1080;&#1103;%20&#1040;&#1074;&#1076;&#1077;&#1077;&#1074;&#1072;%20&#1058;.&#1042;\&#1055;&#1088;&#1086;&#1092;&#1077;&#1089;&#1089;&#1080;&#1086;&#1085;&#1072;&#1083;&#1100;&#1085;&#1072;&#1103;%20&#1091;&#1089;&#1087;&#1077;&#1096;&#1085;&#1086;&#1089;&#1090;&#1100;\&#1055;&#1088;&#1086;&#1092;&#1091;&#1089;&#1087;&#1077;&#1096;&#1085;&#1086;&#1089;&#1090;&#1100;%20&#1089;&#1090;&#1091;&#1076;&#1077;&#1085;&#1090;&#1086;&#1074;.xls" TargetMode="External"/></Relationships>
</file>

<file path=ppt/charts/_rels/chart19.xml.rels><?xml version="1.0" encoding="UTF-8" standalone="yes"?>
<Relationships xmlns="http://schemas.openxmlformats.org/package/2006/relationships"><Relationship Id="rId2" Type="http://schemas.openxmlformats.org/officeDocument/2006/relationships/oleObject" Target="file:///G:\&#1040;&#1090;&#1090;&#1077;&#1089;&#1090;&#1072;&#1094;&#1080;&#1103;\&#1040;&#1090;&#1090;&#1077;&#1089;&#1090;&#1072;&#1094;&#1080;&#1103;%20&#1040;&#1074;&#1076;&#1077;&#1077;&#1074;&#1072;%20&#1058;.&#1042;\&#1055;&#1088;&#1086;&#1092;&#1077;&#1089;&#1089;&#1080;&#1086;&#1085;&#1072;&#1083;&#1100;&#1085;&#1072;&#1103;%20&#1091;&#1089;&#1087;&#1077;&#1096;&#1085;&#1086;&#1089;&#1090;&#1100;\&#1055;&#1088;&#1086;&#1092;&#1091;&#1089;&#1087;&#1077;&#1096;&#1085;&#1086;&#1089;&#1090;&#1100;%20&#1089;&#1090;&#1091;&#1076;&#1077;&#1085;&#1090;&#1086;&#1074;.xls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&#1044;&#1080;&#1072;&#1075;&#1088;&#1072;&#1084;&#1084;&#1072;%20&#1074;%20Microsoft%20Office%20Word" TargetMode="External"/></Relationships>
</file>

<file path=ppt/charts/_rels/chart20.xml.rels><?xml version="1.0" encoding="UTF-8" standalone="yes"?>
<Relationships xmlns="http://schemas.openxmlformats.org/package/2006/relationships"><Relationship Id="rId2" Type="http://schemas.openxmlformats.org/officeDocument/2006/relationships/oleObject" Target="file:///G:\&#1040;&#1090;&#1090;&#1077;&#1089;&#1090;&#1072;&#1094;&#1080;&#1103;\&#1040;&#1090;&#1090;&#1077;&#1089;&#1090;&#1072;&#1094;&#1080;&#1103;%20&#1040;&#1074;&#1076;&#1077;&#1077;&#1074;&#1072;%20&#1058;.&#1042;\&#1055;&#1088;&#1086;&#1092;&#1077;&#1089;&#1089;&#1080;&#1086;&#1085;&#1072;&#1083;&#1100;&#1085;&#1072;&#1103;%20&#1091;&#1089;&#1087;&#1077;&#1096;&#1085;&#1086;&#1089;&#1090;&#1100;\&#1055;&#1088;&#1086;&#1092;&#1091;&#1089;&#1087;&#1077;&#1096;&#1085;&#1086;&#1089;&#1090;&#1100;%20&#1089;&#1090;&#1091;&#1076;&#1077;&#1085;&#1090;&#1086;&#1074;.xls" TargetMode="External"/><Relationship Id="rId1" Type="http://schemas.openxmlformats.org/officeDocument/2006/relationships/themeOverride" Target="../theme/themeOverride2.xml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&#1044;&#1080;&#1072;&#1075;&#1088;&#1072;&#1084;&#1084;&#1072;%20&#1074;%20Microsoft%20Office%20Word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&#1044;&#1080;&#1072;&#1075;&#1088;&#1072;&#1084;&#1084;&#1072;%20&#1074;%20Microsoft%20Office%20Word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E:\&#1040;&#1058;&#1058;&#1045;&#1057;&#1058;&#1040;&#1062;&#1048;&#1071;%20&#1052;&#1054;&#1071;\&#1083;&#1102;&#1076;&#1072;\&#1040;&#1090;&#1090;&#1077;&#1089;&#1090;&#1072;&#1094;&#1080;&#1103;%20&#1050;&#1088;&#1080;&#1074;&#1086;&#1096;&#1077;&#1077;&#1074;&#1072;%20&#1051;.&#1048;%202012-2013%20&#1091;&#1095;%20&#1075;&#1086;&#1076;\1.5.%20&#1055;&#1088;&#1086;&#1092;&#1077;&#1089;&#1089;&#1080;&#1086;&#1085;&#1072;&#1083;&#1100;&#1085;&#1072;&#1103;%20&#1091;&#1089;&#1087;&#1077;&#1096;&#1085;&#1086;&#1089;&#1090;&#1100;\&#1055;&#1088;&#1086;&#1092;&#1091;&#1089;&#1087;&#1077;&#1096;&#1085;&#1086;&#1089;&#1090;&#1100;%20&#1089;&#1090;&#1091;&#1076;&#1077;&#1085;&#1090;&#1086;&#1074;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bar"/>
        <c:grouping val="clustered"/>
        <c:ser>
          <c:idx val="0"/>
          <c:order val="0"/>
          <c:tx>
            <c:strRef>
              <c:f>'[Диаграмма в Microsoft Office Word]Лист1'!$A$12:$C$12</c:f>
              <c:strCache>
                <c:ptCount val="1"/>
                <c:pt idx="0">
                  <c:v>2011   - 2012   год Менеджмент 27 509 Ш</c:v>
                </c:pt>
              </c:strCache>
            </c:strRef>
          </c:tx>
          <c:cat>
            <c:multiLvlStrRef>
              <c:f>'[Диаграмма в Microsoft Office Word]Лист1'!$D$10:$F$11</c:f>
              <c:multiLvlStrCache>
                <c:ptCount val="3"/>
                <c:lvl>
                  <c:pt idx="0">
                    <c:v>Абсолютная успеваемость</c:v>
                  </c:pt>
                  <c:pt idx="1">
                    <c:v>Качество знаний</c:v>
                  </c:pt>
                  <c:pt idx="2">
                    <c:v>Средний балл</c:v>
                  </c:pt>
                </c:lvl>
                <c:lvl>
                  <c:pt idx="0">
                    <c:v>Результаты </c:v>
                  </c:pt>
                </c:lvl>
              </c:multiLvlStrCache>
            </c:multiLvlStrRef>
          </c:cat>
          <c:val>
            <c:numRef>
              <c:f>'[Диаграмма в Microsoft Office Word]Лист1'!$D$12:$F$12</c:f>
              <c:numCache>
                <c:formatCode>General</c:formatCode>
                <c:ptCount val="3"/>
                <c:pt idx="0">
                  <c:v>100</c:v>
                </c:pt>
                <c:pt idx="1">
                  <c:v>56.25</c:v>
                </c:pt>
                <c:pt idx="2">
                  <c:v>3.5</c:v>
                </c:pt>
              </c:numCache>
            </c:numRef>
          </c:val>
        </c:ser>
        <c:ser>
          <c:idx val="1"/>
          <c:order val="1"/>
          <c:tx>
            <c:strRef>
              <c:f>'[Диаграмма в Microsoft Office Word]Лист1'!$A$13:$C$13</c:f>
              <c:strCache>
                <c:ptCount val="1"/>
                <c:pt idx="0">
                  <c:v>2012  - 2013    год Менеджмент 27 601 О</c:v>
                </c:pt>
              </c:strCache>
            </c:strRef>
          </c:tx>
          <c:cat>
            <c:multiLvlStrRef>
              <c:f>'[Диаграмма в Microsoft Office Word]Лист1'!$D$10:$F$11</c:f>
              <c:multiLvlStrCache>
                <c:ptCount val="3"/>
                <c:lvl>
                  <c:pt idx="0">
                    <c:v>Абсолютная успеваемость</c:v>
                  </c:pt>
                  <c:pt idx="1">
                    <c:v>Качество знаний</c:v>
                  </c:pt>
                  <c:pt idx="2">
                    <c:v>Средний балл</c:v>
                  </c:pt>
                </c:lvl>
                <c:lvl>
                  <c:pt idx="0">
                    <c:v>Результаты </c:v>
                  </c:pt>
                </c:lvl>
              </c:multiLvlStrCache>
            </c:multiLvlStrRef>
          </c:cat>
          <c:val>
            <c:numRef>
              <c:f>'[Диаграмма в Microsoft Office Word]Лист1'!$D$13:$F$13</c:f>
              <c:numCache>
                <c:formatCode>General</c:formatCode>
                <c:ptCount val="3"/>
                <c:pt idx="0">
                  <c:v>100</c:v>
                </c:pt>
                <c:pt idx="1">
                  <c:v>62.5</c:v>
                </c:pt>
                <c:pt idx="2">
                  <c:v>3.7</c:v>
                </c:pt>
              </c:numCache>
            </c:numRef>
          </c:val>
        </c:ser>
        <c:ser>
          <c:idx val="2"/>
          <c:order val="2"/>
          <c:tx>
            <c:strRef>
              <c:f>'[Диаграмма в Microsoft Office Word]Лист1'!$A$14:$C$14</c:f>
              <c:strCache>
                <c:ptCount val="1"/>
                <c:pt idx="0">
                  <c:v>2013 - 2014 Менеджмент 27 201 О</c:v>
                </c:pt>
              </c:strCache>
            </c:strRef>
          </c:tx>
          <c:cat>
            <c:multiLvlStrRef>
              <c:f>'[Диаграмма в Microsoft Office Word]Лист1'!$D$10:$F$11</c:f>
              <c:multiLvlStrCache>
                <c:ptCount val="3"/>
                <c:lvl>
                  <c:pt idx="0">
                    <c:v>Абсолютная успеваемость</c:v>
                  </c:pt>
                  <c:pt idx="1">
                    <c:v>Качество знаний</c:v>
                  </c:pt>
                  <c:pt idx="2">
                    <c:v>Средний балл</c:v>
                  </c:pt>
                </c:lvl>
                <c:lvl>
                  <c:pt idx="0">
                    <c:v>Результаты </c:v>
                  </c:pt>
                </c:lvl>
              </c:multiLvlStrCache>
            </c:multiLvlStrRef>
          </c:cat>
          <c:val>
            <c:numRef>
              <c:f>'[Диаграмма в Microsoft Office Word]Лист1'!$D$14:$F$14</c:f>
              <c:numCache>
                <c:formatCode>General</c:formatCode>
                <c:ptCount val="3"/>
                <c:pt idx="0">
                  <c:v>100</c:v>
                </c:pt>
                <c:pt idx="1">
                  <c:v>68.75</c:v>
                </c:pt>
                <c:pt idx="2">
                  <c:v>4.0999999999999996</c:v>
                </c:pt>
              </c:numCache>
            </c:numRef>
          </c:val>
        </c:ser>
        <c:shape val="cylinder"/>
        <c:axId val="63481344"/>
        <c:axId val="63482880"/>
        <c:axId val="0"/>
      </c:bar3DChart>
      <c:catAx>
        <c:axId val="63481344"/>
        <c:scaling>
          <c:orientation val="minMax"/>
        </c:scaling>
        <c:axPos val="l"/>
        <c:tickLblPos val="nextTo"/>
        <c:crossAx val="63482880"/>
        <c:crosses val="autoZero"/>
        <c:auto val="1"/>
        <c:lblAlgn val="ctr"/>
        <c:lblOffset val="100"/>
      </c:catAx>
      <c:valAx>
        <c:axId val="63482880"/>
        <c:scaling>
          <c:orientation val="minMax"/>
        </c:scaling>
        <c:axPos val="b"/>
        <c:majorGridlines/>
        <c:numFmt formatCode="General" sourceLinked="1"/>
        <c:tickLblPos val="nextTo"/>
        <c:crossAx val="63481344"/>
        <c:crosses val="autoZero"/>
        <c:crossBetween val="between"/>
      </c:valAx>
    </c:plotArea>
    <c:legend>
      <c:legendPos val="r"/>
    </c:legend>
    <c:plotVisOnly val="1"/>
  </c:chart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sz="1000" dirty="0"/>
              <a:t>Я знаю обязанности, которые буду выполнять на работе по своей профессии</a:t>
            </a:r>
          </a:p>
        </c:rich>
      </c:tx>
      <c:layout>
        <c:manualLayout>
          <c:xMode val="edge"/>
          <c:yMode val="edge"/>
          <c:x val="0.12675511332227751"/>
          <c:y val="2.9535864978902981E-2"/>
        </c:manualLayout>
      </c:layout>
    </c:title>
    <c:view3D>
      <c:depthPercent val="100"/>
      <c:rAngAx val="1"/>
    </c:view3D>
    <c:plotArea>
      <c:layout/>
      <c:bar3DChart>
        <c:barDir val="col"/>
        <c:grouping val="clustered"/>
        <c:ser>
          <c:idx val="1"/>
          <c:order val="0"/>
          <c:tx>
            <c:strRef>
              <c:f>Лист3!$C$1</c:f>
              <c:strCache>
                <c:ptCount val="1"/>
                <c:pt idx="0">
                  <c:v>нет</c:v>
                </c:pt>
              </c:strCache>
            </c:strRef>
          </c:tx>
          <c:dLbls>
            <c:dLbl>
              <c:idx val="0"/>
              <c:layout>
                <c:manualLayout>
                  <c:x val="-4.1949412311855047E-2"/>
                  <c:y val="-4.4591486760605703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Val val="1"/>
            </c:dLbl>
            <c:showVal val="1"/>
          </c:dLbls>
          <c:cat>
            <c:strRef>
              <c:f>Лист3!$A$3</c:f>
              <c:strCache>
                <c:ptCount val="1"/>
                <c:pt idx="0">
                  <c:v>Я знаю обязанности, которые я буду выполнять на работе по своей профессии </c:v>
                </c:pt>
              </c:strCache>
            </c:strRef>
          </c:cat>
          <c:val>
            <c:numRef>
              <c:f>Лист3!$C$3</c:f>
              <c:numCache>
                <c:formatCode>General</c:formatCode>
                <c:ptCount val="1"/>
                <c:pt idx="0">
                  <c:v>0</c:v>
                </c:pt>
              </c:numCache>
            </c:numRef>
          </c:val>
        </c:ser>
        <c:ser>
          <c:idx val="0"/>
          <c:order val="1"/>
          <c:tx>
            <c:strRef>
              <c:f>Лист3!$B$1</c:f>
              <c:strCache>
                <c:ptCount val="1"/>
                <c:pt idx="0">
                  <c:v>да</c:v>
                </c:pt>
              </c:strCache>
            </c:strRef>
          </c:tx>
          <c:dLbls>
            <c:showVal val="1"/>
          </c:dLbls>
          <c:cat>
            <c:strRef>
              <c:f>Лист3!$A$3</c:f>
              <c:strCache>
                <c:ptCount val="1"/>
                <c:pt idx="0">
                  <c:v>Я знаю обязанности, которые я буду выполнять на работе по своей профессии </c:v>
                </c:pt>
              </c:strCache>
            </c:strRef>
          </c:cat>
          <c:val>
            <c:numRef>
              <c:f>Лист3!$B$3</c:f>
              <c:numCache>
                <c:formatCode>General</c:formatCode>
                <c:ptCount val="1"/>
                <c:pt idx="0">
                  <c:v>100</c:v>
                </c:pt>
              </c:numCache>
            </c:numRef>
          </c:val>
        </c:ser>
        <c:shape val="cone"/>
        <c:axId val="89071616"/>
        <c:axId val="89073152"/>
        <c:axId val="0"/>
      </c:bar3DChart>
      <c:catAx>
        <c:axId val="89071616"/>
        <c:scaling>
          <c:orientation val="minMax"/>
        </c:scaling>
        <c:delete val="1"/>
        <c:axPos val="b"/>
        <c:tickLblPos val="none"/>
        <c:crossAx val="89073152"/>
        <c:crosses val="autoZero"/>
        <c:auto val="1"/>
        <c:lblAlgn val="ctr"/>
        <c:lblOffset val="100"/>
      </c:catAx>
      <c:valAx>
        <c:axId val="89073152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crossAx val="89071616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82631982971159235"/>
          <c:y val="0.61519215483641276"/>
          <c:w val="0.15378137653735918"/>
          <c:h val="0.1493676425322987"/>
        </c:manualLayout>
      </c:layout>
    </c:legend>
    <c:plotVisOnly val="1"/>
    <c:dispBlanksAs val="gap"/>
  </c:chart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sz="1000" dirty="0"/>
              <a:t>Я не собираюсь заранее планировать уровень образования, который я хотела бы получить</a:t>
            </a:r>
          </a:p>
        </c:rich>
      </c:tx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Лист3!$A$7</c:f>
              <c:strCache>
                <c:ptCount val="1"/>
                <c:pt idx="0">
                  <c:v>Я не собираюсь заранее планировать уровень образования, который я хотела бы получить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0.10125459317585302"/>
                  <c:y val="2.1470770699117264E-2"/>
                </c:manualLayout>
              </c:layout>
              <c:spPr/>
              <c:txPr>
                <a:bodyPr/>
                <a:lstStyle/>
                <a:p>
                  <a:pPr>
                    <a:defRPr sz="1400" b="1"/>
                  </a:pPr>
                  <a:endParaRPr lang="ru-RU"/>
                </a:p>
              </c:txPr>
              <c:dLblPos val="bestFit"/>
              <c:showPercent val="1"/>
            </c:dLbl>
            <c:dLbl>
              <c:idx val="1"/>
              <c:layout>
                <c:manualLayout>
                  <c:x val="-0.197832895888014"/>
                  <c:y val="-0.10120671279726402"/>
                </c:manualLayout>
              </c:layout>
              <c:spPr/>
              <c:txPr>
                <a:bodyPr/>
                <a:lstStyle/>
                <a:p>
                  <a:pPr>
                    <a:defRPr sz="1400" b="1"/>
                  </a:pPr>
                  <a:endParaRPr lang="ru-RU"/>
                </a:p>
              </c:txPr>
              <c:dLblPos val="bestFit"/>
              <c:showPercent val="1"/>
            </c:dLbl>
            <c:showPercent val="1"/>
            <c:showLeaderLines val="1"/>
          </c:dLbls>
          <c:cat>
            <c:strRef>
              <c:f>Лист3!$B$1:$C$1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Лист3!$B$7:$C$7</c:f>
              <c:numCache>
                <c:formatCode>General</c:formatCode>
                <c:ptCount val="2"/>
                <c:pt idx="0">
                  <c:v>6.7</c:v>
                </c:pt>
                <c:pt idx="1">
                  <c:v>93.3</c:v>
                </c:pt>
              </c:numCache>
            </c:numRef>
          </c:val>
        </c:ser>
      </c:pie3D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83666700710734343"/>
          <c:y val="0.38384004034502972"/>
          <c:w val="0.13833338962133426"/>
          <c:h val="0.37626425007506131"/>
        </c:manualLayout>
      </c:layout>
      <c:txPr>
        <a:bodyPr/>
        <a:lstStyle/>
        <a:p>
          <a:pPr rtl="0">
            <a:defRPr b="1"/>
          </a:pPr>
          <a:endParaRPr lang="ru-RU"/>
        </a:p>
      </c:txPr>
    </c:legend>
    <c:plotVisOnly val="1"/>
    <c:dispBlanksAs val="zero"/>
  </c:chart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dirty="0"/>
              <a:t>Я приложу все усилия, чтобы иметь высокие знания и навыки по выбранной профессии</a:t>
            </a:r>
          </a:p>
        </c:rich>
      </c:tx>
      <c:layout>
        <c:manualLayout>
          <c:xMode val="edge"/>
          <c:yMode val="edge"/>
          <c:x val="0.12833791538769521"/>
          <c:y val="2.1801797936021054E-2"/>
        </c:manualLayout>
      </c:layout>
    </c:title>
    <c:plotArea>
      <c:layout/>
      <c:pieChart>
        <c:varyColors val="1"/>
        <c:ser>
          <c:idx val="0"/>
          <c:order val="0"/>
          <c:tx>
            <c:strRef>
              <c:f>Лист3!$A$4</c:f>
              <c:strCache>
                <c:ptCount val="1"/>
                <c:pt idx="0">
                  <c:v>Я приложу все усилия, чтобы иметь высокие знания и навыки по выбранной профессии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4.1146493226586804E-2"/>
                  <c:y val="-1.1041118222937965E-3"/>
                </c:manualLayout>
              </c:layout>
              <c:dLblPos val="bestFit"/>
              <c:showPercent val="1"/>
            </c:dLbl>
            <c:dLbl>
              <c:idx val="1"/>
              <c:layout>
                <c:manualLayout>
                  <c:x val="-8.1778949481737348E-2"/>
                  <c:y val="5.3152727076089312E-2"/>
                </c:manualLayout>
              </c:layout>
              <c:dLblPos val="bestFit"/>
              <c:showPercent val="1"/>
            </c:dLbl>
            <c:showPercent val="1"/>
            <c:showLeaderLines val="1"/>
          </c:dLbls>
          <c:cat>
            <c:strRef>
              <c:f>Лист3!$B$1:$C$1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Лист3!$B$4:$C$4</c:f>
              <c:numCache>
                <c:formatCode>0.00</c:formatCode>
                <c:ptCount val="2"/>
                <c:pt idx="0">
                  <c:v>86.666666666666671</c:v>
                </c:pt>
                <c:pt idx="1">
                  <c:v>13.333333333333334</c:v>
                </c:pt>
              </c:numCache>
            </c:numRef>
          </c:val>
        </c:ser>
        <c:firstSliceAng val="0"/>
      </c:pie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7800176243043706"/>
          <c:y val="0.5963741931840767"/>
          <c:w val="0.12641297431598508"/>
          <c:h val="0.13378736653178921"/>
        </c:manualLayout>
      </c:layout>
      <c:txPr>
        <a:bodyPr/>
        <a:lstStyle/>
        <a:p>
          <a:pPr rtl="0">
            <a:defRPr/>
          </a:pPr>
          <a:endParaRPr lang="ru-RU"/>
        </a:p>
      </c:txPr>
    </c:legend>
    <c:plotVisOnly val="1"/>
    <c:dispBlanksAs val="zero"/>
  </c:chart>
  <c:txPr>
    <a:bodyPr/>
    <a:lstStyle/>
    <a:p>
      <a:pPr>
        <a:defRPr sz="800"/>
      </a:pPr>
      <a:endParaRPr lang="ru-RU"/>
    </a:p>
  </c:tx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sz="1000" dirty="0"/>
              <a:t>Мне трудно узнать о перспективах, которые дает моя профессия</a:t>
            </a:r>
          </a:p>
        </c:rich>
      </c:tx>
    </c:title>
    <c:view3D>
      <c:rotX val="30"/>
      <c:rotY val="40"/>
      <c:depthPercent val="100"/>
      <c:rAngAx val="1"/>
    </c:view3D>
    <c:plotArea>
      <c:layout/>
      <c:bar3DChart>
        <c:barDir val="bar"/>
        <c:grouping val="clustered"/>
        <c:ser>
          <c:idx val="0"/>
          <c:order val="0"/>
          <c:tx>
            <c:strRef>
              <c:f>Лист3!$A$6</c:f>
              <c:strCache>
                <c:ptCount val="1"/>
                <c:pt idx="0">
                  <c:v>Мне трудно узнать о перспективах, которые дает моя профессия</c:v>
                </c:pt>
              </c:strCache>
            </c:strRef>
          </c:tx>
          <c:dPt>
            <c:idx val="0"/>
            <c:spPr>
              <a:solidFill>
                <a:srgbClr val="7030A0"/>
              </a:solidFill>
            </c:spPr>
          </c:dPt>
          <c:dPt>
            <c:idx val="1"/>
            <c:spPr>
              <a:pattFill prst="diagBrick">
                <a:fgClr>
                  <a:srgbClr val="FF0000"/>
                </a:fgClr>
                <a:bgClr>
                  <a:sysClr val="window" lastClr="FFFFFF"/>
                </a:bgClr>
              </a:pattFill>
            </c:spPr>
          </c:dPt>
          <c:dLbls>
            <c:dLbl>
              <c:idx val="0"/>
              <c:layout>
                <c:manualLayout>
                  <c:x val="3.4013605442177026E-2"/>
                  <c:y val="0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Val val="1"/>
            </c:dLbl>
            <c:dLbl>
              <c:idx val="1"/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Val val="1"/>
            </c:dLbl>
            <c:delete val="1"/>
          </c:dLbls>
          <c:cat>
            <c:strRef>
              <c:f>Лист3!$B$1:$C$1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Лист3!$B$6:$C$6</c:f>
              <c:numCache>
                <c:formatCode>General</c:formatCode>
                <c:ptCount val="2"/>
                <c:pt idx="0">
                  <c:v>0</c:v>
                </c:pt>
                <c:pt idx="1">
                  <c:v>100</c:v>
                </c:pt>
              </c:numCache>
            </c:numRef>
          </c:val>
        </c:ser>
        <c:shape val="cone"/>
        <c:axId val="87393792"/>
        <c:axId val="87395328"/>
        <c:axId val="0"/>
      </c:bar3DChart>
      <c:catAx>
        <c:axId val="87393792"/>
        <c:scaling>
          <c:orientation val="minMax"/>
        </c:scaling>
        <c:axPos val="l"/>
        <c:numFmt formatCode="General" sourceLinked="1"/>
        <c:tickLblPos val="nextTo"/>
        <c:crossAx val="87395328"/>
        <c:crosses val="autoZero"/>
        <c:auto val="1"/>
        <c:lblAlgn val="ctr"/>
        <c:lblOffset val="100"/>
      </c:catAx>
      <c:valAx>
        <c:axId val="87395328"/>
        <c:scaling>
          <c:orientation val="minMax"/>
        </c:scaling>
        <c:axPos val="b"/>
        <c:majorGridlines/>
        <c:numFmt formatCode="General" sourceLinked="1"/>
        <c:tickLblPos val="nextTo"/>
        <c:crossAx val="8739379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</c:chart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sz="1000" dirty="0"/>
              <a:t>Я не задумываюсь о своей будущей профессии</a:t>
            </a:r>
          </a:p>
        </c:rich>
      </c:tx>
    </c:title>
    <c:view3D>
      <c:depthPercent val="100"/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Лист3!$A$5</c:f>
              <c:strCache>
                <c:ptCount val="1"/>
                <c:pt idx="0">
                  <c:v>Я не задумываюсь о своей будущей профессии</c:v>
                </c:pt>
              </c:strCache>
            </c:strRef>
          </c:tx>
          <c:dLbls>
            <c:dLbl>
              <c:idx val="0"/>
              <c:layout>
                <c:manualLayout>
                  <c:x val="0"/>
                  <c:y val="-4.8964203934278472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Val val="1"/>
            </c:dLbl>
            <c:dLbl>
              <c:idx val="1"/>
              <c:layout>
                <c:manualLayout>
                  <c:x val="1.5054236740319157E-2"/>
                  <c:y val="-6.7796590062847231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Val val="1"/>
            </c:dLbl>
            <c:showVal val="1"/>
          </c:dLbls>
          <c:cat>
            <c:strRef>
              <c:f>Лист3!$B$1:$C$1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Лист3!$B$5:$C$5</c:f>
              <c:numCache>
                <c:formatCode>General</c:formatCode>
                <c:ptCount val="2"/>
                <c:pt idx="0">
                  <c:v>20</c:v>
                </c:pt>
                <c:pt idx="1">
                  <c:v>80</c:v>
                </c:pt>
              </c:numCache>
            </c:numRef>
          </c:val>
        </c:ser>
        <c:shape val="cylinder"/>
        <c:axId val="89219072"/>
        <c:axId val="89220608"/>
        <c:axId val="0"/>
      </c:bar3DChart>
      <c:catAx>
        <c:axId val="89219072"/>
        <c:scaling>
          <c:orientation val="minMax"/>
        </c:scaling>
        <c:axPos val="b"/>
        <c:numFmt formatCode="General" sourceLinked="1"/>
        <c:tickLblPos val="nextTo"/>
        <c:crossAx val="89220608"/>
        <c:crosses val="autoZero"/>
        <c:auto val="1"/>
        <c:lblAlgn val="ctr"/>
        <c:lblOffset val="100"/>
      </c:catAx>
      <c:valAx>
        <c:axId val="89220608"/>
        <c:scaling>
          <c:orientation val="minMax"/>
        </c:scaling>
        <c:axPos val="l"/>
        <c:majorGridlines/>
        <c:numFmt formatCode="General" sourceLinked="1"/>
        <c:tickLblPos val="nextTo"/>
        <c:crossAx val="8921907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</c:chart>
  <c:externalData r:id="rId1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sz="1000" dirty="0"/>
              <a:t>Я стремлюсь  целенаправленно узнавать о своей профессии и местах работы</a:t>
            </a:r>
          </a:p>
        </c:rich>
      </c:tx>
    </c:title>
    <c:view3D>
      <c:depthPercent val="100"/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Лист3!$A$8</c:f>
              <c:strCache>
                <c:ptCount val="1"/>
                <c:pt idx="0">
                  <c:v>Я стремлюсь  целенаправленно узнавать о своей профессии и местах работы</c:v>
                </c:pt>
              </c:strCache>
            </c:strRef>
          </c:tx>
          <c:dPt>
            <c:idx val="1"/>
            <c:spPr>
              <a:solidFill>
                <a:srgbClr val="00B0F0"/>
              </a:solidFill>
            </c:spPr>
          </c:dPt>
          <c:dLbls>
            <c:showVal val="1"/>
          </c:dLbls>
          <c:cat>
            <c:strRef>
              <c:f>Лист3!$B$1:$C$1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Лист3!$B$8:$C$8</c:f>
              <c:numCache>
                <c:formatCode>0.00</c:formatCode>
                <c:ptCount val="2"/>
                <c:pt idx="0">
                  <c:v>66.666666666666671</c:v>
                </c:pt>
                <c:pt idx="1">
                  <c:v>33.333333333333336</c:v>
                </c:pt>
              </c:numCache>
            </c:numRef>
          </c:val>
        </c:ser>
        <c:shape val="pyramid"/>
        <c:axId val="89236224"/>
        <c:axId val="89237760"/>
        <c:axId val="0"/>
      </c:bar3DChart>
      <c:catAx>
        <c:axId val="89236224"/>
        <c:scaling>
          <c:orientation val="minMax"/>
        </c:scaling>
        <c:axPos val="b"/>
        <c:numFmt formatCode="General" sourceLinked="1"/>
        <c:tickLblPos val="nextTo"/>
        <c:crossAx val="89237760"/>
        <c:crosses val="autoZero"/>
        <c:auto val="1"/>
        <c:lblAlgn val="ctr"/>
        <c:lblOffset val="100"/>
      </c:catAx>
      <c:valAx>
        <c:axId val="89237760"/>
        <c:scaling>
          <c:orientation val="minMax"/>
        </c:scaling>
        <c:axPos val="l"/>
        <c:majorGridlines/>
        <c:numFmt formatCode="0.00" sourceLinked="1"/>
        <c:tickLblPos val="nextTo"/>
        <c:crossAx val="89236224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87210126454203563"/>
          <c:y val="0.54803537269988989"/>
          <c:w val="0.10945410827368419"/>
          <c:h val="0.12882106370236371"/>
        </c:manualLayout>
      </c:layout>
    </c:legend>
    <c:plotVisOnly val="1"/>
    <c:dispBlanksAs val="gap"/>
  </c:chart>
  <c:externalData r:id="rId1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sz="1200" dirty="0"/>
              <a:t>Я приложу все усилия, чтобы иметь высокие знания и навыки по выбранной профессии</a:t>
            </a:r>
          </a:p>
        </c:rich>
      </c:tx>
      <c:layout>
        <c:manualLayout>
          <c:xMode val="edge"/>
          <c:yMode val="edge"/>
          <c:x val="0.12833791538769521"/>
          <c:y val="2.180179793602104E-2"/>
        </c:manualLayout>
      </c:layout>
    </c:title>
    <c:plotArea>
      <c:layout/>
      <c:pieChart>
        <c:varyColors val="1"/>
        <c:ser>
          <c:idx val="0"/>
          <c:order val="0"/>
          <c:tx>
            <c:strRef>
              <c:f>Лист3!$A$4</c:f>
              <c:strCache>
                <c:ptCount val="1"/>
                <c:pt idx="0">
                  <c:v>Я приложу все усилия, чтобы иметь высокие знания и навыки по выбранной профессии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4.1146493226586804E-2"/>
                  <c:y val="-1.1041118222937954E-3"/>
                </c:manualLayout>
              </c:layout>
              <c:dLblPos val="bestFit"/>
              <c:showPercent val="1"/>
            </c:dLbl>
            <c:dLbl>
              <c:idx val="1"/>
              <c:layout>
                <c:manualLayout>
                  <c:x val="-8.1778949481737348E-2"/>
                  <c:y val="5.3152727076089319E-2"/>
                </c:manualLayout>
              </c:layout>
              <c:dLblPos val="bestFit"/>
              <c:showPercent val="1"/>
            </c:dLbl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Percent val="1"/>
            <c:showLeaderLines val="1"/>
          </c:dLbls>
          <c:cat>
            <c:strRef>
              <c:f>Лист3!$B$1:$C$1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Лист3!$B$4:$C$4</c:f>
              <c:numCache>
                <c:formatCode>0.00</c:formatCode>
                <c:ptCount val="2"/>
                <c:pt idx="0">
                  <c:v>86.666666666666671</c:v>
                </c:pt>
                <c:pt idx="1">
                  <c:v>13.333333333333334</c:v>
                </c:pt>
              </c:numCache>
            </c:numRef>
          </c:val>
        </c:ser>
        <c:firstSliceAng val="0"/>
      </c:pie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85595494791298055"/>
          <c:y val="0.34850347979972296"/>
          <c:w val="0.13606030786201051"/>
          <c:h val="0.23962390343449741"/>
        </c:manualLayout>
      </c:layout>
      <c:txPr>
        <a:bodyPr/>
        <a:lstStyle/>
        <a:p>
          <a:pPr rtl="0">
            <a:defRPr sz="1400"/>
          </a:pPr>
          <a:endParaRPr lang="ru-RU"/>
        </a:p>
      </c:txPr>
    </c:legend>
    <c:plotVisOnly val="1"/>
    <c:dispBlanksAs val="zero"/>
  </c:chart>
  <c:externalData r:id="rId1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sz="1200" dirty="0"/>
              <a:t>Я самостоятельно принимала решение при выборе профессии</a:t>
            </a:r>
          </a:p>
        </c:rich>
      </c:tx>
    </c:title>
    <c:plotArea>
      <c:layout/>
      <c:barChart>
        <c:barDir val="bar"/>
        <c:grouping val="clustered"/>
        <c:ser>
          <c:idx val="0"/>
          <c:order val="0"/>
          <c:tx>
            <c:strRef>
              <c:f>Лист3!$A$2</c:f>
              <c:strCache>
                <c:ptCount val="1"/>
                <c:pt idx="0">
                  <c:v>Я самостоятельно принимала решение при выборе профессии</c:v>
                </c:pt>
              </c:strCache>
            </c:strRef>
          </c:tx>
          <c:dPt>
            <c:idx val="0"/>
            <c:spPr>
              <a:solidFill>
                <a:srgbClr val="FF0000"/>
              </a:solidFill>
            </c:spPr>
          </c:dPt>
          <c:dLbls>
            <c:showVal val="1"/>
          </c:dLbls>
          <c:cat>
            <c:strRef>
              <c:f>Лист3!$B$1:$C$1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Лист3!$B$2:$C$2</c:f>
              <c:numCache>
                <c:formatCode>0.0</c:formatCode>
                <c:ptCount val="2"/>
                <c:pt idx="0">
                  <c:v>93.3</c:v>
                </c:pt>
                <c:pt idx="1">
                  <c:v>6.7</c:v>
                </c:pt>
              </c:numCache>
            </c:numRef>
          </c:val>
        </c:ser>
        <c:axId val="89302912"/>
        <c:axId val="89304448"/>
      </c:barChart>
      <c:catAx>
        <c:axId val="89302912"/>
        <c:scaling>
          <c:orientation val="minMax"/>
        </c:scaling>
        <c:axPos val="l"/>
        <c:numFmt formatCode="General" sourceLinked="1"/>
        <c:tickLblPos val="nextTo"/>
        <c:crossAx val="89304448"/>
        <c:crosses val="autoZero"/>
        <c:auto val="1"/>
        <c:lblAlgn val="ctr"/>
        <c:lblOffset val="100"/>
      </c:catAx>
      <c:valAx>
        <c:axId val="89304448"/>
        <c:scaling>
          <c:orientation val="minMax"/>
        </c:scaling>
        <c:axPos val="b"/>
        <c:majorGridlines/>
        <c:numFmt formatCode="0.0" sourceLinked="1"/>
        <c:tickLblPos val="nextTo"/>
        <c:crossAx val="89302912"/>
        <c:crosses val="autoZero"/>
        <c:crossBetween val="between"/>
      </c:valAx>
    </c:plotArea>
    <c:legend>
      <c:legendPos val="r"/>
    </c:legend>
    <c:plotVisOnly val="1"/>
    <c:dispBlanksAs val="gap"/>
  </c:chart>
  <c:externalData r:id="rId1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sz="1200" dirty="0"/>
              <a:t>Я знаю обязанности, которые буду выполнять на работе по своей профессии</a:t>
            </a:r>
          </a:p>
        </c:rich>
      </c:tx>
    </c:title>
    <c:view3D>
      <c:depthPercent val="100"/>
      <c:rAngAx val="1"/>
    </c:view3D>
    <c:plotArea>
      <c:layout/>
      <c:bar3DChart>
        <c:barDir val="col"/>
        <c:grouping val="clustered"/>
        <c:ser>
          <c:idx val="1"/>
          <c:order val="0"/>
          <c:tx>
            <c:strRef>
              <c:f>Лист3!$C$1</c:f>
              <c:strCache>
                <c:ptCount val="1"/>
                <c:pt idx="0">
                  <c:v>нет</c:v>
                </c:pt>
              </c:strCache>
            </c:strRef>
          </c:tx>
          <c:dLbls>
            <c:dLbl>
              <c:idx val="0"/>
              <c:layout>
                <c:manualLayout>
                  <c:x val="-4.1949412311855047E-2"/>
                  <c:y val="-4.4591486760605703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Val val="1"/>
            </c:dLbl>
            <c:showVal val="1"/>
          </c:dLbls>
          <c:cat>
            <c:strRef>
              <c:f>Лист3!$A$3</c:f>
              <c:strCache>
                <c:ptCount val="1"/>
                <c:pt idx="0">
                  <c:v>Я знаю обязанности, которые я буду выполнять на работе по своей профессии </c:v>
                </c:pt>
              </c:strCache>
            </c:strRef>
          </c:cat>
          <c:val>
            <c:numRef>
              <c:f>Лист3!$C$3</c:f>
              <c:numCache>
                <c:formatCode>General</c:formatCode>
                <c:ptCount val="1"/>
                <c:pt idx="0">
                  <c:v>0</c:v>
                </c:pt>
              </c:numCache>
            </c:numRef>
          </c:val>
        </c:ser>
        <c:ser>
          <c:idx val="0"/>
          <c:order val="1"/>
          <c:tx>
            <c:strRef>
              <c:f>Лист3!$B$1</c:f>
              <c:strCache>
                <c:ptCount val="1"/>
                <c:pt idx="0">
                  <c:v>да</c:v>
                </c:pt>
              </c:strCache>
            </c:strRef>
          </c:tx>
          <c:dLbls>
            <c:showVal val="1"/>
          </c:dLbls>
          <c:cat>
            <c:strRef>
              <c:f>Лист3!$A$3</c:f>
              <c:strCache>
                <c:ptCount val="1"/>
                <c:pt idx="0">
                  <c:v>Я знаю обязанности, которые я буду выполнять на работе по своей профессии </c:v>
                </c:pt>
              </c:strCache>
            </c:strRef>
          </c:cat>
          <c:val>
            <c:numRef>
              <c:f>Лист3!$B$3</c:f>
              <c:numCache>
                <c:formatCode>General</c:formatCode>
                <c:ptCount val="1"/>
                <c:pt idx="0">
                  <c:v>100</c:v>
                </c:pt>
              </c:numCache>
            </c:numRef>
          </c:val>
        </c:ser>
        <c:shape val="cone"/>
        <c:axId val="89406080"/>
        <c:axId val="89420160"/>
        <c:axId val="0"/>
      </c:bar3DChart>
      <c:catAx>
        <c:axId val="89406080"/>
        <c:scaling>
          <c:orientation val="minMax"/>
        </c:scaling>
        <c:delete val="1"/>
        <c:axPos val="b"/>
        <c:tickLblPos val="none"/>
        <c:crossAx val="89420160"/>
        <c:crosses val="autoZero"/>
        <c:auto val="1"/>
        <c:lblAlgn val="ctr"/>
        <c:lblOffset val="100"/>
      </c:catAx>
      <c:valAx>
        <c:axId val="89420160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crossAx val="89406080"/>
        <c:crosses val="autoZero"/>
        <c:crossBetween val="between"/>
      </c:valAx>
      <c:spPr>
        <a:noFill/>
        <a:ln w="25400">
          <a:noFill/>
        </a:ln>
      </c:spPr>
    </c:plotArea>
    <c:legend>
      <c:legendPos val="r"/>
    </c:legend>
    <c:plotVisOnly val="1"/>
    <c:dispBlanksAs val="gap"/>
  </c:chart>
  <c:externalData r:id="rId1"/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sz="1200" dirty="0"/>
              <a:t>Мне трудно узнать о перспективах, которые дает моя профессия</a:t>
            </a:r>
          </a:p>
        </c:rich>
      </c:tx>
    </c:title>
    <c:view3D>
      <c:depthPercent val="100"/>
      <c:rAngAx val="1"/>
    </c:view3D>
    <c:plotArea>
      <c:layout/>
      <c:bar3DChart>
        <c:barDir val="bar"/>
        <c:grouping val="clustered"/>
        <c:ser>
          <c:idx val="0"/>
          <c:order val="0"/>
          <c:tx>
            <c:strRef>
              <c:f>Лист3!$A$6</c:f>
              <c:strCache>
                <c:ptCount val="1"/>
                <c:pt idx="0">
                  <c:v>Мне трудно узнать о перспективах, которые дает моя профессия</c:v>
                </c:pt>
              </c:strCache>
            </c:strRef>
          </c:tx>
          <c:dPt>
            <c:idx val="0"/>
            <c:spPr>
              <a:solidFill>
                <a:srgbClr val="7030A0"/>
              </a:solidFill>
            </c:spPr>
          </c:dPt>
          <c:dPt>
            <c:idx val="1"/>
            <c:spPr>
              <a:pattFill prst="diagBrick">
                <a:fgClr>
                  <a:srgbClr val="FF0000"/>
                </a:fgClr>
                <a:bgClr>
                  <a:sysClr val="window" lastClr="FFFFFF"/>
                </a:bgClr>
              </a:pattFill>
            </c:spPr>
          </c:dPt>
          <c:dLbls>
            <c:dLbl>
              <c:idx val="0"/>
              <c:layout>
                <c:manualLayout>
                  <c:x val="3.4013605442177013E-2"/>
                  <c:y val="0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Val val="1"/>
            </c:dLbl>
            <c:dLbl>
              <c:idx val="1"/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Val val="1"/>
            </c:dLbl>
            <c:delete val="1"/>
          </c:dLbls>
          <c:cat>
            <c:strRef>
              <c:f>Лист3!$B$1:$C$1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Лист3!$B$6:$C$6</c:f>
              <c:numCache>
                <c:formatCode>General</c:formatCode>
                <c:ptCount val="2"/>
                <c:pt idx="0">
                  <c:v>0</c:v>
                </c:pt>
                <c:pt idx="1">
                  <c:v>100</c:v>
                </c:pt>
              </c:numCache>
            </c:numRef>
          </c:val>
        </c:ser>
        <c:shape val="cone"/>
        <c:axId val="89458944"/>
        <c:axId val="89489408"/>
        <c:axId val="0"/>
      </c:bar3DChart>
      <c:catAx>
        <c:axId val="89458944"/>
        <c:scaling>
          <c:orientation val="minMax"/>
        </c:scaling>
        <c:axPos val="l"/>
        <c:numFmt formatCode="General" sourceLinked="1"/>
        <c:tickLblPos val="nextTo"/>
        <c:crossAx val="89489408"/>
        <c:crosses val="autoZero"/>
        <c:auto val="1"/>
        <c:lblAlgn val="ctr"/>
        <c:lblOffset val="100"/>
      </c:catAx>
      <c:valAx>
        <c:axId val="89489408"/>
        <c:scaling>
          <c:orientation val="minMax"/>
        </c:scaling>
        <c:axPos val="b"/>
        <c:majorGridlines/>
        <c:numFmt formatCode="General" sourceLinked="1"/>
        <c:tickLblPos val="nextTo"/>
        <c:crossAx val="8945894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</c:chart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bar"/>
        <c:grouping val="clustered"/>
        <c:ser>
          <c:idx val="0"/>
          <c:order val="0"/>
          <c:tx>
            <c:strRef>
              <c:f>'[Диаграмма в Microsoft Office Word]Лист1'!$D$10:$D$11</c:f>
              <c:strCache>
                <c:ptCount val="1"/>
                <c:pt idx="0">
                  <c:v>Результаты  Абсолютная успеваемость</c:v>
                </c:pt>
              </c:strCache>
            </c:strRef>
          </c:tx>
          <c:cat>
            <c:multiLvlStrRef>
              <c:f>'[Диаграмма в Microsoft Office Word]Лист1'!$A$12:$C$16</c:f>
              <c:multiLvlStrCache>
                <c:ptCount val="5"/>
                <c:lvl>
                  <c:pt idx="0">
                    <c:v>27 201 О</c:v>
                  </c:pt>
                  <c:pt idx="1">
                    <c:v>27 201 О</c:v>
                  </c:pt>
                  <c:pt idx="2">
                    <c:v>27 201 О</c:v>
                  </c:pt>
                  <c:pt idx="3">
                    <c:v>27 201 О</c:v>
                  </c:pt>
                  <c:pt idx="4">
                    <c:v>27 509 Ш</c:v>
                  </c:pt>
                </c:lvl>
                <c:lvl>
                  <c:pt idx="0">
                    <c:v>Экномика</c:v>
                  </c:pt>
                  <c:pt idx="1">
                    <c:v>Экономическая теория</c:v>
                  </c:pt>
                  <c:pt idx="2">
                    <c:v>Экономика организации, </c:v>
                  </c:pt>
                  <c:pt idx="3">
                    <c:v>Менеджмент</c:v>
                  </c:pt>
                  <c:pt idx="4">
                    <c:v>Маркетинг</c:v>
                  </c:pt>
                </c:lvl>
                <c:lvl>
                  <c:pt idx="0">
                    <c:v>20 12  - 2013   год</c:v>
                  </c:pt>
                  <c:pt idx="1">
                    <c:v>2013  - 20 14   год</c:v>
                  </c:pt>
                  <c:pt idx="2">
                    <c:v>2013   - 2014    год</c:v>
                  </c:pt>
                  <c:pt idx="3">
                    <c:v>2013 - 2014</c:v>
                  </c:pt>
                  <c:pt idx="4">
                    <c:v>2013  - 2014    год</c:v>
                  </c:pt>
                </c:lvl>
              </c:multiLvlStrCache>
            </c:multiLvlStrRef>
          </c:cat>
          <c:val>
            <c:numRef>
              <c:f>'[Диаграмма в Microsoft Office Word]Лист1'!$D$12:$D$16</c:f>
              <c:numCache>
                <c:formatCode>General</c:formatCode>
                <c:ptCount val="5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</c:numCache>
            </c:numRef>
          </c:val>
        </c:ser>
        <c:ser>
          <c:idx val="1"/>
          <c:order val="1"/>
          <c:tx>
            <c:strRef>
              <c:f>'[Диаграмма в Microsoft Office Word]Лист1'!$E$10:$E$11</c:f>
              <c:strCache>
                <c:ptCount val="1"/>
                <c:pt idx="0">
                  <c:v>Результаты  Качество знаний</c:v>
                </c:pt>
              </c:strCache>
            </c:strRef>
          </c:tx>
          <c:cat>
            <c:multiLvlStrRef>
              <c:f>'[Диаграмма в Microsoft Office Word]Лист1'!$A$12:$C$16</c:f>
              <c:multiLvlStrCache>
                <c:ptCount val="5"/>
                <c:lvl>
                  <c:pt idx="0">
                    <c:v>27 201 О</c:v>
                  </c:pt>
                  <c:pt idx="1">
                    <c:v>27 201 О</c:v>
                  </c:pt>
                  <c:pt idx="2">
                    <c:v>27 201 О</c:v>
                  </c:pt>
                  <c:pt idx="3">
                    <c:v>27 201 О</c:v>
                  </c:pt>
                  <c:pt idx="4">
                    <c:v>27 509 Ш</c:v>
                  </c:pt>
                </c:lvl>
                <c:lvl>
                  <c:pt idx="0">
                    <c:v>Экномика</c:v>
                  </c:pt>
                  <c:pt idx="1">
                    <c:v>Экономическая теория</c:v>
                  </c:pt>
                  <c:pt idx="2">
                    <c:v>Экономика организации, </c:v>
                  </c:pt>
                  <c:pt idx="3">
                    <c:v>Менеджмент</c:v>
                  </c:pt>
                  <c:pt idx="4">
                    <c:v>Маркетинг</c:v>
                  </c:pt>
                </c:lvl>
                <c:lvl>
                  <c:pt idx="0">
                    <c:v>20 12  - 2013   год</c:v>
                  </c:pt>
                  <c:pt idx="1">
                    <c:v>2013  - 20 14   год</c:v>
                  </c:pt>
                  <c:pt idx="2">
                    <c:v>2013   - 2014    год</c:v>
                  </c:pt>
                  <c:pt idx="3">
                    <c:v>2013 - 2014</c:v>
                  </c:pt>
                  <c:pt idx="4">
                    <c:v>2013  - 2014    год</c:v>
                  </c:pt>
                </c:lvl>
              </c:multiLvlStrCache>
            </c:multiLvlStrRef>
          </c:cat>
          <c:val>
            <c:numRef>
              <c:f>'[Диаграмма в Microsoft Office Word]Лист1'!$E$12:$E$16</c:f>
              <c:numCache>
                <c:formatCode>General</c:formatCode>
                <c:ptCount val="5"/>
                <c:pt idx="0">
                  <c:v>56.25</c:v>
                </c:pt>
                <c:pt idx="1">
                  <c:v>62.5</c:v>
                </c:pt>
                <c:pt idx="2">
                  <c:v>68.75</c:v>
                </c:pt>
                <c:pt idx="3">
                  <c:v>68.75</c:v>
                </c:pt>
                <c:pt idx="4">
                  <c:v>73.3</c:v>
                </c:pt>
              </c:numCache>
            </c:numRef>
          </c:val>
        </c:ser>
        <c:ser>
          <c:idx val="2"/>
          <c:order val="2"/>
          <c:tx>
            <c:strRef>
              <c:f>'[Диаграмма в Microsoft Office Word]Лист1'!$F$10:$F$11</c:f>
              <c:strCache>
                <c:ptCount val="1"/>
                <c:pt idx="0">
                  <c:v>Результаты  Средний балл</c:v>
                </c:pt>
              </c:strCache>
            </c:strRef>
          </c:tx>
          <c:cat>
            <c:multiLvlStrRef>
              <c:f>'[Диаграмма в Microsoft Office Word]Лист1'!$A$12:$C$16</c:f>
              <c:multiLvlStrCache>
                <c:ptCount val="5"/>
                <c:lvl>
                  <c:pt idx="0">
                    <c:v>27 201 О</c:v>
                  </c:pt>
                  <c:pt idx="1">
                    <c:v>27 201 О</c:v>
                  </c:pt>
                  <c:pt idx="2">
                    <c:v>27 201 О</c:v>
                  </c:pt>
                  <c:pt idx="3">
                    <c:v>27 201 О</c:v>
                  </c:pt>
                  <c:pt idx="4">
                    <c:v>27 509 Ш</c:v>
                  </c:pt>
                </c:lvl>
                <c:lvl>
                  <c:pt idx="0">
                    <c:v>Экномика</c:v>
                  </c:pt>
                  <c:pt idx="1">
                    <c:v>Экономическая теория</c:v>
                  </c:pt>
                  <c:pt idx="2">
                    <c:v>Экономика организации, </c:v>
                  </c:pt>
                  <c:pt idx="3">
                    <c:v>Менеджмент</c:v>
                  </c:pt>
                  <c:pt idx="4">
                    <c:v>Маркетинг</c:v>
                  </c:pt>
                </c:lvl>
                <c:lvl>
                  <c:pt idx="0">
                    <c:v>20 12  - 2013   год</c:v>
                  </c:pt>
                  <c:pt idx="1">
                    <c:v>2013  - 20 14   год</c:v>
                  </c:pt>
                  <c:pt idx="2">
                    <c:v>2013   - 2014    год</c:v>
                  </c:pt>
                  <c:pt idx="3">
                    <c:v>2013 - 2014</c:v>
                  </c:pt>
                  <c:pt idx="4">
                    <c:v>2013  - 2014    год</c:v>
                  </c:pt>
                </c:lvl>
              </c:multiLvlStrCache>
            </c:multiLvlStrRef>
          </c:cat>
          <c:val>
            <c:numRef>
              <c:f>'[Диаграмма в Microsoft Office Word]Лист1'!$F$12:$F$16</c:f>
              <c:numCache>
                <c:formatCode>General</c:formatCode>
                <c:ptCount val="5"/>
                <c:pt idx="0">
                  <c:v>3.2</c:v>
                </c:pt>
                <c:pt idx="1">
                  <c:v>3.9</c:v>
                </c:pt>
                <c:pt idx="2">
                  <c:v>3.9</c:v>
                </c:pt>
                <c:pt idx="3">
                  <c:v>4.0999999999999996</c:v>
                </c:pt>
                <c:pt idx="4">
                  <c:v>4</c:v>
                </c:pt>
              </c:numCache>
            </c:numRef>
          </c:val>
        </c:ser>
        <c:shape val="cylinder"/>
        <c:axId val="85654912"/>
        <c:axId val="65959040"/>
        <c:axId val="0"/>
      </c:bar3DChart>
      <c:catAx>
        <c:axId val="85654912"/>
        <c:scaling>
          <c:orientation val="minMax"/>
        </c:scaling>
        <c:axPos val="l"/>
        <c:tickLblPos val="nextTo"/>
        <c:crossAx val="65959040"/>
        <c:crosses val="autoZero"/>
        <c:auto val="1"/>
        <c:lblAlgn val="ctr"/>
        <c:lblOffset val="100"/>
      </c:catAx>
      <c:valAx>
        <c:axId val="65959040"/>
        <c:scaling>
          <c:orientation val="minMax"/>
        </c:scaling>
        <c:axPos val="b"/>
        <c:majorGridlines/>
        <c:numFmt formatCode="General" sourceLinked="1"/>
        <c:tickLblPos val="nextTo"/>
        <c:crossAx val="85654912"/>
        <c:crosses val="autoZero"/>
        <c:crossBetween val="between"/>
      </c:valAx>
    </c:plotArea>
    <c:legend>
      <c:legendPos val="r"/>
    </c:legend>
    <c:plotVisOnly val="1"/>
  </c:chart>
  <c:externalData r:id="rId1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sz="1200" dirty="0"/>
              <a:t>Я не собираюсь заранее планировать уровень образования, который я хотела бы получить</a:t>
            </a:r>
          </a:p>
        </c:rich>
      </c:tx>
      <c:layout>
        <c:manualLayout>
          <c:xMode val="edge"/>
          <c:yMode val="edge"/>
          <c:x val="9.1868110236220463E-2"/>
          <c:y val="0"/>
        </c:manualLayout>
      </c:layout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Лист3!$A$7</c:f>
              <c:strCache>
                <c:ptCount val="1"/>
                <c:pt idx="0">
                  <c:v>Я не собираюсь заранее планировать уровень образования, который я хотела бы получить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0.10125459317585302"/>
                  <c:y val="2.1470770699117264E-2"/>
                </c:manualLayout>
              </c:layout>
              <c:spPr/>
              <c:txPr>
                <a:bodyPr/>
                <a:lstStyle/>
                <a:p>
                  <a:pPr>
                    <a:defRPr sz="1400" b="1"/>
                  </a:pPr>
                  <a:endParaRPr lang="ru-RU"/>
                </a:p>
              </c:txPr>
              <c:dLblPos val="bestFit"/>
              <c:showPercent val="1"/>
            </c:dLbl>
            <c:dLbl>
              <c:idx val="1"/>
              <c:layout>
                <c:manualLayout>
                  <c:x val="-0.197832895888014"/>
                  <c:y val="-0.10120671279726402"/>
                </c:manualLayout>
              </c:layout>
              <c:spPr/>
              <c:txPr>
                <a:bodyPr/>
                <a:lstStyle/>
                <a:p>
                  <a:pPr>
                    <a:defRPr sz="1400" b="1"/>
                  </a:pPr>
                  <a:endParaRPr lang="ru-RU"/>
                </a:p>
              </c:txPr>
              <c:dLblPos val="bestFit"/>
              <c:showPercent val="1"/>
            </c:dLbl>
            <c:showPercent val="1"/>
            <c:showLeaderLines val="1"/>
          </c:dLbls>
          <c:cat>
            <c:strRef>
              <c:f>Лист3!$B$1:$C$1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Лист3!$B$7:$C$7</c:f>
              <c:numCache>
                <c:formatCode>General</c:formatCode>
                <c:ptCount val="2"/>
                <c:pt idx="0">
                  <c:v>6.7</c:v>
                </c:pt>
                <c:pt idx="1">
                  <c:v>93.3</c:v>
                </c:pt>
              </c:numCache>
            </c:numRef>
          </c:val>
        </c:ser>
      </c:pie3D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84395975503062115"/>
          <c:y val="0.36011962141096032"/>
          <c:w val="0.13937357830271163"/>
          <c:h val="0.36430637079456163"/>
        </c:manualLayout>
      </c:layout>
      <c:txPr>
        <a:bodyPr/>
        <a:lstStyle/>
        <a:p>
          <a:pPr rtl="0">
            <a:defRPr b="1"/>
          </a:pPr>
          <a:endParaRPr lang="ru-RU"/>
        </a:p>
      </c:txPr>
    </c:legend>
    <c:plotVisOnly val="1"/>
    <c:dispBlanksAs val="zero"/>
  </c:chart>
  <c:externalData r:id="rId2"/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dLbl>
              <c:idx val="0"/>
              <c:layout>
                <c:manualLayout>
                  <c:x val="-0.15024077719451734"/>
                  <c:y val="0.1896135265700484"/>
                </c:manualLayout>
              </c:layout>
              <c:tx>
                <c:rich>
                  <a:bodyPr/>
                  <a:lstStyle/>
                  <a:p>
                    <a:r>
                      <a:rPr lang="ru-RU"/>
                      <a:t>выбрал (а) профессию самостоятельно</a:t>
                    </a:r>
                  </a:p>
                  <a:p>
                    <a:r>
                      <a:rPr lang="ru-RU"/>
                      <a:t> 4</a:t>
                    </a:r>
                  </a:p>
                </c:rich>
              </c:tx>
              <c:showVal val="1"/>
              <c:showCatName val="1"/>
            </c:dLbl>
            <c:dLbl>
              <c:idx val="1"/>
              <c:tx>
                <c:rich>
                  <a:bodyPr/>
                  <a:lstStyle/>
                  <a:p>
                    <a:r>
                      <a:rPr lang="ru-RU"/>
                      <a:t>не было возможности продолжить учебу в школе</a:t>
                    </a:r>
                  </a:p>
                  <a:p>
                    <a:r>
                      <a:rPr lang="ru-RU"/>
                      <a:t>3</a:t>
                    </a:r>
                  </a:p>
                </c:rich>
              </c:tx>
              <c:showVal val="1"/>
              <c:showCatName val="1"/>
            </c:dLbl>
            <c:dLbl>
              <c:idx val="2"/>
              <c:layout>
                <c:manualLayout>
                  <c:x val="-0.19587170093321613"/>
                  <c:y val="-0.26166514511772976"/>
                </c:manualLayout>
              </c:layout>
              <c:tx>
                <c:rich>
                  <a:bodyPr/>
                  <a:lstStyle/>
                  <a:p>
                    <a:r>
                      <a:rPr lang="ru-RU"/>
                      <a:t>не поступил (а) на другую профессию</a:t>
                    </a:r>
                  </a:p>
                  <a:p>
                    <a:r>
                      <a:rPr lang="ru-RU"/>
                      <a:t> 8</a:t>
                    </a:r>
                  </a:p>
                </c:rich>
              </c:tx>
              <c:showVal val="1"/>
              <c:showCatName val="1"/>
            </c:dLbl>
            <c:dLbl>
              <c:idx val="3"/>
              <c:layout>
                <c:manualLayout>
                  <c:x val="0.15826817220764094"/>
                  <c:y val="-0.15715204077751171"/>
                </c:manualLayout>
              </c:layout>
              <c:tx>
                <c:rich>
                  <a:bodyPr/>
                  <a:lstStyle/>
                  <a:p>
                    <a:r>
                      <a:rPr lang="ru-RU"/>
                      <a:t>эта профессия востребована</a:t>
                    </a:r>
                    <a:r>
                      <a:rPr lang="ru-RU" baseline="0"/>
                      <a:t> </a:t>
                    </a:r>
                    <a:r>
                      <a:rPr lang="ru-RU"/>
                      <a:t>и престижна</a:t>
                    </a:r>
                    <a:r>
                      <a:rPr lang="ru-RU" baseline="0"/>
                      <a:t> </a:t>
                    </a:r>
                  </a:p>
                  <a:p>
                    <a:r>
                      <a:rPr lang="ru-RU"/>
                      <a:t>3</a:t>
                    </a:r>
                  </a:p>
                </c:rich>
              </c:tx>
              <c:showVal val="1"/>
              <c:showCatName val="1"/>
            </c:dLbl>
            <c:dLbl>
              <c:idx val="4"/>
              <c:tx>
                <c:rich>
                  <a:bodyPr/>
                  <a:lstStyle/>
                  <a:p>
                    <a:r>
                      <a:rPr lang="ru-RU"/>
                      <a:t>по совету родителей, родственников</a:t>
                    </a:r>
                  </a:p>
                  <a:p>
                    <a:r>
                      <a:rPr lang="ru-RU"/>
                      <a:t>3</a:t>
                    </a:r>
                  </a:p>
                </c:rich>
              </c:tx>
              <c:showVal val="1"/>
              <c:showCatName val="1"/>
            </c:dLbl>
            <c:dLbl>
              <c:idx val="5"/>
              <c:layout>
                <c:manualLayout>
                  <c:x val="0.20828129556722205"/>
                  <c:y val="0.12230895051162102"/>
                </c:manualLayout>
              </c:layout>
              <c:tx>
                <c:rich>
                  <a:bodyPr/>
                  <a:lstStyle/>
                  <a:p>
                    <a:r>
                      <a:rPr lang="ru-RU"/>
                      <a:t>нравится учебное заведение</a:t>
                    </a:r>
                    <a:r>
                      <a:rPr lang="ru-RU" baseline="0"/>
                      <a:t> </a:t>
                    </a:r>
                  </a:p>
                  <a:p>
                    <a:r>
                      <a:rPr lang="ru-RU"/>
                      <a:t>5</a:t>
                    </a:r>
                  </a:p>
                </c:rich>
              </c:tx>
              <c:showVal val="1"/>
              <c:showCatName val="1"/>
            </c:dLbl>
            <c:dLbl>
              <c:idx val="6"/>
              <c:layout>
                <c:manualLayout>
                  <c:x val="5.7656660104986934E-2"/>
                  <c:y val="0.1304347826086957"/>
                </c:manualLayout>
              </c:layout>
              <c:tx>
                <c:rich>
                  <a:bodyPr/>
                  <a:lstStyle/>
                  <a:p>
                    <a:r>
                      <a:rPr lang="ru-RU"/>
                      <a:t>нравится профессия</a:t>
                    </a:r>
                  </a:p>
                  <a:p>
                    <a:r>
                      <a:rPr lang="ru-RU"/>
                      <a:t>2</a:t>
                    </a:r>
                  </a:p>
                </c:rich>
              </c:tx>
              <c:showVal val="1"/>
              <c:showCatName val="1"/>
            </c:dLbl>
            <c:showVal val="1"/>
            <c:showCatName val="1"/>
            <c:showLeaderLines val="1"/>
          </c:dLbls>
          <c:cat>
            <c:strRef>
              <c:f>Лист1!$A$2:$A$8</c:f>
              <c:strCache>
                <c:ptCount val="7"/>
                <c:pt idx="0">
                  <c:v>выбрал (а) профессию самостоятельно</c:v>
                </c:pt>
                <c:pt idx="1">
                  <c:v>не было возможности продолжить учебу в школе</c:v>
                </c:pt>
                <c:pt idx="2">
                  <c:v>не поступил (а) на другую профессию</c:v>
                </c:pt>
                <c:pt idx="3">
                  <c:v>эта профессия востребована и престижна</c:v>
                </c:pt>
                <c:pt idx="4">
                  <c:v>по сосету родителей, родственников</c:v>
                </c:pt>
                <c:pt idx="5">
                  <c:v>нравится учебное заведение</c:v>
                </c:pt>
                <c:pt idx="6">
                  <c:v>нравится профессия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4</c:v>
                </c:pt>
                <c:pt idx="1">
                  <c:v>3</c:v>
                </c:pt>
                <c:pt idx="2">
                  <c:v>8</c:v>
                </c:pt>
                <c:pt idx="3">
                  <c:v>3</c:v>
                </c:pt>
                <c:pt idx="4">
                  <c:v>3</c:v>
                </c:pt>
                <c:pt idx="5">
                  <c:v>5</c:v>
                </c:pt>
                <c:pt idx="6">
                  <c:v>2</c:v>
                </c:pt>
              </c:numCache>
            </c:numRef>
          </c:val>
        </c:ser>
        <c:firstSliceAng val="0"/>
      </c:pieChart>
    </c:plotArea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bar"/>
        <c:grouping val="clustered"/>
        <c:ser>
          <c:idx val="0"/>
          <c:order val="0"/>
          <c:tx>
            <c:strRef>
              <c:f>'[Диаграмма в Microsoft Office Word]Лист1'!$A$12</c:f>
              <c:strCache>
                <c:ptCount val="1"/>
                <c:pt idx="0">
                  <c:v>Абсолютная успеваемость,%</c:v>
                </c:pt>
              </c:strCache>
            </c:strRef>
          </c:tx>
          <c:cat>
            <c:multiLvlStrRef>
              <c:f>'[Диаграмма в Microsoft Office Word]Лист1'!$B$10:$E$11</c:f>
              <c:multiLvlStrCache>
                <c:ptCount val="4"/>
                <c:lvl>
                  <c:pt idx="0">
                    <c:v>Контрольный срез</c:v>
                  </c:pt>
                  <c:pt idx="1">
                    <c:v>Зачет</c:v>
                  </c:pt>
                  <c:pt idx="2">
                    <c:v>Контрольный срез</c:v>
                  </c:pt>
                  <c:pt idx="3">
                    <c:v>Зачет</c:v>
                  </c:pt>
                </c:lvl>
                <c:lvl>
                  <c:pt idx="0">
                    <c:v>Экономика, 2012/2013</c:v>
                  </c:pt>
                  <c:pt idx="2">
                    <c:v>Экономикая теория, 2012/2013</c:v>
                  </c:pt>
                </c:lvl>
              </c:multiLvlStrCache>
            </c:multiLvlStrRef>
          </c:cat>
          <c:val>
            <c:numRef>
              <c:f>'[Диаграмма в Microsoft Office Word]Лист1'!$B$12:$E$12</c:f>
              <c:numCache>
                <c:formatCode>General</c:formatCode>
                <c:ptCount val="4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</c:numCache>
            </c:numRef>
          </c:val>
        </c:ser>
        <c:ser>
          <c:idx val="1"/>
          <c:order val="1"/>
          <c:tx>
            <c:strRef>
              <c:f>'[Диаграмма в Microsoft Office Word]Лист1'!$A$13</c:f>
              <c:strCache>
                <c:ptCount val="1"/>
                <c:pt idx="0">
                  <c:v>Качественная успеваемость,%</c:v>
                </c:pt>
              </c:strCache>
            </c:strRef>
          </c:tx>
          <c:spPr>
            <a:solidFill>
              <a:schemeClr val="bg1"/>
            </a:solidFill>
          </c:spPr>
          <c:cat>
            <c:multiLvlStrRef>
              <c:f>'[Диаграмма в Microsoft Office Word]Лист1'!$B$10:$E$11</c:f>
              <c:multiLvlStrCache>
                <c:ptCount val="4"/>
                <c:lvl>
                  <c:pt idx="0">
                    <c:v>Контрольный срез</c:v>
                  </c:pt>
                  <c:pt idx="1">
                    <c:v>Зачет</c:v>
                  </c:pt>
                  <c:pt idx="2">
                    <c:v>Контрольный срез</c:v>
                  </c:pt>
                  <c:pt idx="3">
                    <c:v>Зачет</c:v>
                  </c:pt>
                </c:lvl>
                <c:lvl>
                  <c:pt idx="0">
                    <c:v>Экономика, 2012/2013</c:v>
                  </c:pt>
                  <c:pt idx="2">
                    <c:v>Экономикая теория, 2012/2013</c:v>
                  </c:pt>
                </c:lvl>
              </c:multiLvlStrCache>
            </c:multiLvlStrRef>
          </c:cat>
          <c:val>
            <c:numRef>
              <c:f>'[Диаграмма в Microsoft Office Word]Лист1'!$B$13:$E$13</c:f>
              <c:numCache>
                <c:formatCode>General</c:formatCode>
                <c:ptCount val="4"/>
                <c:pt idx="0">
                  <c:v>56.25</c:v>
                </c:pt>
                <c:pt idx="1">
                  <c:v>56.25</c:v>
                </c:pt>
                <c:pt idx="2">
                  <c:v>50</c:v>
                </c:pt>
                <c:pt idx="3">
                  <c:v>62.5</c:v>
                </c:pt>
              </c:numCache>
            </c:numRef>
          </c:val>
        </c:ser>
        <c:shape val="cylinder"/>
        <c:axId val="85859328"/>
        <c:axId val="85861120"/>
        <c:axId val="0"/>
      </c:bar3DChart>
      <c:catAx>
        <c:axId val="85859328"/>
        <c:scaling>
          <c:orientation val="minMax"/>
        </c:scaling>
        <c:axPos val="l"/>
        <c:tickLblPos val="nextTo"/>
        <c:crossAx val="85861120"/>
        <c:crosses val="autoZero"/>
        <c:auto val="1"/>
        <c:lblAlgn val="ctr"/>
        <c:lblOffset val="100"/>
      </c:catAx>
      <c:valAx>
        <c:axId val="85861120"/>
        <c:scaling>
          <c:orientation val="minMax"/>
        </c:scaling>
        <c:axPos val="b"/>
        <c:majorGridlines/>
        <c:numFmt formatCode="General" sourceLinked="1"/>
        <c:tickLblPos val="nextTo"/>
        <c:crossAx val="85859328"/>
        <c:crosses val="autoZero"/>
        <c:crossBetween val="between"/>
      </c:valAx>
    </c:plotArea>
    <c:legend>
      <c:legendPos val="r"/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bar"/>
        <c:grouping val="clustered"/>
        <c:ser>
          <c:idx val="0"/>
          <c:order val="0"/>
          <c:cat>
            <c:multiLvlStrRef>
              <c:f>'[Диаграмма в Microsoft Office Word]Лист1'!$A$10:$E$11</c:f>
              <c:multiLvlStrCache>
                <c:ptCount val="5"/>
                <c:lvl>
                  <c:pt idx="1">
                    <c:v>Контрольный срез</c:v>
                  </c:pt>
                  <c:pt idx="2">
                    <c:v>Зачет</c:v>
                  </c:pt>
                  <c:pt idx="3">
                    <c:v>Контрольный срез</c:v>
                  </c:pt>
                  <c:pt idx="4">
                    <c:v>Зачет</c:v>
                  </c:pt>
                </c:lvl>
                <c:lvl>
                  <c:pt idx="0">
                    <c:v>Показатели</c:v>
                  </c:pt>
                  <c:pt idx="1">
                    <c:v>Экономика организации, 2013/2014</c:v>
                  </c:pt>
                  <c:pt idx="3">
                    <c:v>Менеджмент, 2013/2014</c:v>
                  </c:pt>
                </c:lvl>
              </c:multiLvlStrCache>
            </c:multiLvlStrRef>
          </c:cat>
          <c:val>
            <c:numRef>
              <c:f>'[Диаграмма в Microsoft Office Word]Лист1'!$A$12:$E$12</c:f>
              <c:numCache>
                <c:formatCode>General</c:formatCode>
                <c:ptCount val="5"/>
                <c:pt idx="0">
                  <c:v>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</c:numCache>
            </c:numRef>
          </c:val>
        </c:ser>
        <c:ser>
          <c:idx val="1"/>
          <c:order val="1"/>
          <c:cat>
            <c:multiLvlStrRef>
              <c:f>'[Диаграмма в Microsoft Office Word]Лист1'!$A$10:$E$11</c:f>
              <c:multiLvlStrCache>
                <c:ptCount val="5"/>
                <c:lvl>
                  <c:pt idx="1">
                    <c:v>Контрольный срез</c:v>
                  </c:pt>
                  <c:pt idx="2">
                    <c:v>Зачет</c:v>
                  </c:pt>
                  <c:pt idx="3">
                    <c:v>Контрольный срез</c:v>
                  </c:pt>
                  <c:pt idx="4">
                    <c:v>Зачет</c:v>
                  </c:pt>
                </c:lvl>
                <c:lvl>
                  <c:pt idx="0">
                    <c:v>Показатели</c:v>
                  </c:pt>
                  <c:pt idx="1">
                    <c:v>Экономика организации, 2013/2014</c:v>
                  </c:pt>
                  <c:pt idx="3">
                    <c:v>Менеджмент, 2013/2014</c:v>
                  </c:pt>
                </c:lvl>
              </c:multiLvlStrCache>
            </c:multiLvlStrRef>
          </c:cat>
          <c:val>
            <c:numRef>
              <c:f>'[Диаграмма в Microsoft Office Word]Лист1'!$A$13:$E$13</c:f>
              <c:numCache>
                <c:formatCode>General</c:formatCode>
                <c:ptCount val="5"/>
                <c:pt idx="0">
                  <c:v>0</c:v>
                </c:pt>
                <c:pt idx="1">
                  <c:v>53.3</c:v>
                </c:pt>
                <c:pt idx="2">
                  <c:v>68.75</c:v>
                </c:pt>
                <c:pt idx="3">
                  <c:v>53</c:v>
                </c:pt>
                <c:pt idx="4">
                  <c:v>68.75</c:v>
                </c:pt>
              </c:numCache>
            </c:numRef>
          </c:val>
        </c:ser>
        <c:ser>
          <c:idx val="2"/>
          <c:order val="2"/>
          <c:cat>
            <c:multiLvlStrRef>
              <c:f>'[Диаграмма в Microsoft Office Word]Лист1'!$A$10:$E$11</c:f>
              <c:multiLvlStrCache>
                <c:ptCount val="5"/>
                <c:lvl>
                  <c:pt idx="1">
                    <c:v>Контрольный срез</c:v>
                  </c:pt>
                  <c:pt idx="2">
                    <c:v>Зачет</c:v>
                  </c:pt>
                  <c:pt idx="3">
                    <c:v>Контрольный срез</c:v>
                  </c:pt>
                  <c:pt idx="4">
                    <c:v>Зачет</c:v>
                  </c:pt>
                </c:lvl>
                <c:lvl>
                  <c:pt idx="0">
                    <c:v>Показатели</c:v>
                  </c:pt>
                  <c:pt idx="1">
                    <c:v>Экономика организации, 2013/2014</c:v>
                  </c:pt>
                  <c:pt idx="3">
                    <c:v>Менеджмент, 2013/2014</c:v>
                  </c:pt>
                </c:lvl>
              </c:multiLvlStrCache>
            </c:multiLvlStrRef>
          </c:cat>
          <c:val>
            <c:numRef>
              <c:f>'[Диаграмма в Microsoft Office Word]Лист1'!$A$14:$E$14</c:f>
              <c:numCache>
                <c:formatCode>General</c:formatCode>
                <c:ptCount val="5"/>
              </c:numCache>
            </c:numRef>
          </c:val>
        </c:ser>
        <c:shape val="cylinder"/>
        <c:axId val="85664512"/>
        <c:axId val="85666048"/>
        <c:axId val="0"/>
      </c:bar3DChart>
      <c:catAx>
        <c:axId val="85664512"/>
        <c:scaling>
          <c:orientation val="minMax"/>
        </c:scaling>
        <c:axPos val="l"/>
        <c:tickLblPos val="nextTo"/>
        <c:crossAx val="85666048"/>
        <c:crosses val="autoZero"/>
        <c:auto val="1"/>
        <c:lblAlgn val="ctr"/>
        <c:lblOffset val="100"/>
      </c:catAx>
      <c:valAx>
        <c:axId val="85666048"/>
        <c:scaling>
          <c:orientation val="minMax"/>
        </c:scaling>
        <c:axPos val="b"/>
        <c:majorGridlines/>
        <c:numFmt formatCode="General" sourceLinked="1"/>
        <c:tickLblPos val="nextTo"/>
        <c:crossAx val="85664512"/>
        <c:crosses val="autoZero"/>
        <c:crossBetween val="between"/>
      </c:valAx>
    </c:plotArea>
    <c:legend>
      <c:legendPos val="r"/>
    </c:legend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>
        <c:manualLayout>
          <c:layoutTarget val="inner"/>
          <c:xMode val="edge"/>
          <c:yMode val="edge"/>
          <c:x val="8.0819201092351689E-2"/>
          <c:y val="4.2568337817537293E-2"/>
          <c:w val="0.76403405893968834"/>
          <c:h val="0.45254905252073385"/>
        </c:manualLayout>
      </c:layout>
      <c:bar3DChart>
        <c:barDir val="col"/>
        <c:grouping val="clustered"/>
        <c:ser>
          <c:idx val="0"/>
          <c:order val="0"/>
          <c:spPr>
            <a:solidFill>
              <a:schemeClr val="bg2">
                <a:lumMod val="75000"/>
              </a:schemeClr>
            </a:solidFill>
          </c:spPr>
          <c:cat>
            <c:strRef>
              <c:f>Лист1!$B$4:$B$18</c:f>
              <c:strCache>
                <c:ptCount val="15"/>
                <c:pt idx="0">
                  <c:v>Абдурахманова Мария Жумашовна</c:v>
                </c:pt>
                <c:pt idx="1">
                  <c:v>Алексейко Алина Олеговна</c:v>
                </c:pt>
                <c:pt idx="2">
                  <c:v>Бойко Кристина Юрьевна</c:v>
                </c:pt>
                <c:pt idx="3">
                  <c:v>Гедрова Анна Сергеевна</c:v>
                </c:pt>
                <c:pt idx="4">
                  <c:v>Гибадуллина Елизавета Алфисовна</c:v>
                </c:pt>
                <c:pt idx="5">
                  <c:v>Головяшкин Александр Олегович</c:v>
                </c:pt>
                <c:pt idx="6">
                  <c:v>Демянюк Анна Андреевна</c:v>
                </c:pt>
                <c:pt idx="7">
                  <c:v>Джунь Александра Александровна</c:v>
                </c:pt>
                <c:pt idx="8">
                  <c:v>Зенкина Юлия Александровна</c:v>
                </c:pt>
                <c:pt idx="9">
                  <c:v>Кожевников Анатолий Валерьевич</c:v>
                </c:pt>
                <c:pt idx="10">
                  <c:v>Лобанова Екатерина Евгеньевна</c:v>
                </c:pt>
                <c:pt idx="11">
                  <c:v>Панышко Мария Сергеевна</c:v>
                </c:pt>
                <c:pt idx="12">
                  <c:v>Хоменко Людмила Александровна</c:v>
                </c:pt>
                <c:pt idx="13">
                  <c:v>Черткова Полина Владимировна</c:v>
                </c:pt>
                <c:pt idx="14">
                  <c:v>Шрейдер Никита Сергеевич</c:v>
                </c:pt>
              </c:strCache>
            </c:strRef>
          </c:cat>
          <c:val>
            <c:numRef>
              <c:f>Лист1!$C$4:$C$18</c:f>
              <c:numCache>
                <c:formatCode>General</c:formatCode>
                <c:ptCount val="15"/>
                <c:pt idx="0">
                  <c:v>3.4</c:v>
                </c:pt>
                <c:pt idx="1">
                  <c:v>3.6</c:v>
                </c:pt>
                <c:pt idx="2">
                  <c:v>3.6</c:v>
                </c:pt>
                <c:pt idx="3">
                  <c:v>3.9</c:v>
                </c:pt>
                <c:pt idx="4">
                  <c:v>3.5</c:v>
                </c:pt>
                <c:pt idx="5">
                  <c:v>4.3</c:v>
                </c:pt>
                <c:pt idx="6">
                  <c:v>4.4000000000000004</c:v>
                </c:pt>
                <c:pt idx="7">
                  <c:v>3.3</c:v>
                </c:pt>
                <c:pt idx="8">
                  <c:v>4.0999999999999996</c:v>
                </c:pt>
                <c:pt idx="9">
                  <c:v>3</c:v>
                </c:pt>
                <c:pt idx="10">
                  <c:v>3.8</c:v>
                </c:pt>
                <c:pt idx="11">
                  <c:v>4.9000000000000004</c:v>
                </c:pt>
                <c:pt idx="12">
                  <c:v>4.3</c:v>
                </c:pt>
                <c:pt idx="13">
                  <c:v>4.8</c:v>
                </c:pt>
                <c:pt idx="14">
                  <c:v>3</c:v>
                </c:pt>
              </c:numCache>
            </c:numRef>
          </c:val>
        </c:ser>
        <c:shape val="cylinder"/>
        <c:axId val="85703680"/>
        <c:axId val="85881216"/>
        <c:axId val="0"/>
      </c:bar3DChart>
      <c:catAx>
        <c:axId val="85703680"/>
        <c:scaling>
          <c:orientation val="minMax"/>
        </c:scaling>
        <c:axPos val="b"/>
        <c:tickLblPos val="nextTo"/>
        <c:crossAx val="85881216"/>
        <c:crosses val="autoZero"/>
        <c:auto val="1"/>
        <c:lblAlgn val="ctr"/>
        <c:lblOffset val="100"/>
      </c:catAx>
      <c:valAx>
        <c:axId val="85881216"/>
        <c:scaling>
          <c:orientation val="minMax"/>
        </c:scaling>
        <c:axPos val="l"/>
        <c:majorGridlines>
          <c:spPr>
            <a:ln>
              <a:solidFill>
                <a:schemeClr val="bg2">
                  <a:lumMod val="50000"/>
                </a:schemeClr>
              </a:solidFill>
            </a:ln>
          </c:spPr>
        </c:majorGridlines>
        <c:numFmt formatCode="General" sourceLinked="1"/>
        <c:tickLblPos val="nextTo"/>
        <c:crossAx val="85703680"/>
        <c:crosses val="autoZero"/>
        <c:crossBetween val="between"/>
      </c:valAx>
      <c:spPr>
        <a:solidFill>
          <a:schemeClr val="accent1">
            <a:lumMod val="20000"/>
            <a:lumOff val="80000"/>
          </a:schemeClr>
        </a:solidFill>
      </c:spPr>
    </c:plotArea>
    <c:legend>
      <c:legendPos val="r"/>
    </c:legend>
    <c:plotVisOnly val="1"/>
  </c:chart>
  <c:spPr>
    <a:solidFill>
      <a:schemeClr val="bg1"/>
    </a:solidFill>
    <a:ln>
      <a:solidFill>
        <a:schemeClr val="bg2">
          <a:lumMod val="50000"/>
        </a:schemeClr>
      </a:solidFill>
    </a:ln>
  </c:sp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chemeClr val="bg2">
                <a:lumMod val="75000"/>
              </a:schemeClr>
            </a:solidFill>
          </c:spPr>
          <c:cat>
            <c:strRef>
              <c:f>Лист1!$C$23:$J$23</c:f>
              <c:strCache>
                <c:ptCount val="8"/>
                <c:pt idx="0">
                  <c:v>Осн.бухучета</c:v>
                </c:pt>
                <c:pt idx="1">
                  <c:v>математика</c:v>
                </c:pt>
                <c:pt idx="2">
                  <c:v>статистика</c:v>
                </c:pt>
                <c:pt idx="3">
                  <c:v>Экономм. теория</c:v>
                </c:pt>
                <c:pt idx="4">
                  <c:v>история</c:v>
                </c:pt>
                <c:pt idx="5">
                  <c:v>Русский язык и культура речи</c:v>
                </c:pt>
                <c:pt idx="6">
                  <c:v>Ин-яз</c:v>
                </c:pt>
                <c:pt idx="7">
                  <c:v>Основы философии</c:v>
                </c:pt>
              </c:strCache>
            </c:strRef>
          </c:cat>
          <c:val>
            <c:numRef>
              <c:f>Лист1!$C$24:$J$24</c:f>
              <c:numCache>
                <c:formatCode>General</c:formatCode>
                <c:ptCount val="8"/>
                <c:pt idx="0">
                  <c:v>3.7</c:v>
                </c:pt>
                <c:pt idx="1">
                  <c:v>3.9</c:v>
                </c:pt>
                <c:pt idx="2">
                  <c:v>4</c:v>
                </c:pt>
                <c:pt idx="3">
                  <c:v>3.9</c:v>
                </c:pt>
                <c:pt idx="4">
                  <c:v>3.9</c:v>
                </c:pt>
                <c:pt idx="5">
                  <c:v>3.7</c:v>
                </c:pt>
                <c:pt idx="6">
                  <c:v>3.6</c:v>
                </c:pt>
                <c:pt idx="7">
                  <c:v>4</c:v>
                </c:pt>
              </c:numCache>
            </c:numRef>
          </c:val>
        </c:ser>
        <c:shape val="cylinder"/>
        <c:axId val="87247488"/>
        <c:axId val="87347584"/>
        <c:axId val="0"/>
      </c:bar3DChart>
      <c:catAx>
        <c:axId val="87247488"/>
        <c:scaling>
          <c:orientation val="minMax"/>
        </c:scaling>
        <c:axPos val="b"/>
        <c:tickLblPos val="nextTo"/>
        <c:crossAx val="87347584"/>
        <c:crosses val="autoZero"/>
        <c:auto val="1"/>
        <c:lblAlgn val="ctr"/>
        <c:lblOffset val="100"/>
      </c:catAx>
      <c:valAx>
        <c:axId val="87347584"/>
        <c:scaling>
          <c:orientation val="minMax"/>
        </c:scaling>
        <c:axPos val="l"/>
        <c:majorGridlines/>
        <c:numFmt formatCode="General" sourceLinked="1"/>
        <c:tickLblPos val="nextTo"/>
        <c:crossAx val="87247488"/>
        <c:crosses val="autoZero"/>
        <c:crossBetween val="between"/>
      </c:valAx>
      <c:spPr>
        <a:solidFill>
          <a:schemeClr val="accent1">
            <a:lumMod val="20000"/>
            <a:lumOff val="80000"/>
          </a:schemeClr>
        </a:solidFill>
      </c:spPr>
    </c:plotArea>
    <c:legend>
      <c:legendPos val="r"/>
    </c:legend>
    <c:plotVisOnly val="1"/>
  </c:chart>
  <c:spPr>
    <a:solidFill>
      <a:schemeClr val="bg1"/>
    </a:solidFill>
    <a:ln>
      <a:solidFill>
        <a:schemeClr val="bg2">
          <a:lumMod val="50000"/>
        </a:schemeClr>
      </a:solidFill>
    </a:ln>
  </c:sp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Лист1!$C$4:$C$5</c:f>
              <c:strCache>
                <c:ptCount val="1"/>
                <c:pt idx="0">
                  <c:v>3,2 4,1.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</c:spPr>
          <c:cat>
            <c:strRef>
              <c:f>Лист1!$B$6:$B$18</c:f>
              <c:strCache>
                <c:ptCount val="13"/>
                <c:pt idx="0">
                  <c:v>Бойко Кристина Юрьевна</c:v>
                </c:pt>
                <c:pt idx="1">
                  <c:v>Гедрова Анна Сергеевна</c:v>
                </c:pt>
                <c:pt idx="2">
                  <c:v>Гибадуллина Елизавета Алфисовна</c:v>
                </c:pt>
                <c:pt idx="3">
                  <c:v>Головяшкин Александр Олегович</c:v>
                </c:pt>
                <c:pt idx="4">
                  <c:v>Демянюк Анна Андреевна</c:v>
                </c:pt>
                <c:pt idx="5">
                  <c:v>Джунь Александра Александровна</c:v>
                </c:pt>
                <c:pt idx="6">
                  <c:v>Зенкина Юлия Александровна</c:v>
                </c:pt>
                <c:pt idx="7">
                  <c:v>Кожевников Анатолий Валерьевич</c:v>
                </c:pt>
                <c:pt idx="8">
                  <c:v>Лобанова Екатерина Евгеньевна</c:v>
                </c:pt>
                <c:pt idx="9">
                  <c:v>Панышко Мария Сергеевна</c:v>
                </c:pt>
                <c:pt idx="10">
                  <c:v>Хоменко Людмила Александровна</c:v>
                </c:pt>
                <c:pt idx="11">
                  <c:v>Черткова Полина Владимировна</c:v>
                </c:pt>
                <c:pt idx="12">
                  <c:v>Шрейдер Никита Сергеевич</c:v>
                </c:pt>
              </c:strCache>
            </c:strRef>
          </c:cat>
          <c:val>
            <c:numRef>
              <c:f>Лист1!$C$6:$C$18</c:f>
              <c:numCache>
                <c:formatCode>General</c:formatCode>
                <c:ptCount val="13"/>
                <c:pt idx="0">
                  <c:v>3.8</c:v>
                </c:pt>
                <c:pt idx="1">
                  <c:v>4.3</c:v>
                </c:pt>
                <c:pt idx="2">
                  <c:v>3.5</c:v>
                </c:pt>
                <c:pt idx="3">
                  <c:v>4.5</c:v>
                </c:pt>
                <c:pt idx="4">
                  <c:v>4.7</c:v>
                </c:pt>
                <c:pt idx="5">
                  <c:v>3.5</c:v>
                </c:pt>
                <c:pt idx="6">
                  <c:v>4.0999999999999996</c:v>
                </c:pt>
                <c:pt idx="7">
                  <c:v>3.2</c:v>
                </c:pt>
                <c:pt idx="8">
                  <c:v>3.3</c:v>
                </c:pt>
                <c:pt idx="9">
                  <c:v>4.8</c:v>
                </c:pt>
                <c:pt idx="10">
                  <c:v>4.0999999999999996</c:v>
                </c:pt>
                <c:pt idx="11">
                  <c:v>4.0999999999999996</c:v>
                </c:pt>
                <c:pt idx="12">
                  <c:v>3.1</c:v>
                </c:pt>
              </c:numCache>
            </c:numRef>
          </c:val>
        </c:ser>
        <c:shape val="cylinder"/>
        <c:axId val="88736512"/>
        <c:axId val="88738048"/>
        <c:axId val="0"/>
      </c:bar3DChart>
      <c:catAx>
        <c:axId val="88736512"/>
        <c:scaling>
          <c:orientation val="minMax"/>
        </c:scaling>
        <c:axPos val="b"/>
        <c:tickLblPos val="nextTo"/>
        <c:crossAx val="88738048"/>
        <c:crosses val="autoZero"/>
        <c:auto val="1"/>
        <c:lblAlgn val="ctr"/>
        <c:lblOffset val="100"/>
      </c:catAx>
      <c:valAx>
        <c:axId val="88738048"/>
        <c:scaling>
          <c:orientation val="minMax"/>
        </c:scaling>
        <c:axPos val="l"/>
        <c:majorGridlines/>
        <c:numFmt formatCode="General" sourceLinked="1"/>
        <c:tickLblPos val="nextTo"/>
        <c:crossAx val="88736512"/>
        <c:crosses val="autoZero"/>
        <c:crossBetween val="between"/>
      </c:valAx>
      <c:spPr>
        <a:solidFill>
          <a:schemeClr val="accent1">
            <a:lumMod val="20000"/>
            <a:lumOff val="80000"/>
          </a:schemeClr>
        </a:solidFill>
      </c:spPr>
    </c:plotArea>
    <c:legend>
      <c:legendPos val="r"/>
      <c:layout>
        <c:manualLayout>
          <c:xMode val="edge"/>
          <c:yMode val="edge"/>
          <c:x val="0.83750144742936561"/>
          <c:y val="0.45814122193059204"/>
          <c:w val="4.9140709433379642E-2"/>
          <c:h val="8.3717191601050012E-2"/>
        </c:manualLayout>
      </c:layout>
    </c:legend>
    <c:plotVisOnly val="1"/>
  </c:chart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chemeClr val="bg2">
                <a:lumMod val="75000"/>
              </a:schemeClr>
            </a:solidFill>
          </c:spPr>
          <c:cat>
            <c:strRef>
              <c:f>Лист1!$C$23:$L$23</c:f>
              <c:strCache>
                <c:ptCount val="10"/>
                <c:pt idx="0">
                  <c:v>Экономика организации </c:v>
                </c:pt>
                <c:pt idx="1">
                  <c:v>Практич. Основы бухучета </c:v>
                </c:pt>
                <c:pt idx="2">
                  <c:v>Выполнение работ по од. Или неск. Проф. </c:v>
                </c:pt>
                <c:pt idx="3">
                  <c:v>менеджмент </c:v>
                </c:pt>
                <c:pt idx="4">
                  <c:v>ИТПД </c:v>
                </c:pt>
                <c:pt idx="5">
                  <c:v>Учебная практика </c:v>
                </c:pt>
                <c:pt idx="6">
                  <c:v>ВЭД </c:v>
                </c:pt>
                <c:pt idx="7">
                  <c:v>ДОУ </c:v>
                </c:pt>
                <c:pt idx="8">
                  <c:v>Курсовая экономика </c:v>
                </c:pt>
                <c:pt idx="9">
                  <c:v>ПОПД </c:v>
                </c:pt>
              </c:strCache>
            </c:strRef>
          </c:cat>
          <c:val>
            <c:numRef>
              <c:f>Лист1!$C$24:$L$24</c:f>
              <c:numCache>
                <c:formatCode>General</c:formatCode>
                <c:ptCount val="10"/>
                <c:pt idx="0">
                  <c:v>3.9</c:v>
                </c:pt>
                <c:pt idx="1">
                  <c:v>3.7</c:v>
                </c:pt>
                <c:pt idx="2">
                  <c:v>3.9</c:v>
                </c:pt>
                <c:pt idx="3">
                  <c:v>4.0999999999999996</c:v>
                </c:pt>
                <c:pt idx="4">
                  <c:v>3.2</c:v>
                </c:pt>
                <c:pt idx="5">
                  <c:v>4.0999999999999996</c:v>
                </c:pt>
                <c:pt idx="6">
                  <c:v>4.2</c:v>
                </c:pt>
                <c:pt idx="7">
                  <c:v>3.8</c:v>
                </c:pt>
                <c:pt idx="8">
                  <c:v>3.7</c:v>
                </c:pt>
                <c:pt idx="9">
                  <c:v>4.3</c:v>
                </c:pt>
              </c:numCache>
            </c:numRef>
          </c:val>
        </c:ser>
        <c:shape val="cylinder"/>
        <c:axId val="88754048"/>
        <c:axId val="88755584"/>
        <c:axId val="0"/>
      </c:bar3DChart>
      <c:catAx>
        <c:axId val="88754048"/>
        <c:scaling>
          <c:orientation val="minMax"/>
        </c:scaling>
        <c:axPos val="b"/>
        <c:tickLblPos val="nextTo"/>
        <c:crossAx val="88755584"/>
        <c:crosses val="autoZero"/>
        <c:auto val="1"/>
        <c:lblAlgn val="ctr"/>
        <c:lblOffset val="100"/>
      </c:catAx>
      <c:valAx>
        <c:axId val="88755584"/>
        <c:scaling>
          <c:orientation val="minMax"/>
        </c:scaling>
        <c:axPos val="l"/>
        <c:majorGridlines/>
        <c:numFmt formatCode="General" sourceLinked="1"/>
        <c:tickLblPos val="nextTo"/>
        <c:crossAx val="88754048"/>
        <c:crosses val="autoZero"/>
        <c:crossBetween val="between"/>
      </c:valAx>
      <c:spPr>
        <a:solidFill>
          <a:schemeClr val="accent1">
            <a:lumMod val="20000"/>
            <a:lumOff val="80000"/>
          </a:schemeClr>
        </a:solidFill>
      </c:spPr>
    </c:plotArea>
    <c:legend>
      <c:legendPos val="r"/>
    </c:legend>
    <c:plotVisOnly val="1"/>
  </c:chart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sz="1000" dirty="0"/>
              <a:t>Я самостоятельно принимала решение при выборе профессии</a:t>
            </a:r>
          </a:p>
        </c:rich>
      </c:tx>
    </c:title>
    <c:plotArea>
      <c:layout/>
      <c:barChart>
        <c:barDir val="bar"/>
        <c:grouping val="clustered"/>
        <c:ser>
          <c:idx val="0"/>
          <c:order val="0"/>
          <c:tx>
            <c:strRef>
              <c:f>Лист3!$A$2</c:f>
              <c:strCache>
                <c:ptCount val="1"/>
                <c:pt idx="0">
                  <c:v>Я самостоятельно принимала решение при выборе профессии</c:v>
                </c:pt>
              </c:strCache>
            </c:strRef>
          </c:tx>
          <c:dPt>
            <c:idx val="0"/>
            <c:spPr>
              <a:solidFill>
                <a:srgbClr val="FF0000"/>
              </a:solidFill>
            </c:spPr>
          </c:dPt>
          <c:dLbls>
            <c:showVal val="1"/>
          </c:dLbls>
          <c:cat>
            <c:strRef>
              <c:f>Лист3!$B$1:$C$1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Лист3!$B$2:$C$2</c:f>
              <c:numCache>
                <c:formatCode>0.0</c:formatCode>
                <c:ptCount val="2"/>
                <c:pt idx="0">
                  <c:v>93.3</c:v>
                </c:pt>
                <c:pt idx="1">
                  <c:v>6.7</c:v>
                </c:pt>
              </c:numCache>
            </c:numRef>
          </c:val>
        </c:ser>
        <c:axId val="88775680"/>
        <c:axId val="89031424"/>
      </c:barChart>
      <c:catAx>
        <c:axId val="88775680"/>
        <c:scaling>
          <c:orientation val="minMax"/>
        </c:scaling>
        <c:axPos val="l"/>
        <c:numFmt formatCode="General" sourceLinked="1"/>
        <c:tickLblPos val="nextTo"/>
        <c:crossAx val="89031424"/>
        <c:crosses val="autoZero"/>
        <c:auto val="1"/>
        <c:lblAlgn val="ctr"/>
        <c:lblOffset val="100"/>
      </c:catAx>
      <c:valAx>
        <c:axId val="89031424"/>
        <c:scaling>
          <c:orientation val="minMax"/>
        </c:scaling>
        <c:axPos val="b"/>
        <c:majorGridlines/>
        <c:numFmt formatCode="0.0" sourceLinked="1"/>
        <c:tickLblPos val="nextTo"/>
        <c:crossAx val="8877568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3097608496175257"/>
          <c:y val="0.5505074262843177"/>
          <c:w val="0.14633482082237803"/>
          <c:h val="0.14899054197603151"/>
        </c:manualLayout>
      </c:layout>
    </c:legend>
    <c:plotVisOnly val="1"/>
    <c:dispBlanksAs val="gap"/>
  </c:chart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B22051C-9FCF-4670-B363-A8090F50AB67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5A2B2119-BF7B-473E-B20C-7585F6DB9A74}">
      <dgm:prSet phldrT="[Текст]" custT="1"/>
      <dgm:spPr/>
      <dgm:t>
        <a:bodyPr/>
        <a:lstStyle/>
        <a:p>
          <a:pPr rtl="0"/>
          <a:r>
            <a:rPr lang="ru-RU" sz="1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Учебно-методическая работа</a:t>
          </a:r>
          <a:endParaRPr lang="ru-RU" sz="1600" dirty="0">
            <a:solidFill>
              <a:srgbClr val="FF0000"/>
            </a:solidFill>
          </a:endParaRPr>
        </a:p>
      </dgm:t>
    </dgm:pt>
    <dgm:pt modelId="{3C8D721A-4D2B-43A2-9343-A78232FEF850}" type="parTrans" cxnId="{28CFB103-CDE3-4257-BDC4-BDE3EC914014}">
      <dgm:prSet/>
      <dgm:spPr/>
      <dgm:t>
        <a:bodyPr/>
        <a:lstStyle/>
        <a:p>
          <a:endParaRPr lang="ru-RU"/>
        </a:p>
      </dgm:t>
    </dgm:pt>
    <dgm:pt modelId="{948967BE-2509-4EBE-B012-876572299599}" type="sibTrans" cxnId="{28CFB103-CDE3-4257-BDC4-BDE3EC914014}">
      <dgm:prSet/>
      <dgm:spPr/>
      <dgm:t>
        <a:bodyPr/>
        <a:lstStyle/>
        <a:p>
          <a:endParaRPr lang="ru-RU"/>
        </a:p>
      </dgm:t>
    </dgm:pt>
    <dgm:pt modelId="{6820BD2D-1E85-417D-ADE6-EE836707C67D}">
      <dgm:prSet custT="1"/>
      <dgm:spPr/>
      <dgm:t>
        <a:bodyPr/>
        <a:lstStyle/>
        <a:p>
          <a:r>
            <a:rPr lang="ru-RU" sz="1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Научно-методическая работа</a:t>
          </a:r>
          <a:endParaRPr lang="ru-RU" sz="1600" dirty="0">
            <a:solidFill>
              <a:srgbClr val="FF0000"/>
            </a:solidFill>
          </a:endParaRPr>
        </a:p>
      </dgm:t>
    </dgm:pt>
    <dgm:pt modelId="{D7F6E254-CE99-45CA-BDB4-E448E587FE8E}" type="parTrans" cxnId="{751ED22C-DEB6-43CB-B8A1-E18B85800854}">
      <dgm:prSet/>
      <dgm:spPr/>
      <dgm:t>
        <a:bodyPr/>
        <a:lstStyle/>
        <a:p>
          <a:endParaRPr lang="ru-RU"/>
        </a:p>
      </dgm:t>
    </dgm:pt>
    <dgm:pt modelId="{FD029061-CD2B-4707-BBB4-6E67321F1AD3}" type="sibTrans" cxnId="{751ED22C-DEB6-43CB-B8A1-E18B85800854}">
      <dgm:prSet/>
      <dgm:spPr/>
      <dgm:t>
        <a:bodyPr/>
        <a:lstStyle/>
        <a:p>
          <a:endParaRPr lang="ru-RU"/>
        </a:p>
      </dgm:t>
    </dgm:pt>
    <dgm:pt modelId="{35C1A48B-49E9-49DD-99B6-BADC264B9168}">
      <dgm:prSet/>
      <dgm:spPr/>
      <dgm:t>
        <a:bodyPr/>
        <a:lstStyle/>
        <a:p>
          <a:r>
            <a: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Внеаудиторная деятельность</a:t>
          </a:r>
          <a:endParaRPr lang="ru-RU" dirty="0">
            <a:solidFill>
              <a:srgbClr val="FF0000"/>
            </a:solidFill>
          </a:endParaRPr>
        </a:p>
      </dgm:t>
    </dgm:pt>
    <dgm:pt modelId="{6DEB06FF-CEAE-40E7-ACA7-44DAA867A30E}" type="parTrans" cxnId="{F9D516F5-7477-47B6-82CE-3B190EA6C39E}">
      <dgm:prSet/>
      <dgm:spPr/>
      <dgm:t>
        <a:bodyPr/>
        <a:lstStyle/>
        <a:p>
          <a:endParaRPr lang="ru-RU"/>
        </a:p>
      </dgm:t>
    </dgm:pt>
    <dgm:pt modelId="{420DAC9B-C7CD-4B44-A981-384A5B98CF4E}" type="sibTrans" cxnId="{F9D516F5-7477-47B6-82CE-3B190EA6C39E}">
      <dgm:prSet/>
      <dgm:spPr/>
      <dgm:t>
        <a:bodyPr/>
        <a:lstStyle/>
        <a:p>
          <a:endParaRPr lang="ru-RU"/>
        </a:p>
      </dgm:t>
    </dgm:pt>
    <dgm:pt modelId="{FA42899A-60B7-4C23-96B8-D5C079E8C265}" type="pres">
      <dgm:prSet presAssocID="{6B22051C-9FCF-4670-B363-A8090F50AB67}" presName="compositeShape" presStyleCnt="0">
        <dgm:presLayoutVars>
          <dgm:chMax val="7"/>
          <dgm:dir/>
          <dgm:resizeHandles val="exact"/>
        </dgm:presLayoutVars>
      </dgm:prSet>
      <dgm:spPr/>
    </dgm:pt>
    <dgm:pt modelId="{240CA8FC-544B-4F6E-9F41-164DE214FD13}" type="pres">
      <dgm:prSet presAssocID="{5A2B2119-BF7B-473E-B20C-7585F6DB9A74}" presName="circ1" presStyleLbl="vennNode1" presStyleIdx="0" presStyleCnt="3" custLinFactNeighborX="-202" custLinFactNeighborY="1517"/>
      <dgm:spPr/>
      <dgm:t>
        <a:bodyPr/>
        <a:lstStyle/>
        <a:p>
          <a:endParaRPr lang="ru-RU"/>
        </a:p>
      </dgm:t>
    </dgm:pt>
    <dgm:pt modelId="{F8D33FAA-AF9B-4997-A96B-8B773AB20F7A}" type="pres">
      <dgm:prSet presAssocID="{5A2B2119-BF7B-473E-B20C-7585F6DB9A74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4FA7A7-1C32-42D5-82DF-DBBBF327C109}" type="pres">
      <dgm:prSet presAssocID="{6820BD2D-1E85-417D-ADE6-EE836707C67D}" presName="circ2" presStyleLbl="vennNode1" presStyleIdx="1" presStyleCnt="3"/>
      <dgm:spPr/>
      <dgm:t>
        <a:bodyPr/>
        <a:lstStyle/>
        <a:p>
          <a:endParaRPr lang="ru-RU"/>
        </a:p>
      </dgm:t>
    </dgm:pt>
    <dgm:pt modelId="{166FFBD0-BB30-4066-93BA-119CB67D5061}" type="pres">
      <dgm:prSet presAssocID="{6820BD2D-1E85-417D-ADE6-EE836707C67D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79853B-EEA5-4BC1-9ADE-D9C023F4E74A}" type="pres">
      <dgm:prSet presAssocID="{35C1A48B-49E9-49DD-99B6-BADC264B9168}" presName="circ3" presStyleLbl="vennNode1" presStyleIdx="2" presStyleCnt="3" custLinFactNeighborX="2874" custLinFactNeighborY="-2309"/>
      <dgm:spPr/>
      <dgm:t>
        <a:bodyPr/>
        <a:lstStyle/>
        <a:p>
          <a:endParaRPr lang="ru-RU"/>
        </a:p>
      </dgm:t>
    </dgm:pt>
    <dgm:pt modelId="{BD285EBB-5928-4A2C-8304-AD04A743022C}" type="pres">
      <dgm:prSet presAssocID="{35C1A48B-49E9-49DD-99B6-BADC264B9168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E92880C-802B-4479-9FAB-8CFBD82C6E04}" type="presOf" srcId="{35C1A48B-49E9-49DD-99B6-BADC264B9168}" destId="{BD285EBB-5928-4A2C-8304-AD04A743022C}" srcOrd="1" destOrd="0" presId="urn:microsoft.com/office/officeart/2005/8/layout/venn1"/>
    <dgm:cxn modelId="{F9D516F5-7477-47B6-82CE-3B190EA6C39E}" srcId="{6B22051C-9FCF-4670-B363-A8090F50AB67}" destId="{35C1A48B-49E9-49DD-99B6-BADC264B9168}" srcOrd="2" destOrd="0" parTransId="{6DEB06FF-CEAE-40E7-ACA7-44DAA867A30E}" sibTransId="{420DAC9B-C7CD-4B44-A981-384A5B98CF4E}"/>
    <dgm:cxn modelId="{28CFB103-CDE3-4257-BDC4-BDE3EC914014}" srcId="{6B22051C-9FCF-4670-B363-A8090F50AB67}" destId="{5A2B2119-BF7B-473E-B20C-7585F6DB9A74}" srcOrd="0" destOrd="0" parTransId="{3C8D721A-4D2B-43A2-9343-A78232FEF850}" sibTransId="{948967BE-2509-4EBE-B012-876572299599}"/>
    <dgm:cxn modelId="{D8A33CD1-97A4-4B4A-8343-509A716F8401}" type="presOf" srcId="{6820BD2D-1E85-417D-ADE6-EE836707C67D}" destId="{814FA7A7-1C32-42D5-82DF-DBBBF327C109}" srcOrd="0" destOrd="0" presId="urn:microsoft.com/office/officeart/2005/8/layout/venn1"/>
    <dgm:cxn modelId="{751ED22C-DEB6-43CB-B8A1-E18B85800854}" srcId="{6B22051C-9FCF-4670-B363-A8090F50AB67}" destId="{6820BD2D-1E85-417D-ADE6-EE836707C67D}" srcOrd="1" destOrd="0" parTransId="{D7F6E254-CE99-45CA-BDB4-E448E587FE8E}" sibTransId="{FD029061-CD2B-4707-BBB4-6E67321F1AD3}"/>
    <dgm:cxn modelId="{328C02C7-5B92-48D4-8BEC-E36CD2F99432}" type="presOf" srcId="{5A2B2119-BF7B-473E-B20C-7585F6DB9A74}" destId="{240CA8FC-544B-4F6E-9F41-164DE214FD13}" srcOrd="0" destOrd="0" presId="urn:microsoft.com/office/officeart/2005/8/layout/venn1"/>
    <dgm:cxn modelId="{FF956D80-E490-43E6-9D44-7B8513CC1A87}" type="presOf" srcId="{6820BD2D-1E85-417D-ADE6-EE836707C67D}" destId="{166FFBD0-BB30-4066-93BA-119CB67D5061}" srcOrd="1" destOrd="0" presId="urn:microsoft.com/office/officeart/2005/8/layout/venn1"/>
    <dgm:cxn modelId="{A8FE5C47-9A31-410C-BFEE-E405E9307868}" type="presOf" srcId="{5A2B2119-BF7B-473E-B20C-7585F6DB9A74}" destId="{F8D33FAA-AF9B-4997-A96B-8B773AB20F7A}" srcOrd="1" destOrd="0" presId="urn:microsoft.com/office/officeart/2005/8/layout/venn1"/>
    <dgm:cxn modelId="{B28CA33E-9E1D-4CF3-A979-4D4F5E53D9D3}" type="presOf" srcId="{6B22051C-9FCF-4670-B363-A8090F50AB67}" destId="{FA42899A-60B7-4C23-96B8-D5C079E8C265}" srcOrd="0" destOrd="0" presId="urn:microsoft.com/office/officeart/2005/8/layout/venn1"/>
    <dgm:cxn modelId="{460FB8F8-F6C3-4AF9-A19B-E493788048A1}" type="presOf" srcId="{35C1A48B-49E9-49DD-99B6-BADC264B9168}" destId="{3179853B-EEA5-4BC1-9ADE-D9C023F4E74A}" srcOrd="0" destOrd="0" presId="urn:microsoft.com/office/officeart/2005/8/layout/venn1"/>
    <dgm:cxn modelId="{FF4D6FB4-CE41-4A76-8BD6-834FD6F91A65}" type="presParOf" srcId="{FA42899A-60B7-4C23-96B8-D5C079E8C265}" destId="{240CA8FC-544B-4F6E-9F41-164DE214FD13}" srcOrd="0" destOrd="0" presId="urn:microsoft.com/office/officeart/2005/8/layout/venn1"/>
    <dgm:cxn modelId="{861F5306-627D-422A-A120-C9D3A768681E}" type="presParOf" srcId="{FA42899A-60B7-4C23-96B8-D5C079E8C265}" destId="{F8D33FAA-AF9B-4997-A96B-8B773AB20F7A}" srcOrd="1" destOrd="0" presId="urn:microsoft.com/office/officeart/2005/8/layout/venn1"/>
    <dgm:cxn modelId="{8E007246-C0B5-43B0-ADF5-A48B96067E99}" type="presParOf" srcId="{FA42899A-60B7-4C23-96B8-D5C079E8C265}" destId="{814FA7A7-1C32-42D5-82DF-DBBBF327C109}" srcOrd="2" destOrd="0" presId="urn:microsoft.com/office/officeart/2005/8/layout/venn1"/>
    <dgm:cxn modelId="{E5027042-90F5-4DF8-BC31-BEBF95EDD088}" type="presParOf" srcId="{FA42899A-60B7-4C23-96B8-D5C079E8C265}" destId="{166FFBD0-BB30-4066-93BA-119CB67D5061}" srcOrd="3" destOrd="0" presId="urn:microsoft.com/office/officeart/2005/8/layout/venn1"/>
    <dgm:cxn modelId="{2976FCC6-D610-447D-8AAA-A9E491357324}" type="presParOf" srcId="{FA42899A-60B7-4C23-96B8-D5C079E8C265}" destId="{3179853B-EEA5-4BC1-9ADE-D9C023F4E74A}" srcOrd="4" destOrd="0" presId="urn:microsoft.com/office/officeart/2005/8/layout/venn1"/>
    <dgm:cxn modelId="{6B3B3A6A-6CA8-4076-AD95-7F8984D0138F}" type="presParOf" srcId="{FA42899A-60B7-4C23-96B8-D5C079E8C265}" destId="{BD285EBB-5928-4A2C-8304-AD04A743022C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9409BAF-1EBB-4BF6-99F2-F5E4C198DE36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46E31B4-720C-419D-BD83-679913AEB904}">
      <dgm:prSet phldrT="[Текст]"/>
      <dgm:spPr/>
      <dgm:t>
        <a:bodyPr/>
        <a:lstStyle/>
        <a:p>
          <a:r>
            <a: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rPr>
            <a:t>Воспитательная работа (направления)</a:t>
          </a:r>
          <a:endParaRPr lang="ru-RU" dirty="0"/>
        </a:p>
      </dgm:t>
    </dgm:pt>
    <dgm:pt modelId="{DE89A105-6670-4957-8605-B0983E454961}" type="parTrans" cxnId="{5F64488C-712F-4E41-8A42-BF4A5A069618}">
      <dgm:prSet/>
      <dgm:spPr/>
      <dgm:t>
        <a:bodyPr/>
        <a:lstStyle/>
        <a:p>
          <a:endParaRPr lang="ru-RU"/>
        </a:p>
      </dgm:t>
    </dgm:pt>
    <dgm:pt modelId="{D8A881DC-F1F4-43CE-83C5-B85C1B580A06}" type="sibTrans" cxnId="{5F64488C-712F-4E41-8A42-BF4A5A069618}">
      <dgm:prSet/>
      <dgm:spPr/>
      <dgm:t>
        <a:bodyPr/>
        <a:lstStyle/>
        <a:p>
          <a:endParaRPr lang="ru-RU"/>
        </a:p>
      </dgm:t>
    </dgm:pt>
    <dgm:pt modelId="{DBA22496-0297-45A2-8887-15584D73F117}">
      <dgm:prSet phldrT="[Текст]"/>
      <dgm:spPr/>
      <dgm:t>
        <a:bodyPr/>
        <a:lstStyle/>
        <a:p>
          <a:r>
            <a:rPr lang="ru-RU" dirty="0" smtClean="0"/>
            <a:t>Учебно-познавательное, </a:t>
          </a:r>
          <a:endParaRPr lang="ru-RU" dirty="0"/>
        </a:p>
      </dgm:t>
    </dgm:pt>
    <dgm:pt modelId="{F21E2DFE-D50E-41C3-A780-4AB1D7D3BE44}" type="parTrans" cxnId="{2F32DD9A-9B8C-405E-A569-9089FF5DBA03}">
      <dgm:prSet/>
      <dgm:spPr/>
      <dgm:t>
        <a:bodyPr/>
        <a:lstStyle/>
        <a:p>
          <a:endParaRPr lang="ru-RU"/>
        </a:p>
      </dgm:t>
    </dgm:pt>
    <dgm:pt modelId="{228ACF06-238C-4F20-87DC-8E8CAB218549}" type="sibTrans" cxnId="{2F32DD9A-9B8C-405E-A569-9089FF5DBA03}">
      <dgm:prSet/>
      <dgm:spPr/>
      <dgm:t>
        <a:bodyPr/>
        <a:lstStyle/>
        <a:p>
          <a:endParaRPr lang="ru-RU"/>
        </a:p>
      </dgm:t>
    </dgm:pt>
    <dgm:pt modelId="{91592461-A303-4092-BEAD-2C5AFAE74E68}">
      <dgm:prSet phldrT="[Текст]"/>
      <dgm:spPr/>
      <dgm:t>
        <a:bodyPr/>
        <a:lstStyle/>
        <a:p>
          <a:r>
            <a:rPr lang="ru-RU" dirty="0" smtClean="0"/>
            <a:t>Индивидуальная работа со студентами, Работа с родителями.</a:t>
          </a:r>
          <a:endParaRPr lang="ru-RU" dirty="0"/>
        </a:p>
      </dgm:t>
    </dgm:pt>
    <dgm:pt modelId="{92127DE4-FAF9-425D-B06A-33A854CE772F}" type="parTrans" cxnId="{1A9A2D79-BD1C-4B60-BDB9-61DDAAF5EA7D}">
      <dgm:prSet/>
      <dgm:spPr/>
      <dgm:t>
        <a:bodyPr/>
        <a:lstStyle/>
        <a:p>
          <a:endParaRPr lang="ru-RU"/>
        </a:p>
      </dgm:t>
    </dgm:pt>
    <dgm:pt modelId="{DBC29E21-6613-46C6-B5F1-F1FDCD9BDBAE}" type="sibTrans" cxnId="{1A9A2D79-BD1C-4B60-BDB9-61DDAAF5EA7D}">
      <dgm:prSet/>
      <dgm:spPr/>
      <dgm:t>
        <a:bodyPr/>
        <a:lstStyle/>
        <a:p>
          <a:endParaRPr lang="ru-RU"/>
        </a:p>
      </dgm:t>
    </dgm:pt>
    <dgm:pt modelId="{030EEE86-F56D-4FEF-8EDD-703614D1D08B}">
      <dgm:prSet phldrT="[Текст]"/>
      <dgm:spPr/>
      <dgm:t>
        <a:bodyPr/>
        <a:lstStyle/>
        <a:p>
          <a:r>
            <a:rPr lang="ru-RU" dirty="0" smtClean="0"/>
            <a:t>Нравственно – эстетическое, Гражданско-патриотическое</a:t>
          </a:r>
          <a:endParaRPr lang="ru-RU" dirty="0"/>
        </a:p>
      </dgm:t>
    </dgm:pt>
    <dgm:pt modelId="{092ED9A4-3249-4935-A3BF-43DF11855CCF}" type="parTrans" cxnId="{3035591D-64FB-4E47-A206-CB95E81C55EF}">
      <dgm:prSet/>
      <dgm:spPr/>
      <dgm:t>
        <a:bodyPr/>
        <a:lstStyle/>
        <a:p>
          <a:endParaRPr lang="ru-RU"/>
        </a:p>
      </dgm:t>
    </dgm:pt>
    <dgm:pt modelId="{231CF803-C43B-475A-BDF9-D5B52AA8B98F}" type="sibTrans" cxnId="{3035591D-64FB-4E47-A206-CB95E81C55EF}">
      <dgm:prSet/>
      <dgm:spPr/>
      <dgm:t>
        <a:bodyPr/>
        <a:lstStyle/>
        <a:p>
          <a:endParaRPr lang="ru-RU"/>
        </a:p>
      </dgm:t>
    </dgm:pt>
    <dgm:pt modelId="{7AB7CD45-EDE4-4C4F-95A8-9C958B814255}">
      <dgm:prSet phldrT="[Текст]" phldr="1"/>
      <dgm:spPr/>
      <dgm:t>
        <a:bodyPr/>
        <a:lstStyle/>
        <a:p>
          <a:endParaRPr lang="ru-RU"/>
        </a:p>
      </dgm:t>
    </dgm:pt>
    <dgm:pt modelId="{E7E40D49-C99E-4A90-9CE0-274417356677}" type="parTrans" cxnId="{3F50E92B-D14E-4D31-A8BF-A163723E47A2}">
      <dgm:prSet/>
      <dgm:spPr/>
      <dgm:t>
        <a:bodyPr/>
        <a:lstStyle/>
        <a:p>
          <a:endParaRPr lang="ru-RU"/>
        </a:p>
      </dgm:t>
    </dgm:pt>
    <dgm:pt modelId="{87CFF8F7-5742-4E25-B92B-0B1DC0B347E6}" type="sibTrans" cxnId="{3F50E92B-D14E-4D31-A8BF-A163723E47A2}">
      <dgm:prSet/>
      <dgm:spPr/>
      <dgm:t>
        <a:bodyPr/>
        <a:lstStyle/>
        <a:p>
          <a:endParaRPr lang="ru-RU"/>
        </a:p>
      </dgm:t>
    </dgm:pt>
    <dgm:pt modelId="{56B415B2-6070-4258-9CE1-29F6A2DAB686}">
      <dgm:prSet phldrT="[Текст]"/>
      <dgm:spPr/>
      <dgm:t>
        <a:bodyPr/>
        <a:lstStyle/>
        <a:p>
          <a:r>
            <a:rPr lang="ru-RU" dirty="0" smtClean="0"/>
            <a:t>Здоровый образ жизни</a:t>
          </a:r>
          <a:endParaRPr lang="ru-RU" dirty="0"/>
        </a:p>
      </dgm:t>
    </dgm:pt>
    <dgm:pt modelId="{6B9B0E14-A28C-4009-92F5-3102E22A00C1}" type="parTrans" cxnId="{250C1E9A-B0AE-4048-91FC-FC84ACC961DD}">
      <dgm:prSet/>
      <dgm:spPr/>
      <dgm:t>
        <a:bodyPr/>
        <a:lstStyle/>
        <a:p>
          <a:endParaRPr lang="ru-RU"/>
        </a:p>
      </dgm:t>
    </dgm:pt>
    <dgm:pt modelId="{20626ACC-5C3A-4316-B922-43692317889F}" type="sibTrans" cxnId="{250C1E9A-B0AE-4048-91FC-FC84ACC961DD}">
      <dgm:prSet/>
      <dgm:spPr/>
      <dgm:t>
        <a:bodyPr/>
        <a:lstStyle/>
        <a:p>
          <a:endParaRPr lang="ru-RU"/>
        </a:p>
      </dgm:t>
    </dgm:pt>
    <dgm:pt modelId="{84DCDA3A-097B-4FA4-B0E6-1B836F88A270}" type="pres">
      <dgm:prSet presAssocID="{29409BAF-1EBB-4BF6-99F2-F5E4C198DE36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B3F915E-7701-4C06-8029-440736D432D1}" type="pres">
      <dgm:prSet presAssocID="{29409BAF-1EBB-4BF6-99F2-F5E4C198DE36}" presName="matrix" presStyleCnt="0"/>
      <dgm:spPr/>
    </dgm:pt>
    <dgm:pt modelId="{D24EFA48-FD62-4124-93B0-07B895E6C218}" type="pres">
      <dgm:prSet presAssocID="{29409BAF-1EBB-4BF6-99F2-F5E4C198DE36}" presName="tile1" presStyleLbl="node1" presStyleIdx="0" presStyleCnt="4"/>
      <dgm:spPr/>
      <dgm:t>
        <a:bodyPr/>
        <a:lstStyle/>
        <a:p>
          <a:endParaRPr lang="ru-RU"/>
        </a:p>
      </dgm:t>
    </dgm:pt>
    <dgm:pt modelId="{B3173DF5-7EAC-4908-9294-D2EB973DCCC6}" type="pres">
      <dgm:prSet presAssocID="{29409BAF-1EBB-4BF6-99F2-F5E4C198DE36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A4BB84-B036-4720-AC29-69D7617FC414}" type="pres">
      <dgm:prSet presAssocID="{29409BAF-1EBB-4BF6-99F2-F5E4C198DE36}" presName="tile2" presStyleLbl="node1" presStyleIdx="1" presStyleCnt="4"/>
      <dgm:spPr/>
      <dgm:t>
        <a:bodyPr/>
        <a:lstStyle/>
        <a:p>
          <a:endParaRPr lang="ru-RU"/>
        </a:p>
      </dgm:t>
    </dgm:pt>
    <dgm:pt modelId="{4D58674A-C857-48A1-87EB-D845CB59468A}" type="pres">
      <dgm:prSet presAssocID="{29409BAF-1EBB-4BF6-99F2-F5E4C198DE36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0CC8EC-0C47-4B0B-9BA7-C17A46BF9696}" type="pres">
      <dgm:prSet presAssocID="{29409BAF-1EBB-4BF6-99F2-F5E4C198DE36}" presName="tile3" presStyleLbl="node1" presStyleIdx="2" presStyleCnt="4"/>
      <dgm:spPr/>
      <dgm:t>
        <a:bodyPr/>
        <a:lstStyle/>
        <a:p>
          <a:endParaRPr lang="ru-RU"/>
        </a:p>
      </dgm:t>
    </dgm:pt>
    <dgm:pt modelId="{7B15F3BC-FEB7-4224-937A-77653C44615A}" type="pres">
      <dgm:prSet presAssocID="{29409BAF-1EBB-4BF6-99F2-F5E4C198DE36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285F7B-6ED0-41C7-B01F-4BCFDC606175}" type="pres">
      <dgm:prSet presAssocID="{29409BAF-1EBB-4BF6-99F2-F5E4C198DE36}" presName="tile4" presStyleLbl="node1" presStyleIdx="3" presStyleCnt="4"/>
      <dgm:spPr/>
      <dgm:t>
        <a:bodyPr/>
        <a:lstStyle/>
        <a:p>
          <a:endParaRPr lang="ru-RU"/>
        </a:p>
      </dgm:t>
    </dgm:pt>
    <dgm:pt modelId="{990B64B8-18A5-48FB-8402-75EE589EAF8E}" type="pres">
      <dgm:prSet presAssocID="{29409BAF-1EBB-4BF6-99F2-F5E4C198DE36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74FD1D-C6E3-455A-801D-550E4777A4DC}" type="pres">
      <dgm:prSet presAssocID="{29409BAF-1EBB-4BF6-99F2-F5E4C198DE36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065C5940-8CCA-48B3-A659-5436DC56D861}" type="presOf" srcId="{846E31B4-720C-419D-BD83-679913AEB904}" destId="{6374FD1D-C6E3-455A-801D-550E4777A4DC}" srcOrd="0" destOrd="0" presId="urn:microsoft.com/office/officeart/2005/8/layout/matrix1"/>
    <dgm:cxn modelId="{B93C8ACC-66FC-4D80-84BC-2923757D2A76}" type="presOf" srcId="{030EEE86-F56D-4FEF-8EDD-703614D1D08B}" destId="{990B64B8-18A5-48FB-8402-75EE589EAF8E}" srcOrd="1" destOrd="0" presId="urn:microsoft.com/office/officeart/2005/8/layout/matrix1"/>
    <dgm:cxn modelId="{8C48C7DF-D5B3-4CD0-AA8E-C006B893E826}" type="presOf" srcId="{030EEE86-F56D-4FEF-8EDD-703614D1D08B}" destId="{A2285F7B-6ED0-41C7-B01F-4BCFDC606175}" srcOrd="0" destOrd="0" presId="urn:microsoft.com/office/officeart/2005/8/layout/matrix1"/>
    <dgm:cxn modelId="{919B617C-05B1-42FA-B356-CB6BA8256BE4}" type="presOf" srcId="{56B415B2-6070-4258-9CE1-29F6A2DAB686}" destId="{4D58674A-C857-48A1-87EB-D845CB59468A}" srcOrd="1" destOrd="0" presId="urn:microsoft.com/office/officeart/2005/8/layout/matrix1"/>
    <dgm:cxn modelId="{DCC1839D-D2FF-4FCF-8D22-866B538FFCD5}" type="presOf" srcId="{29409BAF-1EBB-4BF6-99F2-F5E4C198DE36}" destId="{84DCDA3A-097B-4FA4-B0E6-1B836F88A270}" srcOrd="0" destOrd="0" presId="urn:microsoft.com/office/officeart/2005/8/layout/matrix1"/>
    <dgm:cxn modelId="{3035591D-64FB-4E47-A206-CB95E81C55EF}" srcId="{846E31B4-720C-419D-BD83-679913AEB904}" destId="{030EEE86-F56D-4FEF-8EDD-703614D1D08B}" srcOrd="3" destOrd="0" parTransId="{092ED9A4-3249-4935-A3BF-43DF11855CCF}" sibTransId="{231CF803-C43B-475A-BDF9-D5B52AA8B98F}"/>
    <dgm:cxn modelId="{C23878CB-8758-4D3C-8686-89F7F985B71B}" type="presOf" srcId="{91592461-A303-4092-BEAD-2C5AFAE74E68}" destId="{020CC8EC-0C47-4B0B-9BA7-C17A46BF9696}" srcOrd="0" destOrd="0" presId="urn:microsoft.com/office/officeart/2005/8/layout/matrix1"/>
    <dgm:cxn modelId="{3F50E92B-D14E-4D31-A8BF-A163723E47A2}" srcId="{846E31B4-720C-419D-BD83-679913AEB904}" destId="{7AB7CD45-EDE4-4C4F-95A8-9C958B814255}" srcOrd="4" destOrd="0" parTransId="{E7E40D49-C99E-4A90-9CE0-274417356677}" sibTransId="{87CFF8F7-5742-4E25-B92B-0B1DC0B347E6}"/>
    <dgm:cxn modelId="{61EA8822-F3D0-4C19-B1DF-409CA91A232D}" type="presOf" srcId="{DBA22496-0297-45A2-8887-15584D73F117}" destId="{D24EFA48-FD62-4124-93B0-07B895E6C218}" srcOrd="0" destOrd="0" presId="urn:microsoft.com/office/officeart/2005/8/layout/matrix1"/>
    <dgm:cxn modelId="{1A9A2D79-BD1C-4B60-BDB9-61DDAAF5EA7D}" srcId="{846E31B4-720C-419D-BD83-679913AEB904}" destId="{91592461-A303-4092-BEAD-2C5AFAE74E68}" srcOrd="2" destOrd="0" parTransId="{92127DE4-FAF9-425D-B06A-33A854CE772F}" sibTransId="{DBC29E21-6613-46C6-B5F1-F1FDCD9BDBAE}"/>
    <dgm:cxn modelId="{2A130666-ECF1-4ECE-941E-79306A3BF3D7}" type="presOf" srcId="{DBA22496-0297-45A2-8887-15584D73F117}" destId="{B3173DF5-7EAC-4908-9294-D2EB973DCCC6}" srcOrd="1" destOrd="0" presId="urn:microsoft.com/office/officeart/2005/8/layout/matrix1"/>
    <dgm:cxn modelId="{BED6E615-C268-421F-AC63-F3AA813850A4}" type="presOf" srcId="{91592461-A303-4092-BEAD-2C5AFAE74E68}" destId="{7B15F3BC-FEB7-4224-937A-77653C44615A}" srcOrd="1" destOrd="0" presId="urn:microsoft.com/office/officeart/2005/8/layout/matrix1"/>
    <dgm:cxn modelId="{29F83083-FA47-4355-9827-06DADB4ECF4A}" type="presOf" srcId="{56B415B2-6070-4258-9CE1-29F6A2DAB686}" destId="{F6A4BB84-B036-4720-AC29-69D7617FC414}" srcOrd="0" destOrd="0" presId="urn:microsoft.com/office/officeart/2005/8/layout/matrix1"/>
    <dgm:cxn modelId="{250C1E9A-B0AE-4048-91FC-FC84ACC961DD}" srcId="{846E31B4-720C-419D-BD83-679913AEB904}" destId="{56B415B2-6070-4258-9CE1-29F6A2DAB686}" srcOrd="1" destOrd="0" parTransId="{6B9B0E14-A28C-4009-92F5-3102E22A00C1}" sibTransId="{20626ACC-5C3A-4316-B922-43692317889F}"/>
    <dgm:cxn modelId="{5F64488C-712F-4E41-8A42-BF4A5A069618}" srcId="{29409BAF-1EBB-4BF6-99F2-F5E4C198DE36}" destId="{846E31B4-720C-419D-BD83-679913AEB904}" srcOrd="0" destOrd="0" parTransId="{DE89A105-6670-4957-8605-B0983E454961}" sibTransId="{D8A881DC-F1F4-43CE-83C5-B85C1B580A06}"/>
    <dgm:cxn modelId="{2F32DD9A-9B8C-405E-A569-9089FF5DBA03}" srcId="{846E31B4-720C-419D-BD83-679913AEB904}" destId="{DBA22496-0297-45A2-8887-15584D73F117}" srcOrd="0" destOrd="0" parTransId="{F21E2DFE-D50E-41C3-A780-4AB1D7D3BE44}" sibTransId="{228ACF06-238C-4F20-87DC-8E8CAB218549}"/>
    <dgm:cxn modelId="{2B0A5EDC-818F-44AB-92F3-3608A001EF1D}" type="presParOf" srcId="{84DCDA3A-097B-4FA4-B0E6-1B836F88A270}" destId="{AB3F915E-7701-4C06-8029-440736D432D1}" srcOrd="0" destOrd="0" presId="urn:microsoft.com/office/officeart/2005/8/layout/matrix1"/>
    <dgm:cxn modelId="{2007153A-0894-4937-B833-D07C238AEFD3}" type="presParOf" srcId="{AB3F915E-7701-4C06-8029-440736D432D1}" destId="{D24EFA48-FD62-4124-93B0-07B895E6C218}" srcOrd="0" destOrd="0" presId="urn:microsoft.com/office/officeart/2005/8/layout/matrix1"/>
    <dgm:cxn modelId="{364E48B6-5B73-40FE-AF9A-C4CF9005552A}" type="presParOf" srcId="{AB3F915E-7701-4C06-8029-440736D432D1}" destId="{B3173DF5-7EAC-4908-9294-D2EB973DCCC6}" srcOrd="1" destOrd="0" presId="urn:microsoft.com/office/officeart/2005/8/layout/matrix1"/>
    <dgm:cxn modelId="{8DDE67E4-A92B-4E58-8C74-71559F753736}" type="presParOf" srcId="{AB3F915E-7701-4C06-8029-440736D432D1}" destId="{F6A4BB84-B036-4720-AC29-69D7617FC414}" srcOrd="2" destOrd="0" presId="urn:microsoft.com/office/officeart/2005/8/layout/matrix1"/>
    <dgm:cxn modelId="{352BB2F9-6CC1-4B12-B03E-C9ECC81F52F5}" type="presParOf" srcId="{AB3F915E-7701-4C06-8029-440736D432D1}" destId="{4D58674A-C857-48A1-87EB-D845CB59468A}" srcOrd="3" destOrd="0" presId="urn:microsoft.com/office/officeart/2005/8/layout/matrix1"/>
    <dgm:cxn modelId="{93500394-7657-4749-BB04-5C38DCB2A86E}" type="presParOf" srcId="{AB3F915E-7701-4C06-8029-440736D432D1}" destId="{020CC8EC-0C47-4B0B-9BA7-C17A46BF9696}" srcOrd="4" destOrd="0" presId="urn:microsoft.com/office/officeart/2005/8/layout/matrix1"/>
    <dgm:cxn modelId="{6FF99583-A819-4E7E-B45D-A1C124857188}" type="presParOf" srcId="{AB3F915E-7701-4C06-8029-440736D432D1}" destId="{7B15F3BC-FEB7-4224-937A-77653C44615A}" srcOrd="5" destOrd="0" presId="urn:microsoft.com/office/officeart/2005/8/layout/matrix1"/>
    <dgm:cxn modelId="{36621D24-FED3-4D73-937B-935F4C67BEFA}" type="presParOf" srcId="{AB3F915E-7701-4C06-8029-440736D432D1}" destId="{A2285F7B-6ED0-41C7-B01F-4BCFDC606175}" srcOrd="6" destOrd="0" presId="urn:microsoft.com/office/officeart/2005/8/layout/matrix1"/>
    <dgm:cxn modelId="{A736E58B-EDBE-4E95-B42D-9F63A6C6388C}" type="presParOf" srcId="{AB3F915E-7701-4C06-8029-440736D432D1}" destId="{990B64B8-18A5-48FB-8402-75EE589EAF8E}" srcOrd="7" destOrd="0" presId="urn:microsoft.com/office/officeart/2005/8/layout/matrix1"/>
    <dgm:cxn modelId="{E966FA60-7A76-4487-B2C0-FFAE66A1ABB6}" type="presParOf" srcId="{84DCDA3A-097B-4FA4-B0E6-1B836F88A270}" destId="{6374FD1D-C6E3-455A-801D-550E4777A4DC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7" Type="http://schemas.microsoft.com/office/2006/relationships/legacyDiagramText" Target="legacyDiagramText7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6" Type="http://schemas.microsoft.com/office/2006/relationships/legacyDiagramText" Target="legacyDiagramText6.bin"/><Relationship Id="rId5" Type="http://schemas.microsoft.com/office/2006/relationships/legacyDiagramText" Target="legacyDiagramText5.bin"/><Relationship Id="rId4" Type="http://schemas.microsoft.com/office/2006/relationships/legacyDiagramText" Target="legacyDiagramText4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BCAD9D-02C6-420B-A588-E12658702E0E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7AABE2-759B-40A0-9D2D-CE28B3C8428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7AABE2-759B-40A0-9D2D-CE28B3C8428A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8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4.xml"/><Relationship Id="rId3" Type="http://schemas.openxmlformats.org/officeDocument/2006/relationships/chart" Target="../charts/chart9.xml"/><Relationship Id="rId7" Type="http://schemas.openxmlformats.org/officeDocument/2006/relationships/chart" Target="../charts/chart1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12.xml"/><Relationship Id="rId5" Type="http://schemas.openxmlformats.org/officeDocument/2006/relationships/chart" Target="../charts/chart11.xml"/><Relationship Id="rId4" Type="http://schemas.openxmlformats.org/officeDocument/2006/relationships/chart" Target="../charts/chart10.xml"/><Relationship Id="rId9" Type="http://schemas.openxmlformats.org/officeDocument/2006/relationships/chart" Target="../charts/chart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7" Type="http://schemas.openxmlformats.org/officeDocument/2006/relationships/chart" Target="../charts/chart20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19.xml"/><Relationship Id="rId5" Type="http://schemas.openxmlformats.org/officeDocument/2006/relationships/chart" Target="../charts/chart18.xml"/><Relationship Id="rId4" Type="http://schemas.openxmlformats.org/officeDocument/2006/relationships/chart" Target="../charts/chart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3" Type="http://schemas.openxmlformats.org/officeDocument/2006/relationships/image" Target="../media/image42.jpeg"/><Relationship Id="rId7" Type="http://schemas.openxmlformats.org/officeDocument/2006/relationships/image" Target="../media/image4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9.g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jpeg"/><Relationship Id="rId3" Type="http://schemas.openxmlformats.org/officeDocument/2006/relationships/image" Target="../media/image52.jpeg"/><Relationship Id="rId7" Type="http://schemas.openxmlformats.org/officeDocument/2006/relationships/image" Target="../media/image5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jpeg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jpeg"/><Relationship Id="rId3" Type="http://schemas.openxmlformats.org/officeDocument/2006/relationships/image" Target="../media/image58.jpeg"/><Relationship Id="rId7" Type="http://schemas.openxmlformats.org/officeDocument/2006/relationships/image" Target="../media/image6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1.jpeg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jpeg"/><Relationship Id="rId13" Type="http://schemas.openxmlformats.org/officeDocument/2006/relationships/image" Target="../media/image74.jpeg"/><Relationship Id="rId3" Type="http://schemas.openxmlformats.org/officeDocument/2006/relationships/image" Target="../media/image64.jpeg"/><Relationship Id="rId7" Type="http://schemas.openxmlformats.org/officeDocument/2006/relationships/image" Target="../media/image68.jpeg"/><Relationship Id="rId12" Type="http://schemas.openxmlformats.org/officeDocument/2006/relationships/image" Target="../media/image7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7.jpeg"/><Relationship Id="rId11" Type="http://schemas.openxmlformats.org/officeDocument/2006/relationships/image" Target="../media/image72.jpeg"/><Relationship Id="rId5" Type="http://schemas.openxmlformats.org/officeDocument/2006/relationships/image" Target="../media/image66.jpeg"/><Relationship Id="rId10" Type="http://schemas.openxmlformats.org/officeDocument/2006/relationships/image" Target="../media/image71.jpeg"/><Relationship Id="rId4" Type="http://schemas.openxmlformats.org/officeDocument/2006/relationships/image" Target="../media/image65.jpeg"/><Relationship Id="rId9" Type="http://schemas.openxmlformats.org/officeDocument/2006/relationships/image" Target="../media/image70.jpeg"/><Relationship Id="rId14" Type="http://schemas.openxmlformats.org/officeDocument/2006/relationships/image" Target="../media/image75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9.jpeg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7" Type="http://schemas.openxmlformats.org/officeDocument/2006/relationships/image" Target="../media/image8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3.jpeg"/><Relationship Id="rId5" Type="http://schemas.openxmlformats.org/officeDocument/2006/relationships/image" Target="../media/image82.jpeg"/><Relationship Id="rId4" Type="http://schemas.openxmlformats.org/officeDocument/2006/relationships/image" Target="../media/image8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8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9.jpeg"/><Relationship Id="rId5" Type="http://schemas.openxmlformats.org/officeDocument/2006/relationships/image" Target="../media/image88.png"/><Relationship Id="rId4" Type="http://schemas.openxmlformats.org/officeDocument/2006/relationships/image" Target="../media/image87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3.jpeg"/><Relationship Id="rId5" Type="http://schemas.openxmlformats.org/officeDocument/2006/relationships/image" Target="../media/image92.jpeg"/><Relationship Id="rId4" Type="http://schemas.openxmlformats.org/officeDocument/2006/relationships/image" Target="../media/image91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4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13" Type="http://schemas.openxmlformats.org/officeDocument/2006/relationships/image" Target="../media/image101.jpeg"/><Relationship Id="rId3" Type="http://schemas.openxmlformats.org/officeDocument/2006/relationships/image" Target="../media/image96.png"/><Relationship Id="rId7" Type="http://schemas.openxmlformats.org/officeDocument/2006/relationships/diagramColors" Target="../diagrams/colors2.xml"/><Relationship Id="rId12" Type="http://schemas.openxmlformats.org/officeDocument/2006/relationships/image" Target="../media/image100.jpeg"/><Relationship Id="rId17" Type="http://schemas.openxmlformats.org/officeDocument/2006/relationships/image" Target="../media/image105.jpeg"/><Relationship Id="rId2" Type="http://schemas.openxmlformats.org/officeDocument/2006/relationships/image" Target="../media/image2.jpeg"/><Relationship Id="rId16" Type="http://schemas.openxmlformats.org/officeDocument/2006/relationships/image" Target="../media/image104.jpe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2.xml"/><Relationship Id="rId11" Type="http://schemas.openxmlformats.org/officeDocument/2006/relationships/image" Target="../media/image99.jpeg"/><Relationship Id="rId5" Type="http://schemas.openxmlformats.org/officeDocument/2006/relationships/diagramLayout" Target="../diagrams/layout2.xml"/><Relationship Id="rId15" Type="http://schemas.openxmlformats.org/officeDocument/2006/relationships/image" Target="../media/image103.jpeg"/><Relationship Id="rId10" Type="http://schemas.openxmlformats.org/officeDocument/2006/relationships/image" Target="../media/image98.jpeg"/><Relationship Id="rId4" Type="http://schemas.openxmlformats.org/officeDocument/2006/relationships/diagramData" Target="../diagrams/data2.xml"/><Relationship Id="rId9" Type="http://schemas.openxmlformats.org/officeDocument/2006/relationships/image" Target="../media/image97.jpeg"/><Relationship Id="rId14" Type="http://schemas.openxmlformats.org/officeDocument/2006/relationships/image" Target="../media/image102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2.jpeg"/><Relationship Id="rId3" Type="http://schemas.openxmlformats.org/officeDocument/2006/relationships/image" Target="../media/image107.jpeg"/><Relationship Id="rId7" Type="http://schemas.openxmlformats.org/officeDocument/2006/relationships/image" Target="../media/image1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0.jpeg"/><Relationship Id="rId5" Type="http://schemas.openxmlformats.org/officeDocument/2006/relationships/image" Target="../media/image109.jpeg"/><Relationship Id="rId4" Type="http://schemas.openxmlformats.org/officeDocument/2006/relationships/image" Target="../media/image108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nsportal.ru/tigrtt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gif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12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11" Type="http://schemas.openxmlformats.org/officeDocument/2006/relationships/image" Target="../media/image21.jpeg"/><Relationship Id="rId5" Type="http://schemas.openxmlformats.org/officeDocument/2006/relationships/image" Target="../media/image15.jpeg"/><Relationship Id="rId10" Type="http://schemas.openxmlformats.org/officeDocument/2006/relationships/image" Target="../media/image20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titulnyj_list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88640"/>
            <a:ext cx="6400800" cy="115212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ФИЛИАЛ </a:t>
            </a:r>
            <a:r>
              <a:rPr lang="ru-RU" sz="28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СПбГБОУ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СПО «ПЭК»  </a:t>
            </a:r>
          </a:p>
          <a:p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г. Сургуте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Заголовок 1"/>
          <p:cNvSpPr>
            <a:spLocks noGrp="1"/>
          </p:cNvSpPr>
          <p:nvPr>
            <p:ph type="ctrTitle"/>
          </p:nvPr>
        </p:nvSpPr>
        <p:spPr>
          <a:xfrm>
            <a:off x="1979712" y="3501006"/>
            <a:ext cx="4464496" cy="21602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Преподавателя </a:t>
            </a:r>
            <a:r>
              <a:rPr lang="ru-RU" sz="22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общепрофессиональных</a:t>
            </a:r>
            <a:r>
              <a:rPr lang="ru-RU" sz="2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дисциплин</a:t>
            </a:r>
            <a:br>
              <a:rPr lang="ru-RU" sz="2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2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Ревенко</a:t>
            </a:r>
            <a:r>
              <a:rPr lang="ru-RU" sz="2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Галины Михайловны</a:t>
            </a:r>
            <a:endParaRPr lang="ru-RU" sz="2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283968" y="4869160"/>
            <a:ext cx="460851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rgbClr val="00B050"/>
                </a:solidFill>
                <a:latin typeface="Arno Pro Light Display" pitchFamily="18" charset="0"/>
              </a:rPr>
              <a:t>Определение реального уровня моего педагогического мастерства и наличие необходимых профессионально-педагогических способностей, вот цель представленного </a:t>
            </a:r>
            <a:r>
              <a:rPr lang="ru-RU" i="1" dirty="0" err="1" smtClean="0">
                <a:solidFill>
                  <a:srgbClr val="00B050"/>
                </a:solidFill>
                <a:latin typeface="Arno Pro Light Display" pitchFamily="18" charset="0"/>
              </a:rPr>
              <a:t>портфолио</a:t>
            </a:r>
            <a:r>
              <a:rPr lang="ru-RU" i="1" dirty="0" smtClean="0">
                <a:solidFill>
                  <a:srgbClr val="00B050"/>
                </a:solidFill>
                <a:latin typeface="Arno Pro Light Display" pitchFamily="18" charset="0"/>
              </a:rPr>
              <a:t> моей педагогической деятельности</a:t>
            </a:r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akultativy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2400" y="152400"/>
            <a:ext cx="914399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55576" y="332656"/>
            <a:ext cx="806489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B050"/>
                </a:solidFill>
              </a:rPr>
              <a:t>Результаты профессиональной педагогической деятельности</a:t>
            </a:r>
            <a:endParaRPr lang="ru-RU" sz="4800" dirty="0">
              <a:solidFill>
                <a:srgbClr val="00B050"/>
              </a:solidFill>
            </a:endParaRPr>
          </a:p>
        </p:txBody>
      </p:sp>
      <p:pic>
        <p:nvPicPr>
          <p:cNvPr id="4" name="Рисунок 3" descr="DSC0037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835696" y="3356992"/>
            <a:ext cx="5760640" cy="3501008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akultativy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524000" y="764703"/>
          <a:ext cx="6095999" cy="1656184"/>
        </p:xfrm>
        <a:graphic>
          <a:graphicData uri="http://schemas.openxmlformats.org/drawingml/2006/table">
            <a:tbl>
              <a:tblPr/>
              <a:tblGrid>
                <a:gridCol w="1176786"/>
                <a:gridCol w="1296144"/>
                <a:gridCol w="757757"/>
                <a:gridCol w="1011072"/>
                <a:gridCol w="927120"/>
                <a:gridCol w="927120"/>
              </a:tblGrid>
              <a:tr h="252054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</a:rPr>
                        <a:t>Учебный год</a:t>
                      </a:r>
                      <a:endParaRPr lang="ru-RU" sz="700" dirty="0">
                        <a:latin typeface="Times New Roman"/>
                        <a:ea typeface="Times New Roman"/>
                      </a:endParaRPr>
                    </a:p>
                  </a:txBody>
                  <a:tcPr marL="41127" marR="41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</a:rPr>
                        <a:t>Учебная дисциплина</a:t>
                      </a:r>
                      <a:endParaRPr lang="ru-RU" sz="700" dirty="0">
                        <a:latin typeface="Times New Roman"/>
                        <a:ea typeface="Times New Roman"/>
                      </a:endParaRPr>
                    </a:p>
                  </a:txBody>
                  <a:tcPr marL="41127" marR="411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</a:rPr>
                        <a:t>Учебная группа</a:t>
                      </a:r>
                      <a:endParaRPr lang="ru-RU" sz="700">
                        <a:latin typeface="Times New Roman"/>
                        <a:ea typeface="Times New Roman"/>
                      </a:endParaRPr>
                    </a:p>
                  </a:txBody>
                  <a:tcPr marL="41127" marR="411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</a:rPr>
                        <a:t>Результаты </a:t>
                      </a:r>
                      <a:endParaRPr lang="ru-RU" sz="700">
                        <a:latin typeface="Times New Roman"/>
                        <a:ea typeface="Times New Roman"/>
                      </a:endParaRPr>
                    </a:p>
                  </a:txBody>
                  <a:tcPr marL="41127" marR="411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838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</a:rPr>
                        <a:t>Абсолютная успеваемость</a:t>
                      </a:r>
                      <a:endParaRPr lang="ru-RU" sz="700">
                        <a:latin typeface="Times New Roman"/>
                        <a:ea typeface="Times New Roman"/>
                      </a:endParaRPr>
                    </a:p>
                  </a:txBody>
                  <a:tcPr marL="41127" marR="411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</a:rPr>
                        <a:t>Качество знаний</a:t>
                      </a:r>
                      <a:endParaRPr lang="ru-RU" sz="700">
                        <a:latin typeface="Times New Roman"/>
                        <a:ea typeface="Times New Roman"/>
                      </a:endParaRPr>
                    </a:p>
                  </a:txBody>
                  <a:tcPr marL="41127" marR="411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</a:rPr>
                        <a:t>Средний балл</a:t>
                      </a:r>
                      <a:endParaRPr lang="ru-RU" sz="700">
                        <a:latin typeface="Times New Roman"/>
                        <a:ea typeface="Times New Roman"/>
                      </a:endParaRPr>
                    </a:p>
                  </a:txBody>
                  <a:tcPr marL="41127" marR="411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9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>
                          <a:latin typeface="Times New Roman"/>
                          <a:ea typeface="Times New Roman"/>
                        </a:rPr>
                        <a:t>2011   - 2012   год</a:t>
                      </a:r>
                      <a:endParaRPr lang="ru-RU" sz="700">
                        <a:latin typeface="Times New Roman"/>
                        <a:ea typeface="Times New Roman"/>
                      </a:endParaRPr>
                    </a:p>
                  </a:txBody>
                  <a:tcPr marL="41127" marR="41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</a:rPr>
                        <a:t>Менеджмент</a:t>
                      </a:r>
                      <a:endParaRPr lang="ru-RU" sz="700">
                        <a:latin typeface="Times New Roman"/>
                        <a:ea typeface="Times New Roman"/>
                      </a:endParaRPr>
                    </a:p>
                  </a:txBody>
                  <a:tcPr marL="41127" marR="41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</a:rPr>
                        <a:t>27 509 Ш</a:t>
                      </a:r>
                      <a:endParaRPr lang="ru-RU" sz="700">
                        <a:latin typeface="Times New Roman"/>
                        <a:ea typeface="Times New Roman"/>
                      </a:endParaRPr>
                    </a:p>
                  </a:txBody>
                  <a:tcPr marL="41127" marR="41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</a:rPr>
                        <a:t>100</a:t>
                      </a:r>
                      <a:endParaRPr lang="ru-RU" sz="700">
                        <a:latin typeface="Times New Roman"/>
                        <a:ea typeface="Times New Roman"/>
                      </a:endParaRPr>
                    </a:p>
                  </a:txBody>
                  <a:tcPr marL="41127" marR="41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</a:rPr>
                        <a:t>56,25</a:t>
                      </a:r>
                      <a:endParaRPr lang="ru-RU" sz="700">
                        <a:latin typeface="Times New Roman"/>
                        <a:ea typeface="Times New Roman"/>
                      </a:endParaRPr>
                    </a:p>
                  </a:txBody>
                  <a:tcPr marL="41127" marR="41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</a:rPr>
                        <a:t>3,5</a:t>
                      </a:r>
                      <a:endParaRPr lang="ru-RU" sz="700">
                        <a:latin typeface="Times New Roman"/>
                        <a:ea typeface="Times New Roman"/>
                      </a:endParaRPr>
                    </a:p>
                  </a:txBody>
                  <a:tcPr marL="41127" marR="41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9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>
                          <a:latin typeface="Times New Roman"/>
                          <a:ea typeface="Times New Roman"/>
                        </a:rPr>
                        <a:t>2012  - 2013    год</a:t>
                      </a:r>
                      <a:endParaRPr lang="ru-RU" sz="700">
                        <a:latin typeface="Times New Roman"/>
                        <a:ea typeface="Times New Roman"/>
                      </a:endParaRPr>
                    </a:p>
                  </a:txBody>
                  <a:tcPr marL="41127" marR="41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</a:rPr>
                        <a:t>Менеджмент</a:t>
                      </a:r>
                      <a:endParaRPr lang="ru-RU" sz="700">
                        <a:latin typeface="Times New Roman"/>
                        <a:ea typeface="Times New Roman"/>
                      </a:endParaRPr>
                    </a:p>
                  </a:txBody>
                  <a:tcPr marL="41127" marR="41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</a:rPr>
                        <a:t>27 601 О</a:t>
                      </a:r>
                      <a:endParaRPr lang="ru-RU" sz="700">
                        <a:latin typeface="Times New Roman"/>
                        <a:ea typeface="Times New Roman"/>
                      </a:endParaRPr>
                    </a:p>
                  </a:txBody>
                  <a:tcPr marL="41127" marR="41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</a:rPr>
                        <a:t>100</a:t>
                      </a:r>
                      <a:endParaRPr lang="ru-RU" sz="700">
                        <a:latin typeface="Times New Roman"/>
                        <a:ea typeface="Times New Roman"/>
                      </a:endParaRPr>
                    </a:p>
                  </a:txBody>
                  <a:tcPr marL="41127" marR="41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</a:rPr>
                        <a:t>62,5</a:t>
                      </a:r>
                      <a:endParaRPr lang="ru-RU" sz="700">
                        <a:latin typeface="Times New Roman"/>
                        <a:ea typeface="Times New Roman"/>
                      </a:endParaRPr>
                    </a:p>
                  </a:txBody>
                  <a:tcPr marL="41127" marR="41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</a:rPr>
                        <a:t>3,7</a:t>
                      </a:r>
                      <a:endParaRPr lang="ru-RU" sz="700">
                        <a:latin typeface="Times New Roman"/>
                        <a:ea typeface="Times New Roman"/>
                      </a:endParaRPr>
                    </a:p>
                  </a:txBody>
                  <a:tcPr marL="41127" marR="41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9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>
                          <a:latin typeface="Times New Roman"/>
                          <a:ea typeface="Times New Roman"/>
                        </a:rPr>
                        <a:t>2013 - 2014</a:t>
                      </a:r>
                      <a:endParaRPr lang="ru-RU" sz="700">
                        <a:latin typeface="Times New Roman"/>
                        <a:ea typeface="Times New Roman"/>
                      </a:endParaRPr>
                    </a:p>
                  </a:txBody>
                  <a:tcPr marL="41127" marR="41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</a:rPr>
                        <a:t>Менеджмент</a:t>
                      </a:r>
                      <a:endParaRPr lang="ru-RU" sz="700">
                        <a:latin typeface="Times New Roman"/>
                        <a:ea typeface="Times New Roman"/>
                      </a:endParaRPr>
                    </a:p>
                  </a:txBody>
                  <a:tcPr marL="41127" marR="41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</a:rPr>
                        <a:t>27 201 О</a:t>
                      </a:r>
                      <a:endParaRPr lang="ru-RU" sz="700">
                        <a:latin typeface="Times New Roman"/>
                        <a:ea typeface="Times New Roman"/>
                      </a:endParaRPr>
                    </a:p>
                  </a:txBody>
                  <a:tcPr marL="41127" marR="41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</a:rPr>
                        <a:t>100</a:t>
                      </a:r>
                      <a:endParaRPr lang="ru-RU" sz="700">
                        <a:latin typeface="Times New Roman"/>
                        <a:ea typeface="Times New Roman"/>
                      </a:endParaRPr>
                    </a:p>
                  </a:txBody>
                  <a:tcPr marL="41127" marR="41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</a:rPr>
                        <a:t>68,75</a:t>
                      </a:r>
                      <a:endParaRPr lang="ru-RU" sz="700">
                        <a:latin typeface="Times New Roman"/>
                        <a:ea typeface="Times New Roman"/>
                      </a:endParaRPr>
                    </a:p>
                  </a:txBody>
                  <a:tcPr marL="41127" marR="41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</a:rPr>
                        <a:t>4,1</a:t>
                      </a:r>
                      <a:endParaRPr lang="ru-RU" sz="700" dirty="0">
                        <a:latin typeface="Times New Roman"/>
                        <a:ea typeface="Times New Roman"/>
                      </a:endParaRPr>
                    </a:p>
                  </a:txBody>
                  <a:tcPr marL="41127" marR="41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7825" name="Rectangle 1"/>
          <p:cNvSpPr>
            <a:spLocks noChangeArrowheads="1"/>
          </p:cNvSpPr>
          <p:nvPr/>
        </p:nvSpPr>
        <p:spPr bwMode="auto">
          <a:xfrm>
            <a:off x="853770" y="104528"/>
            <a:ext cx="7436459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Результаты внутреннего мониторинга за 3 года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395536" y="2564904"/>
          <a:ext cx="8340799" cy="34917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akultativy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539552" y="0"/>
            <a:ext cx="820891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Результаты внутреннего мониторинга группы 27 201 О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0" y="407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48000" algn="l"/>
              </a:tabLst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</a:t>
            </a:r>
            <a:endParaRPr kumimoji="0" lang="ru-RU" sz="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48000" algn="l"/>
              </a:tabLst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683567" y="1124743"/>
          <a:ext cx="7776866" cy="1728193"/>
        </p:xfrm>
        <a:graphic>
          <a:graphicData uri="http://schemas.openxmlformats.org/drawingml/2006/table">
            <a:tbl>
              <a:tblPr/>
              <a:tblGrid>
                <a:gridCol w="1501264"/>
                <a:gridCol w="1653533"/>
                <a:gridCol w="966695"/>
                <a:gridCol w="1289858"/>
                <a:gridCol w="1182758"/>
                <a:gridCol w="1182758"/>
              </a:tblGrid>
              <a:tr h="182505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</a:rPr>
                        <a:t>Учебный год</a:t>
                      </a:r>
                      <a:endParaRPr lang="ru-RU" sz="700">
                        <a:latin typeface="Times New Roman"/>
                        <a:ea typeface="Times New Roman"/>
                      </a:endParaRPr>
                    </a:p>
                  </a:txBody>
                  <a:tcPr marL="41127" marR="41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</a:rPr>
                        <a:t>Учебная дисциплина/междисциплинарный курс/профессиональный модуль</a:t>
                      </a:r>
                      <a:endParaRPr lang="ru-RU" sz="700">
                        <a:latin typeface="Times New Roman"/>
                        <a:ea typeface="Times New Roman"/>
                      </a:endParaRPr>
                    </a:p>
                  </a:txBody>
                  <a:tcPr marL="41127" marR="411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</a:rPr>
                        <a:t>Учебная группа</a:t>
                      </a:r>
                      <a:endParaRPr lang="ru-RU" sz="700">
                        <a:latin typeface="Times New Roman"/>
                        <a:ea typeface="Times New Roman"/>
                      </a:endParaRPr>
                    </a:p>
                  </a:txBody>
                  <a:tcPr marL="41127" marR="411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</a:rPr>
                        <a:t>Результаты </a:t>
                      </a:r>
                      <a:endParaRPr lang="ru-RU" sz="700">
                        <a:latin typeface="Times New Roman"/>
                        <a:ea typeface="Times New Roman"/>
                      </a:endParaRPr>
                    </a:p>
                  </a:txBody>
                  <a:tcPr marL="41127" marR="411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27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</a:rPr>
                        <a:t>Абсолютная успеваемость</a:t>
                      </a:r>
                      <a:endParaRPr lang="ru-RU" sz="700">
                        <a:latin typeface="Times New Roman"/>
                        <a:ea typeface="Times New Roman"/>
                      </a:endParaRPr>
                    </a:p>
                  </a:txBody>
                  <a:tcPr marL="41127" marR="411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</a:rPr>
                        <a:t>Качество знаний</a:t>
                      </a:r>
                      <a:endParaRPr lang="ru-RU" sz="700">
                        <a:latin typeface="Times New Roman"/>
                        <a:ea typeface="Times New Roman"/>
                      </a:endParaRPr>
                    </a:p>
                  </a:txBody>
                  <a:tcPr marL="41127" marR="411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</a:rPr>
                        <a:t>Средний балл</a:t>
                      </a:r>
                      <a:endParaRPr lang="ru-RU" sz="700">
                        <a:latin typeface="Times New Roman"/>
                        <a:ea typeface="Times New Roman"/>
                      </a:endParaRPr>
                    </a:p>
                  </a:txBody>
                  <a:tcPr marL="41127" marR="411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0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>
                          <a:latin typeface="Times New Roman"/>
                          <a:ea typeface="Times New Roman"/>
                        </a:rPr>
                        <a:t>20 12  - 2013   год</a:t>
                      </a:r>
                      <a:endParaRPr lang="ru-RU" sz="700">
                        <a:latin typeface="Times New Roman"/>
                        <a:ea typeface="Times New Roman"/>
                      </a:endParaRPr>
                    </a:p>
                  </a:txBody>
                  <a:tcPr marL="41127" marR="41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</a:rPr>
                        <a:t>Экномика</a:t>
                      </a:r>
                      <a:endParaRPr lang="ru-RU" sz="700">
                        <a:latin typeface="Times New Roman"/>
                        <a:ea typeface="Times New Roman"/>
                      </a:endParaRPr>
                    </a:p>
                  </a:txBody>
                  <a:tcPr marL="41127" marR="41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</a:rPr>
                        <a:t>27 201 О</a:t>
                      </a:r>
                      <a:endParaRPr lang="ru-RU" sz="700">
                        <a:latin typeface="Times New Roman"/>
                        <a:ea typeface="Times New Roman"/>
                      </a:endParaRPr>
                    </a:p>
                  </a:txBody>
                  <a:tcPr marL="41127" marR="41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</a:rPr>
                        <a:t>100</a:t>
                      </a:r>
                      <a:endParaRPr lang="ru-RU" sz="700">
                        <a:latin typeface="Times New Roman"/>
                        <a:ea typeface="Times New Roman"/>
                      </a:endParaRPr>
                    </a:p>
                  </a:txBody>
                  <a:tcPr marL="41127" marR="41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</a:rPr>
                        <a:t>56,25</a:t>
                      </a:r>
                      <a:endParaRPr lang="ru-RU" sz="700">
                        <a:latin typeface="Times New Roman"/>
                        <a:ea typeface="Times New Roman"/>
                      </a:endParaRPr>
                    </a:p>
                  </a:txBody>
                  <a:tcPr marL="41127" marR="41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</a:rPr>
                        <a:t>3,2</a:t>
                      </a:r>
                      <a:endParaRPr lang="ru-RU" sz="700">
                        <a:latin typeface="Times New Roman"/>
                        <a:ea typeface="Times New Roman"/>
                      </a:endParaRPr>
                    </a:p>
                  </a:txBody>
                  <a:tcPr marL="41127" marR="41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5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>
                          <a:latin typeface="Times New Roman"/>
                          <a:ea typeface="Times New Roman"/>
                        </a:rPr>
                        <a:t>2013  - 20 14   год</a:t>
                      </a:r>
                      <a:endParaRPr lang="ru-RU" sz="700">
                        <a:latin typeface="Times New Roman"/>
                        <a:ea typeface="Times New Roman"/>
                      </a:endParaRPr>
                    </a:p>
                  </a:txBody>
                  <a:tcPr marL="41127" marR="41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</a:rPr>
                        <a:t>Экономическая теория</a:t>
                      </a:r>
                      <a:endParaRPr lang="ru-RU" sz="700">
                        <a:latin typeface="Times New Roman"/>
                        <a:ea typeface="Times New Roman"/>
                      </a:endParaRPr>
                    </a:p>
                  </a:txBody>
                  <a:tcPr marL="41127" marR="41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</a:rPr>
                        <a:t>27 201 О</a:t>
                      </a:r>
                      <a:endParaRPr lang="ru-RU" sz="700">
                        <a:latin typeface="Times New Roman"/>
                        <a:ea typeface="Times New Roman"/>
                      </a:endParaRPr>
                    </a:p>
                  </a:txBody>
                  <a:tcPr marL="41127" marR="41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</a:rPr>
                        <a:t>100</a:t>
                      </a:r>
                      <a:endParaRPr lang="ru-RU" sz="700">
                        <a:latin typeface="Times New Roman"/>
                        <a:ea typeface="Times New Roman"/>
                      </a:endParaRPr>
                    </a:p>
                  </a:txBody>
                  <a:tcPr marL="41127" marR="41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</a:rPr>
                        <a:t>62,5</a:t>
                      </a:r>
                      <a:endParaRPr lang="ru-RU" sz="700">
                        <a:latin typeface="Times New Roman"/>
                        <a:ea typeface="Times New Roman"/>
                      </a:endParaRPr>
                    </a:p>
                  </a:txBody>
                  <a:tcPr marL="41127" marR="41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</a:rPr>
                        <a:t>3,9</a:t>
                      </a:r>
                      <a:endParaRPr lang="ru-RU" sz="700">
                        <a:latin typeface="Times New Roman"/>
                        <a:ea typeface="Times New Roman"/>
                      </a:endParaRPr>
                    </a:p>
                  </a:txBody>
                  <a:tcPr marL="41127" marR="41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0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>
                          <a:latin typeface="Times New Roman"/>
                          <a:ea typeface="Times New Roman"/>
                        </a:rPr>
                        <a:t>2013   - 2014    год</a:t>
                      </a:r>
                      <a:endParaRPr lang="ru-RU" sz="700">
                        <a:latin typeface="Times New Roman"/>
                        <a:ea typeface="Times New Roman"/>
                      </a:endParaRPr>
                    </a:p>
                  </a:txBody>
                  <a:tcPr marL="41127" marR="41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</a:rPr>
                        <a:t>Экономика организации, </a:t>
                      </a:r>
                      <a:endParaRPr lang="ru-RU" sz="700">
                        <a:latin typeface="Times New Roman"/>
                        <a:ea typeface="Times New Roman"/>
                      </a:endParaRPr>
                    </a:p>
                  </a:txBody>
                  <a:tcPr marL="41127" marR="41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</a:rPr>
                        <a:t>27 201 О</a:t>
                      </a:r>
                      <a:endParaRPr lang="ru-RU" sz="700">
                        <a:latin typeface="Times New Roman"/>
                        <a:ea typeface="Times New Roman"/>
                      </a:endParaRPr>
                    </a:p>
                  </a:txBody>
                  <a:tcPr marL="41127" marR="41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</a:rPr>
                        <a:t>100</a:t>
                      </a:r>
                      <a:endParaRPr lang="ru-RU" sz="700">
                        <a:latin typeface="Times New Roman"/>
                        <a:ea typeface="Times New Roman"/>
                      </a:endParaRPr>
                    </a:p>
                  </a:txBody>
                  <a:tcPr marL="41127" marR="41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</a:rPr>
                        <a:t>68,75</a:t>
                      </a:r>
                      <a:endParaRPr lang="ru-RU" sz="700">
                        <a:latin typeface="Times New Roman"/>
                        <a:ea typeface="Times New Roman"/>
                      </a:endParaRPr>
                    </a:p>
                  </a:txBody>
                  <a:tcPr marL="41127" marR="41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</a:rPr>
                        <a:t>3,9</a:t>
                      </a:r>
                      <a:endParaRPr lang="ru-RU" sz="700">
                        <a:latin typeface="Times New Roman"/>
                        <a:ea typeface="Times New Roman"/>
                      </a:endParaRPr>
                    </a:p>
                  </a:txBody>
                  <a:tcPr marL="41127" marR="41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0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>
                          <a:latin typeface="Times New Roman"/>
                          <a:ea typeface="Times New Roman"/>
                        </a:rPr>
                        <a:t>2013 - 2014</a:t>
                      </a:r>
                      <a:endParaRPr lang="ru-RU" sz="700">
                        <a:latin typeface="Times New Roman"/>
                        <a:ea typeface="Times New Roman"/>
                      </a:endParaRPr>
                    </a:p>
                  </a:txBody>
                  <a:tcPr marL="41127" marR="41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</a:rPr>
                        <a:t>Менеджмент</a:t>
                      </a:r>
                      <a:endParaRPr lang="ru-RU" sz="700">
                        <a:latin typeface="Times New Roman"/>
                        <a:ea typeface="Times New Roman"/>
                      </a:endParaRPr>
                    </a:p>
                  </a:txBody>
                  <a:tcPr marL="41127" marR="41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</a:rPr>
                        <a:t>27 201 О</a:t>
                      </a:r>
                      <a:endParaRPr lang="ru-RU" sz="700">
                        <a:latin typeface="Times New Roman"/>
                        <a:ea typeface="Times New Roman"/>
                      </a:endParaRPr>
                    </a:p>
                  </a:txBody>
                  <a:tcPr marL="41127" marR="41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</a:rPr>
                        <a:t>100</a:t>
                      </a:r>
                      <a:endParaRPr lang="ru-RU" sz="700">
                        <a:latin typeface="Times New Roman"/>
                        <a:ea typeface="Times New Roman"/>
                      </a:endParaRPr>
                    </a:p>
                  </a:txBody>
                  <a:tcPr marL="41127" marR="41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</a:rPr>
                        <a:t>68,75</a:t>
                      </a:r>
                      <a:endParaRPr lang="ru-RU" sz="700">
                        <a:latin typeface="Times New Roman"/>
                        <a:ea typeface="Times New Roman"/>
                      </a:endParaRPr>
                    </a:p>
                  </a:txBody>
                  <a:tcPr marL="41127" marR="41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</a:rPr>
                        <a:t>4,1</a:t>
                      </a:r>
                      <a:endParaRPr lang="ru-RU" sz="700">
                        <a:latin typeface="Times New Roman"/>
                        <a:ea typeface="Times New Roman"/>
                      </a:endParaRPr>
                    </a:p>
                  </a:txBody>
                  <a:tcPr marL="41127" marR="41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0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>
                          <a:latin typeface="Times New Roman"/>
                          <a:ea typeface="Times New Roman"/>
                        </a:rPr>
                        <a:t>2013  - 2014    год</a:t>
                      </a:r>
                      <a:endParaRPr lang="ru-RU" sz="700">
                        <a:latin typeface="Times New Roman"/>
                        <a:ea typeface="Times New Roman"/>
                      </a:endParaRPr>
                    </a:p>
                  </a:txBody>
                  <a:tcPr marL="41127" marR="41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</a:rPr>
                        <a:t>Маркетинг</a:t>
                      </a:r>
                      <a:endParaRPr lang="ru-RU" sz="700">
                        <a:latin typeface="Times New Roman"/>
                        <a:ea typeface="Times New Roman"/>
                      </a:endParaRPr>
                    </a:p>
                  </a:txBody>
                  <a:tcPr marL="41127" marR="41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</a:rPr>
                        <a:t>27 509 Ш</a:t>
                      </a:r>
                      <a:endParaRPr lang="ru-RU" sz="700">
                        <a:latin typeface="Times New Roman"/>
                        <a:ea typeface="Times New Roman"/>
                      </a:endParaRPr>
                    </a:p>
                  </a:txBody>
                  <a:tcPr marL="41127" marR="41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</a:rPr>
                        <a:t>100</a:t>
                      </a:r>
                      <a:endParaRPr lang="ru-RU" sz="700">
                        <a:latin typeface="Times New Roman"/>
                        <a:ea typeface="Times New Roman"/>
                      </a:endParaRPr>
                    </a:p>
                  </a:txBody>
                  <a:tcPr marL="41127" marR="41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</a:rPr>
                        <a:t>73,3</a:t>
                      </a:r>
                      <a:endParaRPr lang="ru-RU" sz="700">
                        <a:latin typeface="Times New Roman"/>
                        <a:ea typeface="Times New Roman"/>
                      </a:endParaRPr>
                    </a:p>
                  </a:txBody>
                  <a:tcPr marL="41127" marR="41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</a:rPr>
                        <a:t>4,0</a:t>
                      </a:r>
                      <a:endParaRPr lang="ru-RU" sz="700" dirty="0">
                        <a:latin typeface="Times New Roman"/>
                        <a:ea typeface="Times New Roman"/>
                      </a:endParaRPr>
                    </a:p>
                  </a:txBody>
                  <a:tcPr marL="41127" marR="41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601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10" name="Диаграмма 9"/>
          <p:cNvGraphicFramePr/>
          <p:nvPr/>
        </p:nvGraphicFramePr>
        <p:xfrm>
          <a:off x="396875" y="2996952"/>
          <a:ext cx="8350250" cy="36724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akultativy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79512" y="116632"/>
            <a:ext cx="87129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КОНТРОЛЬНЫХ СРЕЗОВ  И РЕЗУЛЬТАТЫ УСПЕВАЕМОСТИ ГРУППЫ 27 201 О  СПЕЦИАЛЬНОСТЬ «ЭКОНОМИКА И БУХГАЛТЕРСКИЙ УЧЕТ» ПО ТЕОРЕТИЧЕСКОМУ  ОБУЧЕНИЮ (ДИСЦИПЛИНА «ЭКОНОМИКА» И «ЭКОНОМИЧЕСКАЯ  ТЕОРИЯ»)</a:t>
            </a:r>
            <a:r>
              <a:rPr lang="ru-RU" sz="1600" dirty="0" smtClean="0">
                <a:solidFill>
                  <a:srgbClr val="FF0000"/>
                </a:solidFill>
              </a:rPr>
              <a:t> </a:t>
            </a:r>
            <a:endParaRPr lang="ru-RU" sz="1600" dirty="0">
              <a:solidFill>
                <a:srgbClr val="FF0000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51520" y="1052736"/>
          <a:ext cx="8424936" cy="1440160"/>
        </p:xfrm>
        <a:graphic>
          <a:graphicData uri="http://schemas.openxmlformats.org/drawingml/2006/table">
            <a:tbl>
              <a:tblPr/>
              <a:tblGrid>
                <a:gridCol w="1684540"/>
                <a:gridCol w="1685099"/>
                <a:gridCol w="1685099"/>
                <a:gridCol w="1685099"/>
                <a:gridCol w="1685099"/>
              </a:tblGrid>
              <a:tr h="243986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Показатели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95" marR="43595" marT="807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Экономика, 2012/2013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95" marR="43595" marT="807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Экономикая теория, 2012/2013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95" marR="43595" marT="807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398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Контрольный срез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95" marR="43595" marT="807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Зачет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95" marR="43595" marT="807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Контрольный срез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95" marR="43595" marT="807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Зачет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95" marR="43595" marT="807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60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Абсолютная успеваемость,%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95" marR="43595" marT="807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95" marR="43595" marT="807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95" marR="43595" marT="807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95" marR="43595" marT="807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95" marR="43595" marT="807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60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Качественная успеваемость,%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95" marR="43595" marT="807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56,25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95" marR="43595" marT="807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56,25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95" marR="43595" marT="807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50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95" marR="43595" marT="807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62,5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95" marR="43595" marT="807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113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323528" y="2780928"/>
          <a:ext cx="8496944" cy="3816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akultativy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93185" name="Rectangle 1"/>
          <p:cNvSpPr>
            <a:spLocks noChangeArrowheads="1"/>
          </p:cNvSpPr>
          <p:nvPr/>
        </p:nvSpPr>
        <p:spPr bwMode="auto">
          <a:xfrm>
            <a:off x="0" y="314771"/>
            <a:ext cx="8892480" cy="577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5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РЕЗУЛЬТАТЫ КОНТРОЛЬНЫХ СРЕЗОВ   И РЕЗУЛЬТАТЫ УСПЕВАЕМОСТИ ГРУППЫ 27</a:t>
            </a:r>
            <a:r>
              <a:rPr kumimoji="0" lang="ru-RU" sz="105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105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201 О  СПЕЦИАЛЬНОСТЬ  </a:t>
            </a:r>
            <a:r>
              <a:rPr kumimoji="0" lang="ru-RU" sz="105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05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ЭКОНОМИКА И БУХГАЛТЕРСКИЙ УЧЕТ</a:t>
            </a:r>
            <a:r>
              <a:rPr kumimoji="0" lang="ru-RU" sz="105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05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 ТЕОРЕТИЧЕСКОМУ  ОБУЧЕНИЮ (ДИСЦИПЛИНА </a:t>
            </a:r>
            <a:r>
              <a:rPr kumimoji="0" lang="ru-RU" sz="105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05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ЭКОНОМИКА ОРГАНИЗАЦИИ</a:t>
            </a:r>
            <a:r>
              <a:rPr kumimoji="0" lang="ru-RU" sz="105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05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МЕНЕДЖИЕНТ)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95535" y="980729"/>
          <a:ext cx="8424935" cy="1152127"/>
        </p:xfrm>
        <a:graphic>
          <a:graphicData uri="http://schemas.openxmlformats.org/drawingml/2006/table">
            <a:tbl>
              <a:tblPr/>
              <a:tblGrid>
                <a:gridCol w="1684987"/>
                <a:gridCol w="1684987"/>
                <a:gridCol w="1684987"/>
                <a:gridCol w="1684987"/>
                <a:gridCol w="1684987"/>
              </a:tblGrid>
              <a:tr h="18652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Показатели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082" marR="42082" marT="779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Экономика организации, 2013/2014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082" marR="42082" marT="779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Менеджмент, 2013/2014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082" marR="42082" marT="779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70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Контрольный срез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082" marR="42082" marT="779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Зачет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082" marR="42082" marT="779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Контрольный срез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082" marR="42082" marT="779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Зачет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082" marR="42082" marT="779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42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Абсолютная успеваемость,%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082" marR="42082" marT="779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082" marR="42082" marT="779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082" marR="42082" marT="779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082" marR="42082" marT="779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082" marR="42082" marT="779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42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Качественная успеваемость,%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082" marR="42082" marT="779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53,3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082" marR="42082" marT="779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68,75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082" marR="42082" marT="779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53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082" marR="42082" marT="779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68,75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082" marR="42082" marT="779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318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395536" y="2348880"/>
          <a:ext cx="8424936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akultativy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07506" y="116633"/>
          <a:ext cx="8784969" cy="3247201"/>
        </p:xfrm>
        <a:graphic>
          <a:graphicData uri="http://schemas.openxmlformats.org/drawingml/2006/table">
            <a:tbl>
              <a:tblPr/>
              <a:tblGrid>
                <a:gridCol w="603080"/>
                <a:gridCol w="2186894"/>
                <a:gridCol w="603080"/>
                <a:gridCol w="603080"/>
                <a:gridCol w="603080"/>
                <a:gridCol w="677875"/>
                <a:gridCol w="678401"/>
                <a:gridCol w="678401"/>
                <a:gridCol w="753720"/>
                <a:gridCol w="753720"/>
                <a:gridCol w="643638"/>
              </a:tblGrid>
              <a:tr h="221503">
                <a:tc gridSpan="1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Times New Roman"/>
                          <a:ea typeface="Calibri"/>
                          <a:cs typeface="Times New Roman"/>
                        </a:rPr>
                        <a:t>Рейтинг успеваемости группы 27 201 О за 1 полугодие 2013/2014</a:t>
                      </a:r>
                      <a:endParaRPr lang="ru-RU" sz="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1718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Times New Roman"/>
                          <a:ea typeface="Calibri"/>
                          <a:cs typeface="Times New Roman"/>
                        </a:rPr>
                        <a:t>№</a:t>
                      </a:r>
                      <a:r>
                        <a:rPr lang="ru-RU" sz="800" b="1" dirty="0" err="1"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r>
                        <a:rPr lang="ru-RU" sz="800" b="1" dirty="0">
                          <a:latin typeface="Times New Roman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ru-RU" sz="800" b="1" dirty="0" err="1"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Times New Roman"/>
                          <a:ea typeface="Calibri"/>
                          <a:cs typeface="Times New Roman"/>
                        </a:rPr>
                        <a:t>Фамилия, имя студента</a:t>
                      </a:r>
                      <a:endParaRPr lang="ru-RU" sz="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Средний балл по предметам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итого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5095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 err="1">
                          <a:latin typeface="Times New Roman"/>
                          <a:ea typeface="Calibri"/>
                          <a:cs typeface="Times New Roman"/>
                        </a:rPr>
                        <a:t>Осн.бухучета</a:t>
                      </a:r>
                      <a:endParaRPr lang="ru-RU" sz="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Times New Roman"/>
                          <a:ea typeface="Calibri"/>
                          <a:cs typeface="Times New Roman"/>
                        </a:rPr>
                        <a:t>математика</a:t>
                      </a:r>
                      <a:endParaRPr lang="ru-RU" sz="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статистика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Экономм. теория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история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Русский язык и культура речи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Ин-яз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Основы философии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332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Times New Roman"/>
                          <a:ea typeface="Calibri"/>
                          <a:cs typeface="Times New Roman"/>
                        </a:rPr>
                        <a:t>Абдурахманова Мария </a:t>
                      </a:r>
                      <a:r>
                        <a:rPr lang="ru-RU" sz="800" b="1" dirty="0" err="1">
                          <a:latin typeface="Times New Roman"/>
                          <a:ea typeface="Calibri"/>
                          <a:cs typeface="Times New Roman"/>
                        </a:rPr>
                        <a:t>Жумашовна</a:t>
                      </a:r>
                      <a:endParaRPr lang="ru-RU" sz="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3,4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3206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 err="1">
                          <a:latin typeface="Times New Roman"/>
                          <a:ea typeface="Calibri"/>
                          <a:cs typeface="Times New Roman"/>
                        </a:rPr>
                        <a:t>Алексейко</a:t>
                      </a:r>
                      <a:r>
                        <a:rPr lang="ru-RU" sz="800" b="1" dirty="0">
                          <a:latin typeface="Times New Roman"/>
                          <a:ea typeface="Calibri"/>
                          <a:cs typeface="Times New Roman"/>
                        </a:rPr>
                        <a:t> Алина Олеговна</a:t>
                      </a:r>
                      <a:endParaRPr lang="ru-RU" sz="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3,6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3346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Times New Roman"/>
                          <a:ea typeface="Calibri"/>
                          <a:cs typeface="Times New Roman"/>
                        </a:rPr>
                        <a:t>Бойко Кристина Юрьевна</a:t>
                      </a:r>
                      <a:endParaRPr lang="ru-RU" sz="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3,6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1959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 err="1">
                          <a:latin typeface="Times New Roman"/>
                          <a:ea typeface="Calibri"/>
                          <a:cs typeface="Times New Roman"/>
                        </a:rPr>
                        <a:t>Гедрова</a:t>
                      </a:r>
                      <a:r>
                        <a:rPr lang="ru-RU" sz="800" b="1" dirty="0">
                          <a:latin typeface="Times New Roman"/>
                          <a:ea typeface="Calibri"/>
                          <a:cs typeface="Times New Roman"/>
                        </a:rPr>
                        <a:t> Анна Сергеевна</a:t>
                      </a:r>
                      <a:endParaRPr lang="ru-RU" sz="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3,9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5791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 err="1">
                          <a:latin typeface="Times New Roman"/>
                          <a:ea typeface="Calibri"/>
                          <a:cs typeface="Times New Roman"/>
                        </a:rPr>
                        <a:t>Гибадуллина</a:t>
                      </a:r>
                      <a:r>
                        <a:rPr lang="ru-RU" sz="800" b="1" dirty="0">
                          <a:latin typeface="Times New Roman"/>
                          <a:ea typeface="Calibri"/>
                          <a:cs typeface="Times New Roman"/>
                        </a:rPr>
                        <a:t> Елизавета </a:t>
                      </a:r>
                      <a:r>
                        <a:rPr lang="ru-RU" sz="800" b="1" dirty="0" err="1">
                          <a:latin typeface="Times New Roman"/>
                          <a:ea typeface="Calibri"/>
                          <a:cs typeface="Times New Roman"/>
                        </a:rPr>
                        <a:t>Алфисовна</a:t>
                      </a:r>
                      <a:endParaRPr lang="ru-RU" sz="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3,5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3276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Times New Roman"/>
                          <a:ea typeface="Calibri"/>
                          <a:cs typeface="Times New Roman"/>
                        </a:rPr>
                        <a:t>Головяшкин Александр Олегович</a:t>
                      </a:r>
                      <a:endParaRPr lang="ru-RU" sz="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4,3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3450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 err="1">
                          <a:latin typeface="Times New Roman"/>
                          <a:ea typeface="Calibri"/>
                          <a:cs typeface="Times New Roman"/>
                        </a:rPr>
                        <a:t>Демянюк</a:t>
                      </a:r>
                      <a:r>
                        <a:rPr lang="ru-RU" sz="800" b="1" dirty="0">
                          <a:latin typeface="Times New Roman"/>
                          <a:ea typeface="Calibri"/>
                          <a:cs typeface="Times New Roman"/>
                        </a:rPr>
                        <a:t> Анна Андреевна</a:t>
                      </a:r>
                      <a:endParaRPr lang="ru-RU" sz="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4,4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2297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 err="1">
                          <a:latin typeface="Times New Roman"/>
                          <a:ea typeface="Calibri"/>
                          <a:cs typeface="Times New Roman"/>
                        </a:rPr>
                        <a:t>Джунь</a:t>
                      </a:r>
                      <a:r>
                        <a:rPr lang="ru-RU" sz="800" b="1" dirty="0">
                          <a:latin typeface="Times New Roman"/>
                          <a:ea typeface="Calibri"/>
                          <a:cs typeface="Times New Roman"/>
                        </a:rPr>
                        <a:t> Александра Александровна</a:t>
                      </a:r>
                      <a:endParaRPr lang="ru-RU" sz="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3,3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3835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Times New Roman"/>
                          <a:ea typeface="Calibri"/>
                          <a:cs typeface="Times New Roman"/>
                        </a:rPr>
                        <a:t>Зенкина Юлия Александровна</a:t>
                      </a:r>
                      <a:endParaRPr lang="ru-RU" sz="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4,1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2682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Кожевников Анатолий Валерьевич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3,0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4219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Лобанова Екатерина Евгеньевна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3,8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3066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Панышко Мария Сергеевна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4,9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3276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13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Хоменко Людмила Александровна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4,3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3485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14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Черткова Полина Владимировна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4,8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3031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Шрейдер Никита Сергеевич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Times New Roman"/>
                          <a:ea typeface="Calibri"/>
                          <a:cs typeface="Times New Roman"/>
                        </a:rPr>
                        <a:t>3,0</a:t>
                      </a:r>
                      <a:endParaRPr lang="ru-RU" sz="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1959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16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Средний балл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3,7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3,9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3,9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3,9</a:t>
                      </a:r>
                      <a:endParaRPr lang="ru-RU" sz="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Times New Roman"/>
                          <a:ea typeface="Calibri"/>
                          <a:cs typeface="Times New Roman"/>
                        </a:rPr>
                        <a:t>3,7</a:t>
                      </a:r>
                      <a:endParaRPr lang="ru-RU" sz="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Times New Roman"/>
                          <a:ea typeface="Calibri"/>
                          <a:cs typeface="Times New Roman"/>
                        </a:rPr>
                        <a:t>3,6</a:t>
                      </a:r>
                      <a:endParaRPr lang="ru-RU" sz="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Times New Roman"/>
                          <a:ea typeface="Calibri"/>
                          <a:cs typeface="Times New Roman"/>
                        </a:rPr>
                        <a:t>3,9</a:t>
                      </a:r>
                      <a:endParaRPr lang="ru-RU" sz="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66" marR="40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Диаграмма 6"/>
          <p:cNvGraphicFramePr/>
          <p:nvPr/>
        </p:nvGraphicFramePr>
        <p:xfrm>
          <a:off x="107504" y="3356992"/>
          <a:ext cx="4464496" cy="3312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Диаграмма 7"/>
          <p:cNvGraphicFramePr/>
          <p:nvPr/>
        </p:nvGraphicFramePr>
        <p:xfrm>
          <a:off x="4644008" y="3429000"/>
          <a:ext cx="4248472" cy="3168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akultativy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79513" y="116631"/>
          <a:ext cx="8784974" cy="2952886"/>
        </p:xfrm>
        <a:graphic>
          <a:graphicData uri="http://schemas.openxmlformats.org/drawingml/2006/table">
            <a:tbl>
              <a:tblPr/>
              <a:tblGrid>
                <a:gridCol w="525641"/>
                <a:gridCol w="1798557"/>
                <a:gridCol w="600582"/>
                <a:gridCol w="601114"/>
                <a:gridCol w="601114"/>
                <a:gridCol w="600582"/>
                <a:gridCol w="600582"/>
                <a:gridCol w="600582"/>
                <a:gridCol w="600582"/>
                <a:gridCol w="600582"/>
                <a:gridCol w="600582"/>
                <a:gridCol w="600050"/>
                <a:gridCol w="454424"/>
              </a:tblGrid>
              <a:tr h="130278">
                <a:tc gridSpan="1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Рейтинг успеваемости группы 27 201 О за 2 полугодие 2013/2014</a:t>
                      </a:r>
                      <a:endParaRPr lang="ru-RU" sz="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0278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№</a:t>
                      </a:r>
                      <a:r>
                        <a:rPr lang="ru-RU" sz="800" dirty="0" err="1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r>
                        <a:rPr lang="ru-RU" sz="8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ru-RU" sz="800" dirty="0" err="1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Фамилия, имя студента</a:t>
                      </a:r>
                      <a:endParaRPr lang="ru-RU" sz="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10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Средний балл по предметам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итого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291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Экономика организации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Практич. Основы бухучета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Выполнение работ по од. Или неск. Проф.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менеджмент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ИТПД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Учебная практика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ВЭД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ДОУ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Курсовая экономика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ПОПД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662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Абдурахманова Мария </a:t>
                      </a:r>
                      <a:r>
                        <a:rPr lang="ru-RU" sz="800" dirty="0" err="1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Жумашовна</a:t>
                      </a:r>
                      <a:endParaRPr lang="ru-RU" sz="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3,2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1405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err="1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Алексейко</a:t>
                      </a:r>
                      <a:r>
                        <a:rPr lang="ru-RU" sz="8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Алина Олеговна</a:t>
                      </a:r>
                      <a:endParaRPr lang="ru-RU" sz="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4.1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1405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Бойко Кристина Юрьевна</a:t>
                      </a:r>
                      <a:endParaRPr lang="ru-RU" sz="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3,8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1405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err="1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Гедрова</a:t>
                      </a:r>
                      <a:r>
                        <a:rPr lang="ru-RU" sz="8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Анна Сергеевна</a:t>
                      </a:r>
                      <a:endParaRPr lang="ru-RU" sz="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4,3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1166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err="1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Гибадуллина</a:t>
                      </a:r>
                      <a:r>
                        <a:rPr lang="ru-RU" sz="8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Елизавета </a:t>
                      </a:r>
                      <a:r>
                        <a:rPr lang="ru-RU" sz="800" dirty="0" err="1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Алфисовна</a:t>
                      </a:r>
                      <a:endParaRPr lang="ru-RU" sz="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3,5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2368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Головяшкин Александр Олегович</a:t>
                      </a:r>
                      <a:endParaRPr lang="ru-RU" sz="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4,5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1405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err="1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Демянюк</a:t>
                      </a:r>
                      <a:r>
                        <a:rPr lang="ru-RU" sz="8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Анна Андреевна</a:t>
                      </a:r>
                      <a:endParaRPr lang="ru-RU" sz="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4,7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1166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err="1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Джунь</a:t>
                      </a:r>
                      <a:r>
                        <a:rPr lang="ru-RU" sz="8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Александра Александровна</a:t>
                      </a:r>
                      <a:endParaRPr lang="ru-RU" sz="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3,5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2428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Зенкина Юлия Александровна</a:t>
                      </a:r>
                      <a:endParaRPr lang="ru-RU" sz="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4,1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2639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Кожевников Анатолий Валерьевич</a:t>
                      </a:r>
                      <a:endParaRPr lang="ru-RU" sz="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3,2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1977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Лобанова Екатерина Евгеньевна</a:t>
                      </a:r>
                      <a:endParaRPr lang="ru-RU" sz="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3,3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1166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Панышко Мария Сергеевна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4,8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1166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13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Хоменко Людмила Александровна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4,1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2458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14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Черткова Полина Владимировна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4,1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1405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Шрейдер Никита Сергеевич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3,1</a:t>
                      </a:r>
                      <a:endParaRPr lang="ru-RU" sz="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3027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16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Средний балл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3,9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3,7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3,9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4,1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3,2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4,1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4,2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3,8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3,7</a:t>
                      </a: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4,3</a:t>
                      </a:r>
                      <a:endParaRPr lang="ru-RU" sz="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3.9</a:t>
                      </a:r>
                    </a:p>
                  </a:txBody>
                  <a:tcPr marL="40941" marR="40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179512" y="3140968"/>
          <a:ext cx="4032448" cy="3312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Диаграмма 5"/>
          <p:cNvGraphicFramePr/>
          <p:nvPr/>
        </p:nvGraphicFramePr>
        <p:xfrm>
          <a:off x="4211960" y="3284984"/>
          <a:ext cx="4752528" cy="3312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fakultativy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82945" name="Rectangle 1"/>
          <p:cNvSpPr>
            <a:spLocks noChangeArrowheads="1"/>
          </p:cNvSpPr>
          <p:nvPr/>
        </p:nvSpPr>
        <p:spPr bwMode="auto">
          <a:xfrm>
            <a:off x="3200278" y="59323"/>
            <a:ext cx="274344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Профуспешность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студентов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23528" y="476672"/>
          <a:ext cx="8208913" cy="1768752"/>
        </p:xfrm>
        <a:graphic>
          <a:graphicData uri="http://schemas.openxmlformats.org/drawingml/2006/table">
            <a:tbl>
              <a:tblPr/>
              <a:tblGrid>
                <a:gridCol w="6611855"/>
                <a:gridCol w="798529"/>
                <a:gridCol w="798529"/>
              </a:tblGrid>
              <a:tr h="129116">
                <a:tc>
                  <a:txBody>
                    <a:bodyPr/>
                    <a:lstStyle/>
                    <a:p>
                      <a:endParaRPr lang="ru-RU" sz="1000" dirty="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нет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1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Я самостоятельно принимала решение при выборе профессии</a:t>
                      </a:r>
                      <a:endParaRPr lang="ru-RU" sz="1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93,3</a:t>
                      </a:r>
                      <a:endParaRPr lang="ru-RU" sz="1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6,7</a:t>
                      </a:r>
                      <a:endParaRPr lang="ru-RU" sz="1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9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Я знаю обязанности, которые я буду выполнять на работе по своей профессии </a:t>
                      </a:r>
                      <a:endParaRPr lang="ru-RU" sz="1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9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Я приложу все усилия, чтобы иметь высокие знания и навыки по выбранной профессии</a:t>
                      </a:r>
                      <a:endParaRPr lang="ru-RU" sz="1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86,67</a:t>
                      </a:r>
                      <a:endParaRPr lang="ru-RU" sz="1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13,33</a:t>
                      </a:r>
                      <a:endParaRPr lang="ru-RU" sz="1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1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Я не задумываюсь о своей будущей профессии</a:t>
                      </a:r>
                      <a:endParaRPr lang="ru-RU" sz="1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ru-RU" sz="1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80</a:t>
                      </a:r>
                      <a:endParaRPr lang="ru-RU" sz="1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1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Мне трудно узнать о перспективах, которые дает моя профессия</a:t>
                      </a:r>
                      <a:endParaRPr lang="ru-RU" sz="1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9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Я не собираюсь заранее планировать уровень образования, который я хотела бы получить</a:t>
                      </a:r>
                      <a:endParaRPr lang="ru-RU" sz="1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6,7</a:t>
                      </a:r>
                      <a:endParaRPr lang="ru-RU" sz="1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93,3</a:t>
                      </a:r>
                      <a:endParaRPr lang="ru-RU" sz="1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9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Я стремлюсь  целенаправленно узнавать о своей профессии и местах работы</a:t>
                      </a:r>
                      <a:endParaRPr lang="ru-RU" sz="1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66,67</a:t>
                      </a:r>
                      <a:endParaRPr lang="ru-RU" sz="1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33,33</a:t>
                      </a:r>
                      <a:endParaRPr lang="ru-RU" sz="1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" name="Диаграмма 3"/>
          <p:cNvGraphicFramePr/>
          <p:nvPr/>
        </p:nvGraphicFramePr>
        <p:xfrm>
          <a:off x="251520" y="2420888"/>
          <a:ext cx="2304256" cy="16561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3059832" y="2492896"/>
          <a:ext cx="2736304" cy="1512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Диаграмма 6"/>
          <p:cNvGraphicFramePr/>
          <p:nvPr/>
        </p:nvGraphicFramePr>
        <p:xfrm>
          <a:off x="6156176" y="2348880"/>
          <a:ext cx="2880320" cy="16561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8" name="Диаграмма 7"/>
          <p:cNvGraphicFramePr/>
          <p:nvPr/>
        </p:nvGraphicFramePr>
        <p:xfrm>
          <a:off x="251520" y="4437112"/>
          <a:ext cx="1944216" cy="15841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9" name="Диаграмма 8"/>
          <p:cNvGraphicFramePr/>
          <p:nvPr/>
        </p:nvGraphicFramePr>
        <p:xfrm>
          <a:off x="2339752" y="4293096"/>
          <a:ext cx="1872208" cy="17281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0" name="Диаграмма 9"/>
          <p:cNvGraphicFramePr/>
          <p:nvPr/>
        </p:nvGraphicFramePr>
        <p:xfrm>
          <a:off x="4355976" y="4509120"/>
          <a:ext cx="1944216" cy="13681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11" name="Диаграмма 10"/>
          <p:cNvGraphicFramePr/>
          <p:nvPr/>
        </p:nvGraphicFramePr>
        <p:xfrm>
          <a:off x="6804248" y="4581128"/>
          <a:ext cx="2016224" cy="1440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akultativy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051720" y="332656"/>
            <a:ext cx="51845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Профессиональная активность  студентов группы 27 201 О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415925" y="1052736"/>
          <a:ext cx="3508003" cy="17281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5148064" y="836713"/>
          <a:ext cx="3672408" cy="18722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Диаграмма 5"/>
          <p:cNvGraphicFramePr/>
          <p:nvPr/>
        </p:nvGraphicFramePr>
        <p:xfrm>
          <a:off x="179512" y="3068960"/>
          <a:ext cx="2592288" cy="2592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7" name="Диаграмма 6"/>
          <p:cNvGraphicFramePr/>
          <p:nvPr/>
        </p:nvGraphicFramePr>
        <p:xfrm>
          <a:off x="2627784" y="3068960"/>
          <a:ext cx="3024336" cy="27363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8" name="Диаграмма 7"/>
          <p:cNvGraphicFramePr/>
          <p:nvPr/>
        </p:nvGraphicFramePr>
        <p:xfrm>
          <a:off x="5652120" y="3068960"/>
          <a:ext cx="3168352" cy="29523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akultativy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75777" name="Rectangle 1"/>
          <p:cNvSpPr>
            <a:spLocks noChangeArrowheads="1"/>
          </p:cNvSpPr>
          <p:nvPr/>
        </p:nvSpPr>
        <p:spPr bwMode="auto">
          <a:xfrm>
            <a:off x="1187624" y="48031"/>
            <a:ext cx="72008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Анализ эссе студентов группы 27 201 О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тему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«Почему я выбрал (а) эту профессию?»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868805" y="1268760"/>
          <a:ext cx="5406390" cy="47700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fakultativy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131840" y="476673"/>
            <a:ext cx="504056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Чтобы быть хорошим преподавателем, 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нужно любить то, что преподаешь, и любить тех, кому преподаешь. </a:t>
            </a:r>
            <a:endParaRPr lang="en-US" sz="3200" dirty="0" smtClean="0">
              <a:solidFill>
                <a:srgbClr val="FF0000"/>
              </a:solidFill>
            </a:endParaRPr>
          </a:p>
          <a:p>
            <a:endParaRPr lang="en-US" sz="3200" dirty="0" smtClean="0">
              <a:solidFill>
                <a:srgbClr val="FF0000"/>
              </a:solidFill>
            </a:endParaRPr>
          </a:p>
          <a:p>
            <a:pPr algn="r"/>
            <a:r>
              <a:rPr lang="ru-RU" sz="3200" dirty="0" smtClean="0">
                <a:solidFill>
                  <a:srgbClr val="FF0000"/>
                </a:solidFill>
              </a:rPr>
              <a:t>В. О. Ключевский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3" name="Picture 4" descr="http://ito.vspu.net/SAIT/inst_kaf/kafedru/matem_fizuka_tex_osv/www/ENK/2011-2012/metoduka_profil_i_prof_navch/rob_styd/2013/%C3%E0%E2%F0%EE%E2%E0%20%CD.%C0/images/717680435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24525" y="4049713"/>
            <a:ext cx="3240088" cy="2619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image (1)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971600" y="3140968"/>
            <a:ext cx="2304256" cy="30963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akultativy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051720" y="620688"/>
            <a:ext cx="49685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ysClr val="windowText" lastClr="000000"/>
                </a:solidFill>
                <a:latin typeface="Gabriola" pitchFamily="82" charset="0"/>
              </a:rPr>
              <a:t>Дипломы, грамоты студентов</a:t>
            </a:r>
            <a:endParaRPr lang="ru-RU" sz="2800" b="1" dirty="0">
              <a:ln w="10541" cmpd="sng">
                <a:solidFill>
                  <a:srgbClr val="FF0000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pic>
        <p:nvPicPr>
          <p:cNvPr id="4" name="Рисунок 3" descr="4RpRA77Ej3Q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347864" y="3933056"/>
            <a:ext cx="3168352" cy="2448272"/>
          </a:xfrm>
          <a:prstGeom prst="rect">
            <a:avLst/>
          </a:prstGeom>
        </p:spPr>
      </p:pic>
      <p:pic>
        <p:nvPicPr>
          <p:cNvPr id="5" name="Рисунок 4" descr="nJDBUow7wvM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39552" y="1628800"/>
            <a:ext cx="2520280" cy="2232248"/>
          </a:xfrm>
          <a:prstGeom prst="rect">
            <a:avLst/>
          </a:prstGeom>
        </p:spPr>
      </p:pic>
      <p:pic>
        <p:nvPicPr>
          <p:cNvPr id="6" name="Рисунок 5" descr="RbdnnAwudsc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660232" y="1556792"/>
            <a:ext cx="2304256" cy="2160240"/>
          </a:xfrm>
          <a:prstGeom prst="rect">
            <a:avLst/>
          </a:prstGeom>
        </p:spPr>
      </p:pic>
      <p:pic>
        <p:nvPicPr>
          <p:cNvPr id="7" name="Рисунок 6" descr="9e2DfL2bCdo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3779912" y="1556792"/>
            <a:ext cx="1879873" cy="1800200"/>
          </a:xfrm>
          <a:prstGeom prst="rect">
            <a:avLst/>
          </a:prstGeom>
        </p:spPr>
      </p:pic>
      <p:pic>
        <p:nvPicPr>
          <p:cNvPr id="8" name="Рисунок 7" descr="GaoBHHhJUqU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395536" y="4149081"/>
            <a:ext cx="2520280" cy="2160240"/>
          </a:xfrm>
          <a:prstGeom prst="rect">
            <a:avLst/>
          </a:prstGeom>
        </p:spPr>
      </p:pic>
      <p:pic>
        <p:nvPicPr>
          <p:cNvPr id="9" name="Рисунок 8" descr="-oYjSluGfv0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6660232" y="4005064"/>
            <a:ext cx="2304256" cy="2376264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akultativy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UyeMWpOtsac.jpg"/>
          <p:cNvPicPr/>
          <p:nvPr/>
        </p:nvPicPr>
        <p:blipFill>
          <a:blip r:embed="rId3" cstate="email"/>
          <a:stretch>
            <a:fillRect/>
          </a:stretch>
        </p:blipFill>
        <p:spPr>
          <a:xfrm>
            <a:off x="179513" y="764705"/>
            <a:ext cx="2160239" cy="266429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051720" y="260648"/>
            <a:ext cx="47525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ysClr val="windowText" lastClr="000000"/>
                </a:solidFill>
                <a:latin typeface="Gabriola" pitchFamily="82" charset="0"/>
              </a:rPr>
              <a:t>Дипломы, грамоты студентов</a:t>
            </a:r>
            <a:endParaRPr lang="ru-RU" b="1" dirty="0">
              <a:ln w="10541" cmpd="sng">
                <a:solidFill>
                  <a:srgbClr val="FF0000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pic>
        <p:nvPicPr>
          <p:cNvPr id="5" name="Рисунок 4" descr="CZkcRGDD5Vk.jpg"/>
          <p:cNvPicPr/>
          <p:nvPr/>
        </p:nvPicPr>
        <p:blipFill>
          <a:blip r:embed="rId4" cstate="email"/>
          <a:stretch>
            <a:fillRect/>
          </a:stretch>
        </p:blipFill>
        <p:spPr>
          <a:xfrm>
            <a:off x="7092280" y="764704"/>
            <a:ext cx="1872208" cy="2664296"/>
          </a:xfrm>
          <a:prstGeom prst="rect">
            <a:avLst/>
          </a:prstGeom>
        </p:spPr>
      </p:pic>
      <p:pic>
        <p:nvPicPr>
          <p:cNvPr id="6" name="Рисунок 5" descr="H9Lzjcaw1qA.jpg"/>
          <p:cNvPicPr/>
          <p:nvPr/>
        </p:nvPicPr>
        <p:blipFill>
          <a:blip r:embed="rId5" cstate="email"/>
          <a:stretch>
            <a:fillRect/>
          </a:stretch>
        </p:blipFill>
        <p:spPr>
          <a:xfrm>
            <a:off x="2771800" y="764704"/>
            <a:ext cx="3888432" cy="2664296"/>
          </a:xfrm>
          <a:prstGeom prst="rect">
            <a:avLst/>
          </a:prstGeom>
        </p:spPr>
      </p:pic>
      <p:pic>
        <p:nvPicPr>
          <p:cNvPr id="7" name="Рисунок 6" descr="v3rBEKpOKK4.jpg"/>
          <p:cNvPicPr/>
          <p:nvPr/>
        </p:nvPicPr>
        <p:blipFill>
          <a:blip r:embed="rId6" cstate="email"/>
          <a:stretch>
            <a:fillRect/>
          </a:stretch>
        </p:blipFill>
        <p:spPr>
          <a:xfrm>
            <a:off x="2843808" y="3645024"/>
            <a:ext cx="3888432" cy="3024336"/>
          </a:xfrm>
          <a:prstGeom prst="rect">
            <a:avLst/>
          </a:prstGeom>
        </p:spPr>
      </p:pic>
      <p:pic>
        <p:nvPicPr>
          <p:cNvPr id="8" name="Рисунок 7" descr="pj8miQYuX9c.jpg"/>
          <p:cNvPicPr/>
          <p:nvPr/>
        </p:nvPicPr>
        <p:blipFill>
          <a:blip r:embed="rId7" cstate="email"/>
          <a:stretch>
            <a:fillRect/>
          </a:stretch>
        </p:blipFill>
        <p:spPr>
          <a:xfrm>
            <a:off x="179513" y="3645024"/>
            <a:ext cx="2160240" cy="2952328"/>
          </a:xfrm>
          <a:prstGeom prst="rect">
            <a:avLst/>
          </a:prstGeom>
        </p:spPr>
      </p:pic>
      <p:pic>
        <p:nvPicPr>
          <p:cNvPr id="9" name="Рисунок 8" descr="DFXKVRrlWeg.jpg"/>
          <p:cNvPicPr/>
          <p:nvPr/>
        </p:nvPicPr>
        <p:blipFill>
          <a:blip r:embed="rId8" cstate="email"/>
          <a:stretch>
            <a:fillRect/>
          </a:stretch>
        </p:blipFill>
        <p:spPr>
          <a:xfrm>
            <a:off x="7092280" y="3645025"/>
            <a:ext cx="1872207" cy="29523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akultativy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2400" y="152400"/>
            <a:ext cx="9143999" cy="6858000"/>
          </a:xfrm>
          <a:prstGeom prst="rect">
            <a:avLst/>
          </a:prstGeom>
        </p:spPr>
      </p:pic>
      <p:pic>
        <p:nvPicPr>
          <p:cNvPr id="3" name="Рисунок 2" descr="Z4U-bLN8Zb8.jpg"/>
          <p:cNvPicPr/>
          <p:nvPr/>
        </p:nvPicPr>
        <p:blipFill>
          <a:blip r:embed="rId3" cstate="email"/>
          <a:stretch>
            <a:fillRect/>
          </a:stretch>
        </p:blipFill>
        <p:spPr>
          <a:xfrm>
            <a:off x="3131840" y="1196752"/>
            <a:ext cx="2952328" cy="244827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956782" y="332656"/>
            <a:ext cx="3230435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ysClr val="windowText" lastClr="000000"/>
                </a:solidFill>
                <a:latin typeface="Gabriola" pitchFamily="82" charset="0"/>
              </a:rPr>
              <a:t>Работы студентов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ysClr val="windowText" lastClr="000000"/>
                </a:solidFill>
              </a:rPr>
              <a:t>Научно-исследовательская деятельность</a:t>
            </a:r>
            <a:endParaRPr lang="ru-RU" sz="1400" b="1" dirty="0">
              <a:ln w="10541" cmpd="sng">
                <a:solidFill>
                  <a:srgbClr val="FF0000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pic>
        <p:nvPicPr>
          <p:cNvPr id="5" name="Рисунок 4" descr="9bReqV6hWuw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491879" y="3717032"/>
            <a:ext cx="2304257" cy="3024336"/>
          </a:xfrm>
          <a:prstGeom prst="rect">
            <a:avLst/>
          </a:prstGeom>
        </p:spPr>
      </p:pic>
      <p:pic>
        <p:nvPicPr>
          <p:cNvPr id="6" name="Рисунок 5" descr="gYbubGWqgoA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755577" y="1196752"/>
            <a:ext cx="2088231" cy="2376264"/>
          </a:xfrm>
          <a:prstGeom prst="rect">
            <a:avLst/>
          </a:prstGeom>
        </p:spPr>
      </p:pic>
      <p:pic>
        <p:nvPicPr>
          <p:cNvPr id="7" name="Рисунок 6" descr="JWDIlTinTms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444208" y="1196752"/>
            <a:ext cx="2160240" cy="2304256"/>
          </a:xfrm>
          <a:prstGeom prst="rect">
            <a:avLst/>
          </a:prstGeom>
        </p:spPr>
      </p:pic>
      <p:pic>
        <p:nvPicPr>
          <p:cNvPr id="8" name="Рисунок 7" descr="tmxE10vki_k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827585" y="3717032"/>
            <a:ext cx="2088232" cy="3024336"/>
          </a:xfrm>
          <a:prstGeom prst="rect">
            <a:avLst/>
          </a:prstGeom>
        </p:spPr>
      </p:pic>
      <p:pic>
        <p:nvPicPr>
          <p:cNvPr id="9" name="Рисунок 8" descr="vN6Rkhi8HeY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6516216" y="3717032"/>
            <a:ext cx="2088232" cy="3024336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akultativy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2400" y="152400"/>
            <a:ext cx="914399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69051" y="332656"/>
            <a:ext cx="6405921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Результаты использования новых образовательных технологий</a:t>
            </a:r>
            <a:endParaRPr lang="ru-RU" sz="4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d1a9b73bc3771afa9ecc886edd7aeb2b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843808" y="3861048"/>
            <a:ext cx="3456384" cy="2664296"/>
          </a:xfrm>
          <a:prstGeom prst="rect">
            <a:avLst/>
          </a:prstGeom>
        </p:spPr>
      </p:pic>
      <p:pic>
        <p:nvPicPr>
          <p:cNvPr id="5" name="Рисунок 4" descr="1384074787.gif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884368" y="404664"/>
            <a:ext cx="1259632" cy="1872208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 descr="fakultativy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267744" y="188640"/>
            <a:ext cx="5382344" cy="83099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i="1" dirty="0" smtClean="0"/>
              <a:t>Современные образовательные технологии</a:t>
            </a:r>
            <a:endParaRPr lang="ru-RU" sz="2400" dirty="0"/>
          </a:p>
        </p:txBody>
      </p:sp>
      <p:sp>
        <p:nvSpPr>
          <p:cNvPr id="3" name="Line 22"/>
          <p:cNvSpPr>
            <a:spLocks noChangeShapeType="1"/>
          </p:cNvSpPr>
          <p:nvPr/>
        </p:nvSpPr>
        <p:spPr bwMode="auto">
          <a:xfrm flipH="1">
            <a:off x="2484438" y="1557338"/>
            <a:ext cx="1943100" cy="503237"/>
          </a:xfrm>
          <a:prstGeom prst="line">
            <a:avLst/>
          </a:prstGeom>
          <a:ln w="57150">
            <a:headEnd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  <p:sp>
        <p:nvSpPr>
          <p:cNvPr id="4" name="Rectangle 23"/>
          <p:cNvSpPr>
            <a:spLocks noChangeArrowheads="1"/>
          </p:cNvSpPr>
          <p:nvPr/>
        </p:nvSpPr>
        <p:spPr bwMode="auto">
          <a:xfrm>
            <a:off x="2123729" y="4509121"/>
            <a:ext cx="1944216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</a:pPr>
            <a:endParaRPr lang="ru-RU" sz="1400" dirty="0" smtClean="0"/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</a:pPr>
            <a:r>
              <a:rPr lang="ru-RU" sz="1600" b="1" dirty="0" smtClean="0">
                <a:solidFill>
                  <a:srgbClr val="FF0000"/>
                </a:solidFill>
              </a:rPr>
              <a:t>Личностно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</a:pPr>
            <a:r>
              <a:rPr lang="ru-RU" sz="1600" b="1" dirty="0" smtClean="0">
                <a:solidFill>
                  <a:srgbClr val="FF0000"/>
                </a:solidFill>
              </a:rPr>
              <a:t>ориентированное обучение</a:t>
            </a:r>
            <a:endParaRPr lang="ru-RU" sz="1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Line 25"/>
          <p:cNvSpPr>
            <a:spLocks noChangeShapeType="1"/>
          </p:cNvSpPr>
          <p:nvPr/>
        </p:nvSpPr>
        <p:spPr bwMode="auto">
          <a:xfrm flipH="1">
            <a:off x="2987675" y="1628775"/>
            <a:ext cx="1655763" cy="1800225"/>
          </a:xfrm>
          <a:prstGeom prst="line">
            <a:avLst/>
          </a:prstGeom>
          <a:ln w="57150">
            <a:headEnd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  <p:sp>
        <p:nvSpPr>
          <p:cNvPr id="6" name="Line 27"/>
          <p:cNvSpPr>
            <a:spLocks noChangeShapeType="1"/>
          </p:cNvSpPr>
          <p:nvPr/>
        </p:nvSpPr>
        <p:spPr bwMode="auto">
          <a:xfrm flipH="1">
            <a:off x="3707904" y="1700807"/>
            <a:ext cx="1080120" cy="2736305"/>
          </a:xfrm>
          <a:prstGeom prst="line">
            <a:avLst/>
          </a:prstGeom>
          <a:ln w="57150">
            <a:headEnd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  <p:sp>
        <p:nvSpPr>
          <p:cNvPr id="7" name="Rectangle 28"/>
          <p:cNvSpPr>
            <a:spLocks noChangeArrowheads="1"/>
          </p:cNvSpPr>
          <p:nvPr/>
        </p:nvSpPr>
        <p:spPr bwMode="auto">
          <a:xfrm>
            <a:off x="5148065" y="4868862"/>
            <a:ext cx="194421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1600" b="1" dirty="0" err="1" smtClean="0">
                <a:solidFill>
                  <a:srgbClr val="FF0000"/>
                </a:solidFill>
              </a:rPr>
              <a:t>Кейс-стади</a:t>
            </a:r>
            <a:endParaRPr lang="ru-RU" sz="1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Line 29"/>
          <p:cNvSpPr>
            <a:spLocks noChangeShapeType="1"/>
          </p:cNvSpPr>
          <p:nvPr/>
        </p:nvSpPr>
        <p:spPr bwMode="auto">
          <a:xfrm>
            <a:off x="5219700" y="1628775"/>
            <a:ext cx="1657350" cy="1800225"/>
          </a:xfrm>
          <a:prstGeom prst="line">
            <a:avLst/>
          </a:prstGeom>
          <a:ln w="57150">
            <a:headEnd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  <p:sp>
        <p:nvSpPr>
          <p:cNvPr id="9" name="Line 35"/>
          <p:cNvSpPr>
            <a:spLocks noChangeShapeType="1"/>
          </p:cNvSpPr>
          <p:nvPr/>
        </p:nvSpPr>
        <p:spPr bwMode="auto">
          <a:xfrm>
            <a:off x="5435600" y="1557338"/>
            <a:ext cx="1512888" cy="431800"/>
          </a:xfrm>
          <a:prstGeom prst="line">
            <a:avLst/>
          </a:prstGeom>
          <a:ln w="57150">
            <a:headEnd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  <p:sp>
        <p:nvSpPr>
          <p:cNvPr id="10" name="Rectangle 37"/>
          <p:cNvSpPr>
            <a:spLocks noChangeArrowheads="1"/>
          </p:cNvSpPr>
          <p:nvPr/>
        </p:nvSpPr>
        <p:spPr bwMode="auto">
          <a:xfrm>
            <a:off x="971600" y="3321477"/>
            <a:ext cx="208823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 anchor="ctr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Технология развивающего обучения</a:t>
            </a:r>
            <a:endParaRPr lang="ru-RU" sz="1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Line 48"/>
          <p:cNvSpPr>
            <a:spLocks noChangeShapeType="1"/>
          </p:cNvSpPr>
          <p:nvPr/>
        </p:nvSpPr>
        <p:spPr bwMode="auto">
          <a:xfrm>
            <a:off x="5003801" y="1700213"/>
            <a:ext cx="720328" cy="3096939"/>
          </a:xfrm>
          <a:prstGeom prst="line">
            <a:avLst/>
          </a:prstGeom>
          <a:ln w="57150">
            <a:headEnd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539552" y="1556792"/>
            <a:ext cx="172819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ru-RU" sz="1600" b="1" dirty="0" smtClean="0">
                <a:solidFill>
                  <a:srgbClr val="FF0000"/>
                </a:solidFill>
              </a:rPr>
              <a:t>Проектная технология</a:t>
            </a:r>
            <a:endParaRPr lang="ru-RU" sz="1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948264" y="1556792"/>
            <a:ext cx="1800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Компьютерные</a:t>
            </a:r>
          </a:p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технологии</a:t>
            </a:r>
            <a:endParaRPr lang="ru-RU" sz="1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876256" y="3284984"/>
            <a:ext cx="20882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err="1" smtClean="0">
                <a:solidFill>
                  <a:srgbClr val="FF0000"/>
                </a:solidFill>
              </a:rPr>
              <a:t>Разноуровневая</a:t>
            </a:r>
            <a:r>
              <a:rPr lang="ru-RU" sz="1600" b="1" dirty="0" smtClean="0">
                <a:solidFill>
                  <a:srgbClr val="FF0000"/>
                </a:solidFill>
              </a:rPr>
              <a:t> дифференциация</a:t>
            </a:r>
            <a:endParaRPr lang="ru-RU" sz="1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8" name="Рисунок 17" descr="i (4)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355976" y="1052736"/>
            <a:ext cx="1122040" cy="720080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fakultativy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graphicFrame>
        <p:nvGraphicFramePr>
          <p:cNvPr id="3" name="Схема 2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899592" y="188640"/>
            <a:ext cx="74888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Организация педагогической деятельности</a:t>
            </a:r>
            <a:endParaRPr lang="ru-RU" sz="2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Вертикальный свиток 4"/>
          <p:cNvSpPr/>
          <p:nvPr/>
        </p:nvSpPr>
        <p:spPr>
          <a:xfrm>
            <a:off x="251520" y="836712"/>
            <a:ext cx="3384376" cy="2016224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defTabSz="1524000">
              <a:buFont typeface="Arial" pitchFamily="34" charset="0"/>
              <a:buChar char="•"/>
            </a:pPr>
            <a:r>
              <a:rPr lang="ru-RU" sz="1400" b="1" dirty="0" smtClean="0">
                <a:solidFill>
                  <a:srgbClr val="FF0000"/>
                </a:solidFill>
                <a:cs typeface="Times New Roman" pitchFamily="18" charset="0"/>
              </a:rPr>
              <a:t>Учебно-методические комплексы, </a:t>
            </a:r>
          </a:p>
          <a:p>
            <a:pPr lvl="0" defTabSz="1524000">
              <a:buFont typeface="Arial" pitchFamily="34" charset="0"/>
              <a:buChar char="•"/>
            </a:pPr>
            <a:r>
              <a:rPr lang="ru-RU" sz="1400" b="1" dirty="0" smtClean="0">
                <a:solidFill>
                  <a:srgbClr val="FF0000"/>
                </a:solidFill>
                <a:cs typeface="Times New Roman" pitchFamily="18" charset="0"/>
              </a:rPr>
              <a:t>Рабочие программы</a:t>
            </a:r>
          </a:p>
          <a:p>
            <a:pPr lvl="0" defTabSz="1524000">
              <a:buFont typeface="Arial" pitchFamily="34" charset="0"/>
              <a:buChar char="•"/>
            </a:pPr>
            <a:r>
              <a:rPr lang="ru-RU" sz="1400" b="1" dirty="0" smtClean="0">
                <a:solidFill>
                  <a:srgbClr val="FF0000"/>
                </a:solidFill>
                <a:cs typeface="Times New Roman" pitchFamily="18" charset="0"/>
              </a:rPr>
              <a:t>КИМ</a:t>
            </a:r>
          </a:p>
          <a:p>
            <a:pPr lvl="0" defTabSz="1524000">
              <a:buFont typeface="Arial" pitchFamily="34" charset="0"/>
              <a:buChar char="•"/>
            </a:pPr>
            <a:r>
              <a:rPr lang="ru-RU" sz="1400" b="1" dirty="0" smtClean="0">
                <a:solidFill>
                  <a:srgbClr val="FF0000"/>
                </a:solidFill>
                <a:cs typeface="Times New Roman" pitchFamily="18" charset="0"/>
              </a:rPr>
              <a:t>КОС</a:t>
            </a:r>
          </a:p>
          <a:p>
            <a:pPr lvl="0">
              <a:buFont typeface="Arial" pitchFamily="34" charset="0"/>
              <a:buChar char="•"/>
            </a:pPr>
            <a:r>
              <a:rPr lang="ru-RU" sz="1400" b="1" dirty="0" smtClean="0">
                <a:solidFill>
                  <a:srgbClr val="FF0000"/>
                </a:solidFill>
                <a:cs typeface="Times New Roman" pitchFamily="18" charset="0"/>
              </a:rPr>
              <a:t>Курсы лекций</a:t>
            </a:r>
            <a:endParaRPr lang="ru-RU" sz="1400" dirty="0"/>
          </a:p>
        </p:txBody>
      </p:sp>
      <p:sp>
        <p:nvSpPr>
          <p:cNvPr id="6" name="Вертикальный свиток 5"/>
          <p:cNvSpPr/>
          <p:nvPr/>
        </p:nvSpPr>
        <p:spPr>
          <a:xfrm>
            <a:off x="6444208" y="1052736"/>
            <a:ext cx="2520280" cy="3096344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defTabSz="1524000">
              <a:buFont typeface="Arial" pitchFamily="34" charset="0"/>
              <a:buChar char="•"/>
            </a:pPr>
            <a:r>
              <a:rPr lang="ru-RU" sz="1200" b="1" dirty="0" smtClean="0">
                <a:solidFill>
                  <a:srgbClr val="FF0000"/>
                </a:solidFill>
                <a:cs typeface="Times New Roman" pitchFamily="18" charset="0"/>
              </a:rPr>
              <a:t>Победитель </a:t>
            </a:r>
            <a:r>
              <a:rPr lang="en-US" sz="1200" b="1" dirty="0" smtClean="0">
                <a:solidFill>
                  <a:srgbClr val="FF0000"/>
                </a:solidFill>
                <a:cs typeface="Times New Roman" pitchFamily="18" charset="0"/>
              </a:rPr>
              <a:t>V</a:t>
            </a:r>
            <a:r>
              <a:rPr lang="ru-RU" sz="1200" b="1" dirty="0" smtClean="0">
                <a:solidFill>
                  <a:srgbClr val="FF0000"/>
                </a:solidFill>
                <a:cs typeface="Times New Roman" pitchFamily="18" charset="0"/>
              </a:rPr>
              <a:t> Всероссийского фестиваля достижений педагогов «ОПЫТ, НОВАТОРСТВО, ТАЛАНТ»</a:t>
            </a:r>
          </a:p>
          <a:p>
            <a:pPr lvl="0" defTabSz="1524000">
              <a:buFont typeface="Arial" pitchFamily="34" charset="0"/>
              <a:buChar char="•"/>
            </a:pPr>
            <a:r>
              <a:rPr lang="ru-RU" sz="1200" b="1" dirty="0" smtClean="0">
                <a:solidFill>
                  <a:srgbClr val="FF0000"/>
                </a:solidFill>
                <a:cs typeface="Times New Roman" pitchFamily="18" charset="0"/>
              </a:rPr>
              <a:t>Подготовка  призеров </a:t>
            </a:r>
            <a:r>
              <a:rPr lang="en-US" sz="1200" b="1" dirty="0" smtClean="0">
                <a:solidFill>
                  <a:srgbClr val="FF0000"/>
                </a:solidFill>
                <a:cs typeface="Times New Roman" pitchFamily="18" charset="0"/>
              </a:rPr>
              <a:t>I</a:t>
            </a:r>
            <a:r>
              <a:rPr lang="ru-RU" sz="1200" b="1" dirty="0" smtClean="0">
                <a:solidFill>
                  <a:srgbClr val="FF0000"/>
                </a:solidFill>
                <a:cs typeface="Times New Roman" pitchFamily="18" charset="0"/>
              </a:rPr>
              <a:t> Всероссийской олимпиады школьников и студентов «НАУКА 2.0» по предмету: Экономика</a:t>
            </a:r>
          </a:p>
          <a:p>
            <a:pPr lvl="0" defTabSz="1524000">
              <a:buFont typeface="Arial" pitchFamily="34" charset="0"/>
              <a:buChar char="•"/>
            </a:pPr>
            <a:r>
              <a:rPr lang="ru-RU" sz="1200" b="1" dirty="0" smtClean="0">
                <a:solidFill>
                  <a:srgbClr val="FF0000"/>
                </a:solidFill>
                <a:cs typeface="Times New Roman" pitchFamily="18" charset="0"/>
              </a:rPr>
              <a:t>Участие в </a:t>
            </a:r>
            <a:r>
              <a:rPr lang="en-US" sz="1200" b="1" dirty="0" smtClean="0">
                <a:solidFill>
                  <a:srgbClr val="FF0000"/>
                </a:solidFill>
                <a:cs typeface="Times New Roman" pitchFamily="18" charset="0"/>
              </a:rPr>
              <a:t>I </a:t>
            </a:r>
            <a:r>
              <a:rPr lang="ru-RU" sz="1200" b="1" dirty="0" smtClean="0">
                <a:solidFill>
                  <a:srgbClr val="FF0000"/>
                </a:solidFill>
                <a:cs typeface="Times New Roman" pitchFamily="18" charset="0"/>
              </a:rPr>
              <a:t>Всероссийском конкурсе «Экзамен на профессию».</a:t>
            </a:r>
          </a:p>
        </p:txBody>
      </p:sp>
      <p:sp>
        <p:nvSpPr>
          <p:cNvPr id="8" name="Вертикальный свиток 7"/>
          <p:cNvSpPr/>
          <p:nvPr/>
        </p:nvSpPr>
        <p:spPr>
          <a:xfrm>
            <a:off x="251520" y="3717032"/>
            <a:ext cx="2592288" cy="2376264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Font typeface="Arial" pitchFamily="34" charset="0"/>
              <a:buChar char="•"/>
            </a:pPr>
            <a:r>
              <a:rPr lang="ru-RU" sz="1200" b="1" dirty="0" smtClean="0">
                <a:solidFill>
                  <a:srgbClr val="FF0000"/>
                </a:solidFill>
                <a:cs typeface="Times New Roman" pitchFamily="18" charset="0"/>
              </a:rPr>
              <a:t>Внеклассные мероприятия по предметам</a:t>
            </a:r>
          </a:p>
          <a:p>
            <a:pPr lvl="0" algn="ctr">
              <a:buFont typeface="Arial" pitchFamily="34" charset="0"/>
              <a:buChar char="•"/>
            </a:pPr>
            <a:r>
              <a:rPr lang="ru-RU" sz="1200" b="1" dirty="0" smtClean="0">
                <a:solidFill>
                  <a:srgbClr val="FF0000"/>
                </a:solidFill>
                <a:cs typeface="Times New Roman" pitchFamily="18" charset="0"/>
              </a:rPr>
              <a:t>Классные часы</a:t>
            </a:r>
          </a:p>
          <a:p>
            <a:pPr lvl="0" algn="ctr">
              <a:buFont typeface="Arial" pitchFamily="34" charset="0"/>
              <a:buChar char="•"/>
            </a:pPr>
            <a:r>
              <a:rPr lang="ru-RU" sz="1200" b="1" dirty="0" smtClean="0">
                <a:solidFill>
                  <a:srgbClr val="FF0000"/>
                </a:solidFill>
                <a:cs typeface="Times New Roman" pitchFamily="18" charset="0"/>
              </a:rPr>
              <a:t>Тематические родительские собрания</a:t>
            </a:r>
            <a:endParaRPr lang="ru-RU" sz="1200" b="1" dirty="0">
              <a:solidFill>
                <a:srgbClr val="FF0000"/>
              </a:solidFill>
              <a:cs typeface="Times New Roman" pitchFamily="18" charset="0"/>
            </a:endParaRPr>
          </a:p>
        </p:txBody>
      </p:sp>
      <p:pic>
        <p:nvPicPr>
          <p:cNvPr id="9" name="Picture 8" descr="http://ktmsh.proffi95.ru/images/posts/medium/post6993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156176" y="4869160"/>
            <a:ext cx="2304256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akultativy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835696" y="332656"/>
            <a:ext cx="597666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ИКТ технологии</a:t>
            </a:r>
          </a:p>
        </p:txBody>
      </p:sp>
      <p:pic>
        <p:nvPicPr>
          <p:cNvPr id="5" name="Рисунок 4" descr="Ait3hzS81aw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51520" y="1412776"/>
            <a:ext cx="2592288" cy="2232248"/>
          </a:xfrm>
          <a:prstGeom prst="rect">
            <a:avLst/>
          </a:prstGeom>
        </p:spPr>
      </p:pic>
      <p:pic>
        <p:nvPicPr>
          <p:cNvPr id="6" name="Рисунок 5" descr="C97x_VcOOMc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275856" y="1412776"/>
            <a:ext cx="2808312" cy="2232248"/>
          </a:xfrm>
          <a:prstGeom prst="rect">
            <a:avLst/>
          </a:prstGeom>
        </p:spPr>
      </p:pic>
      <p:pic>
        <p:nvPicPr>
          <p:cNvPr id="7" name="Рисунок 6" descr="bktKM0NZoNk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203848" y="4149080"/>
            <a:ext cx="2952328" cy="2304256"/>
          </a:xfrm>
          <a:prstGeom prst="rect">
            <a:avLst/>
          </a:prstGeom>
        </p:spPr>
      </p:pic>
      <p:pic>
        <p:nvPicPr>
          <p:cNvPr id="8" name="Рисунок 7" descr="jVzIOaJgGR0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300192" y="4149080"/>
            <a:ext cx="2592288" cy="2304256"/>
          </a:xfrm>
          <a:prstGeom prst="rect">
            <a:avLst/>
          </a:prstGeom>
        </p:spPr>
      </p:pic>
      <p:pic>
        <p:nvPicPr>
          <p:cNvPr id="9" name="Рисунок 8" descr="oOxd-1olY5Y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251520" y="4149080"/>
            <a:ext cx="2592288" cy="2304256"/>
          </a:xfrm>
          <a:prstGeom prst="rect">
            <a:avLst/>
          </a:prstGeom>
        </p:spPr>
      </p:pic>
      <p:pic>
        <p:nvPicPr>
          <p:cNvPr id="11" name="Рисунок 10" descr="XiifB8ZTN-Y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6372200" y="1340768"/>
            <a:ext cx="2592288" cy="2304256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akultativy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07504" y="0"/>
            <a:ext cx="9143999" cy="6858000"/>
          </a:xfrm>
          <a:prstGeom prst="rect">
            <a:avLst/>
          </a:prstGeom>
        </p:spPr>
      </p:pic>
      <p:pic>
        <p:nvPicPr>
          <p:cNvPr id="3" name="Рисунок 2" descr="1HHSb6mg-SE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372200" y="476672"/>
            <a:ext cx="2520280" cy="216024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564641" y="404664"/>
            <a:ext cx="20147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ИКТ технологии</a:t>
            </a:r>
          </a:p>
        </p:txBody>
      </p:sp>
      <p:pic>
        <p:nvPicPr>
          <p:cNvPr id="5" name="Рисунок 4" descr="LgA8w26y6SA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39552" y="476672"/>
            <a:ext cx="2448272" cy="2088232"/>
          </a:xfrm>
          <a:prstGeom prst="rect">
            <a:avLst/>
          </a:prstGeom>
        </p:spPr>
      </p:pic>
      <p:pic>
        <p:nvPicPr>
          <p:cNvPr id="7" name="Рисунок 6" descr="szW254TseOE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563888" y="836712"/>
            <a:ext cx="2232248" cy="2088232"/>
          </a:xfrm>
          <a:prstGeom prst="rect">
            <a:avLst/>
          </a:prstGeom>
        </p:spPr>
      </p:pic>
      <p:pic>
        <p:nvPicPr>
          <p:cNvPr id="8" name="Рисунок 7" descr="SzYlQuZzAPk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539552" y="3717032"/>
            <a:ext cx="2520280" cy="2376264"/>
          </a:xfrm>
          <a:prstGeom prst="rect">
            <a:avLst/>
          </a:prstGeom>
        </p:spPr>
      </p:pic>
      <p:pic>
        <p:nvPicPr>
          <p:cNvPr id="9" name="Рисунок 8" descr="UMEj3WDXfw0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6228184" y="3717032"/>
            <a:ext cx="2736304" cy="2376264"/>
          </a:xfrm>
          <a:prstGeom prst="rect">
            <a:avLst/>
          </a:prstGeom>
        </p:spPr>
      </p:pic>
      <p:pic>
        <p:nvPicPr>
          <p:cNvPr id="10" name="Рисунок 9" descr="QXz0Q4DqAgc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3635896" y="3645024"/>
            <a:ext cx="1944216" cy="2016224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akultativy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835696" y="332656"/>
            <a:ext cx="597666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ИКТ технологии</a:t>
            </a:r>
          </a:p>
          <a:p>
            <a:pPr algn="ctr"/>
            <a:r>
              <a:rPr lang="ru-RU" sz="2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Персональный сайт</a:t>
            </a:r>
            <a:endParaRPr lang="ru-RU" sz="2400" dirty="0"/>
          </a:p>
        </p:txBody>
      </p:sp>
      <p:pic>
        <p:nvPicPr>
          <p:cNvPr id="6" name="Рисунок 5" descr="ShuBJ9WAfq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39552" y="1196752"/>
            <a:ext cx="3312368" cy="2376264"/>
          </a:xfrm>
          <a:prstGeom prst="rect">
            <a:avLst/>
          </a:prstGeom>
        </p:spPr>
      </p:pic>
      <p:pic>
        <p:nvPicPr>
          <p:cNvPr id="7" name="Рисунок 6" descr="Ze8RljWXXys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860032" y="1196752"/>
            <a:ext cx="3456384" cy="2304256"/>
          </a:xfrm>
          <a:prstGeom prst="rect">
            <a:avLst/>
          </a:prstGeom>
        </p:spPr>
      </p:pic>
      <p:pic>
        <p:nvPicPr>
          <p:cNvPr id="10" name="Рисунок 9" descr="ATrBbUjaD84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355976" y="3645024"/>
            <a:ext cx="4608512" cy="2952328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</p:pic>
      <p:pic>
        <p:nvPicPr>
          <p:cNvPr id="12" name="Рисунок 11" descr="TKgU_tZAJY0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11560" y="3645024"/>
            <a:ext cx="2592288" cy="2952328"/>
          </a:xfrm>
          <a:prstGeom prst="rect">
            <a:avLst/>
          </a:prstGeom>
        </p:spPr>
      </p:pic>
      <p:pic>
        <p:nvPicPr>
          <p:cNvPr id="13" name="Рисунок 12" descr="fakultativy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2123729" y="188640"/>
            <a:ext cx="44644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Применение ИКТ технологии</a:t>
            </a:r>
          </a:p>
        </p:txBody>
      </p:sp>
      <p:pic>
        <p:nvPicPr>
          <p:cNvPr id="15" name="Рисунок 14" descr="DyokXOMkaOI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539552" y="692696"/>
            <a:ext cx="2376264" cy="1728192"/>
          </a:xfrm>
          <a:prstGeom prst="rect">
            <a:avLst/>
          </a:prstGeom>
        </p:spPr>
      </p:pic>
      <p:pic>
        <p:nvPicPr>
          <p:cNvPr id="17" name="Рисунок 16" descr="IFRaRvIM8NA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3203848" y="692696"/>
            <a:ext cx="2736304" cy="2016224"/>
          </a:xfrm>
          <a:prstGeom prst="rect">
            <a:avLst/>
          </a:prstGeom>
        </p:spPr>
      </p:pic>
      <p:pic>
        <p:nvPicPr>
          <p:cNvPr id="18" name="Рисунок 17" descr="eNZkuu6gcaw.jp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6084168" y="692696"/>
            <a:ext cx="2880320" cy="1728192"/>
          </a:xfrm>
          <a:prstGeom prst="rect">
            <a:avLst/>
          </a:prstGeom>
        </p:spPr>
      </p:pic>
      <p:pic>
        <p:nvPicPr>
          <p:cNvPr id="19" name="Рисунок 18" descr="6SP2gNHYNEc.jpg"/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>
            <a:off x="467544" y="2852936"/>
            <a:ext cx="2448272" cy="1728192"/>
          </a:xfrm>
          <a:prstGeom prst="rect">
            <a:avLst/>
          </a:prstGeom>
        </p:spPr>
      </p:pic>
      <p:pic>
        <p:nvPicPr>
          <p:cNvPr id="20" name="Рисунок 19" descr="1Znn4aAr5Ik.jpg"/>
          <p:cNvPicPr>
            <a:picLocks noChangeAspect="1"/>
          </p:cNvPicPr>
          <p:nvPr/>
        </p:nvPicPr>
        <p:blipFill>
          <a:blip r:embed="rId11" cstate="email"/>
          <a:stretch>
            <a:fillRect/>
          </a:stretch>
        </p:blipFill>
        <p:spPr>
          <a:xfrm>
            <a:off x="3203848" y="3140968"/>
            <a:ext cx="2736304" cy="2592288"/>
          </a:xfrm>
          <a:prstGeom prst="rect">
            <a:avLst/>
          </a:prstGeom>
        </p:spPr>
      </p:pic>
      <p:pic>
        <p:nvPicPr>
          <p:cNvPr id="21" name="Рисунок 20" descr="oPJtlsi9-mA.jpg"/>
          <p:cNvPicPr>
            <a:picLocks noChangeAspect="1"/>
          </p:cNvPicPr>
          <p:nvPr/>
        </p:nvPicPr>
        <p:blipFill>
          <a:blip r:embed="rId12" cstate="email"/>
          <a:stretch>
            <a:fillRect/>
          </a:stretch>
        </p:blipFill>
        <p:spPr>
          <a:xfrm>
            <a:off x="6156176" y="2852936"/>
            <a:ext cx="2736304" cy="1728192"/>
          </a:xfrm>
          <a:prstGeom prst="rect">
            <a:avLst/>
          </a:prstGeom>
        </p:spPr>
      </p:pic>
      <p:pic>
        <p:nvPicPr>
          <p:cNvPr id="22" name="Рисунок 21" descr="комп_класс.jpg"/>
          <p:cNvPicPr>
            <a:picLocks noChangeAspect="1"/>
          </p:cNvPicPr>
          <p:nvPr/>
        </p:nvPicPr>
        <p:blipFill>
          <a:blip r:embed="rId13" cstate="email"/>
          <a:stretch>
            <a:fillRect/>
          </a:stretch>
        </p:blipFill>
        <p:spPr>
          <a:xfrm>
            <a:off x="395537" y="4653136"/>
            <a:ext cx="2592287" cy="2088232"/>
          </a:xfrm>
          <a:prstGeom prst="rect">
            <a:avLst/>
          </a:prstGeom>
        </p:spPr>
      </p:pic>
      <p:pic>
        <p:nvPicPr>
          <p:cNvPr id="23" name="Рисунок 22" descr="x_51919b36[1].jpg"/>
          <p:cNvPicPr>
            <a:picLocks noChangeAspect="1"/>
          </p:cNvPicPr>
          <p:nvPr/>
        </p:nvPicPr>
        <p:blipFill>
          <a:blip r:embed="rId14" cstate="email"/>
          <a:stretch>
            <a:fillRect/>
          </a:stretch>
        </p:blipFill>
        <p:spPr>
          <a:xfrm>
            <a:off x="6156176" y="4653136"/>
            <a:ext cx="2736304" cy="2016224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fakultativy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691680" y="332656"/>
            <a:ext cx="64087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ysClr val="windowText" lastClr="000000"/>
                </a:solidFill>
                <a:latin typeface="Gabriola" pitchFamily="82" charset="0"/>
              </a:rPr>
              <a:t>Сертификаты, свидетельства </a:t>
            </a:r>
            <a:r>
              <a:rPr lang="ru-RU" sz="1200" b="1" dirty="0" smtClean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ysClr val="windowText" lastClr="000000"/>
                </a:solidFill>
                <a:latin typeface="Gabriola" pitchFamily="82" charset="0"/>
              </a:rPr>
              <a:t>(публикации)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 smtClean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ysClr val="windowText" lastClr="000000"/>
                </a:solidFill>
              </a:rPr>
              <a:t>Бубликации</a:t>
            </a:r>
            <a:r>
              <a:rPr lang="ru-RU" sz="2400" b="1" dirty="0" smtClean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ysClr val="windowText" lastClr="000000"/>
                </a:solidFill>
              </a:rPr>
              <a:t>)</a:t>
            </a:r>
            <a:endParaRPr lang="ru-RU" sz="2400" b="1" dirty="0">
              <a:ln w="10541" cmpd="sng">
                <a:solidFill>
                  <a:srgbClr val="FF0000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pic>
        <p:nvPicPr>
          <p:cNvPr id="4" name="Рисунок 3" descr="sertifikat_portfolio-544675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55576" y="4509120"/>
            <a:ext cx="1728192" cy="2016224"/>
          </a:xfrm>
          <a:prstGeom prst="rect">
            <a:avLst/>
          </a:prstGeom>
          <a:ln w="38100">
            <a:solidFill>
              <a:schemeClr val="bg2">
                <a:lumMod val="50000"/>
              </a:schemeClr>
            </a:solidFill>
          </a:ln>
          <a:effectLst>
            <a:softEdge rad="112500"/>
          </a:effectLst>
        </p:spPr>
      </p:pic>
      <p:pic>
        <p:nvPicPr>
          <p:cNvPr id="5" name="Рисунок 4" descr="svidetelstvo-1439972 (1)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995936" y="4437112"/>
            <a:ext cx="2088232" cy="223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sertifikat_site-544675 (1)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876256" y="4509120"/>
            <a:ext cx="1728192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ATrBbUjaD84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1475656" y="836712"/>
            <a:ext cx="6336704" cy="3744415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fakultativy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827584" y="332656"/>
            <a:ext cx="74888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b="1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5364088" y="4005064"/>
            <a:ext cx="33123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.</a:t>
            </a:r>
            <a:endParaRPr lang="ru-RU" sz="1400" dirty="0"/>
          </a:p>
        </p:txBody>
      </p:sp>
      <p:pic>
        <p:nvPicPr>
          <p:cNvPr id="7" name="Рисунок 6" descr="111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971600" y="3933056"/>
            <a:ext cx="2592288" cy="2736303"/>
          </a:xfrm>
          <a:prstGeom prst="rect">
            <a:avLst/>
          </a:prstGeom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400600" cy="31409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Прямоугольник 10"/>
          <p:cNvSpPr/>
          <p:nvPr/>
        </p:nvSpPr>
        <p:spPr>
          <a:xfrm rot="20133669">
            <a:off x="1388746" y="269344"/>
            <a:ext cx="2973853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300" b="1" dirty="0" smtClean="0">
                <a:solidFill>
                  <a:srgbClr val="0070C0"/>
                </a:solidFill>
                <a:latin typeface="Arial Narrow" pitchFamily="34" charset="0"/>
              </a:rPr>
              <a:t>Мое педагогическое кредо</a:t>
            </a:r>
          </a:p>
          <a:p>
            <a:r>
              <a:rPr lang="ru-RU" sz="1300" b="1" dirty="0" smtClean="0">
                <a:solidFill>
                  <a:srgbClr val="FF0000"/>
                </a:solidFill>
              </a:rPr>
              <a:t>«Каждый день, в который вы не пополнили своего образования хотя бы маленьким, но новым для вас куском знания… считайте бесплодно и невозвратно для себя погибшим».</a:t>
            </a:r>
            <a:endParaRPr lang="en-US" sz="1300" b="1" dirty="0" smtClean="0">
              <a:solidFill>
                <a:srgbClr val="FF0000"/>
              </a:solidFill>
            </a:endParaRPr>
          </a:p>
          <a:p>
            <a:pPr algn="r"/>
            <a:r>
              <a:rPr lang="ru-RU" sz="1300" i="1" dirty="0" smtClean="0">
                <a:solidFill>
                  <a:srgbClr val="FF0000"/>
                </a:solidFill>
              </a:rPr>
              <a:t>Константин Сергеевич Станиславский</a:t>
            </a:r>
            <a:endParaRPr lang="ru-RU" sz="1300" dirty="0">
              <a:solidFill>
                <a:srgbClr val="FF0000"/>
              </a:solidFill>
            </a:endParaRPr>
          </a:p>
        </p:txBody>
      </p:sp>
      <p:sp>
        <p:nvSpPr>
          <p:cNvPr id="12" name="Горизонтальный свиток 11"/>
          <p:cNvSpPr/>
          <p:nvPr/>
        </p:nvSpPr>
        <p:spPr>
          <a:xfrm rot="696596">
            <a:off x="4932040" y="3140968"/>
            <a:ext cx="3744416" cy="3456384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 </a:t>
            </a:r>
            <a:r>
              <a:rPr lang="ru-RU" sz="1400" b="1" dirty="0" smtClean="0">
                <a:solidFill>
                  <a:srgbClr val="FF0000"/>
                </a:solidFill>
              </a:rPr>
              <a:t>Главная  </a:t>
            </a:r>
            <a:r>
              <a:rPr lang="ru-RU" sz="1400" b="1" i="1" dirty="0" smtClean="0">
                <a:solidFill>
                  <a:srgbClr val="FF0000"/>
                </a:solidFill>
              </a:rPr>
              <a:t>цель</a:t>
            </a:r>
            <a:r>
              <a:rPr lang="ru-RU" sz="1400" b="1" dirty="0" smtClean="0">
                <a:solidFill>
                  <a:srgbClr val="FF0000"/>
                </a:solidFill>
              </a:rPr>
              <a:t> моей деятельности: помочь студенту открыть самого себя, думать и действовать самостоятельно, научить применять полученные на  уроках знания в жизни, а после окончания колледжа - социализироваться и стать конкурентоспособным на рынке труда.</a:t>
            </a:r>
            <a:endParaRPr lang="ru-RU" sz="1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akultativy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835696" y="332656"/>
            <a:ext cx="597666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Мои публикации, достижения (на сайтах)</a:t>
            </a:r>
            <a:endParaRPr lang="ru-RU" sz="2400" dirty="0"/>
          </a:p>
        </p:txBody>
      </p:sp>
      <p:pic>
        <p:nvPicPr>
          <p:cNvPr id="7" name="Рисунок 6" descr="svidetelstvo-1509853.png"/>
          <p:cNvPicPr/>
          <p:nvPr/>
        </p:nvPicPr>
        <p:blipFill>
          <a:blip r:embed="rId3" cstate="email"/>
          <a:stretch>
            <a:fillRect/>
          </a:stretch>
        </p:blipFill>
        <p:spPr>
          <a:xfrm>
            <a:off x="755576" y="1124744"/>
            <a:ext cx="1944216" cy="2808312"/>
          </a:xfrm>
          <a:prstGeom prst="rect">
            <a:avLst/>
          </a:prstGeom>
        </p:spPr>
      </p:pic>
      <p:pic>
        <p:nvPicPr>
          <p:cNvPr id="8" name="Рисунок 7" descr="svidetelstvo-1509840.png"/>
          <p:cNvPicPr/>
          <p:nvPr/>
        </p:nvPicPr>
        <p:blipFill>
          <a:blip r:embed="rId4" cstate="email"/>
          <a:stretch>
            <a:fillRect/>
          </a:stretch>
        </p:blipFill>
        <p:spPr>
          <a:xfrm>
            <a:off x="6804248" y="1124743"/>
            <a:ext cx="2088232" cy="2808313"/>
          </a:xfrm>
          <a:prstGeom prst="rect">
            <a:avLst/>
          </a:prstGeom>
        </p:spPr>
      </p:pic>
      <p:pic>
        <p:nvPicPr>
          <p:cNvPr id="9" name="Рисунок 8" descr="TKgU_tZAJY0.jpg"/>
          <p:cNvPicPr/>
          <p:nvPr/>
        </p:nvPicPr>
        <p:blipFill>
          <a:blip r:embed="rId5" cstate="email"/>
          <a:stretch>
            <a:fillRect/>
          </a:stretch>
        </p:blipFill>
        <p:spPr>
          <a:xfrm>
            <a:off x="3779912" y="1052736"/>
            <a:ext cx="2232248" cy="2880320"/>
          </a:xfrm>
          <a:prstGeom prst="rect">
            <a:avLst/>
          </a:prstGeom>
        </p:spPr>
      </p:pic>
      <p:pic>
        <p:nvPicPr>
          <p:cNvPr id="10" name="Рисунок 9" descr="Qilo55ut8W8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2123728" y="4005064"/>
            <a:ext cx="2232248" cy="2736304"/>
          </a:xfrm>
          <a:prstGeom prst="rect">
            <a:avLst/>
          </a:prstGeom>
        </p:spPr>
      </p:pic>
      <p:pic>
        <p:nvPicPr>
          <p:cNvPr id="11" name="Рисунок 10" descr="sErFFyxy5N4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5436096" y="4005064"/>
            <a:ext cx="2232248" cy="2664296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fakultativy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835696" y="548680"/>
            <a:ext cx="55446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Председатель  предметно-цикловой комиссии   с 2006 года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2770" name="Diagram 2"/>
          <p:cNvGraphicFramePr>
            <a:graphicFrameLocks/>
          </p:cNvGraphicFramePr>
          <p:nvPr/>
        </p:nvGraphicFramePr>
        <p:xfrm>
          <a:off x="1043608" y="1484785"/>
          <a:ext cx="6912768" cy="4680520"/>
        </p:xfrm>
        <a:graphic>
          <a:graphicData uri="http://schemas.openxmlformats.org/drawingml/2006/compatibility">
            <com:legacyDrawing xmlns:com="http://schemas.openxmlformats.org/drawingml/2006/compatibility" spid="_x0000_s32770"/>
          </a:graphicData>
        </a:graphic>
      </p:graphicFrame>
      <p:pic>
        <p:nvPicPr>
          <p:cNvPr id="6" name="Picture 8" descr="http://ktmsh.proffi95.ru/images/posts/medium/post699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75856" y="2852936"/>
            <a:ext cx="2880320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akultativy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286000" y="404664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Выступление на педагогических советах, заседаниях ПЦК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GrbvXEoWkZQ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12998" y="1412776"/>
            <a:ext cx="1854746" cy="1512168"/>
          </a:xfrm>
          <a:prstGeom prst="rect">
            <a:avLst/>
          </a:prstGeom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387695" y="1196751"/>
          <a:ext cx="4368610" cy="4608513"/>
        </p:xfrm>
        <a:graphic>
          <a:graphicData uri="http://schemas.openxmlformats.org/drawingml/2006/table">
            <a:tbl>
              <a:tblPr/>
              <a:tblGrid>
                <a:gridCol w="1193065"/>
                <a:gridCol w="1719342"/>
                <a:gridCol w="1456203"/>
              </a:tblGrid>
              <a:tr h="1865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</a:rPr>
                        <a:t>Дата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45985" marR="45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Тема выступления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5985" marR="45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Мероприятие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5985" marR="45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48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25.09.2012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5985" marR="45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«Внедрение информационных технологий»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5985" marR="45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Заседание ПЦК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5985" marR="45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1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12.04.2013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5985" marR="45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«Проектная деятельность  на уроках  маркетинга»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5985" marR="45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Заседание ПЦК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5985" marR="45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48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10.09.2012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5985" marR="45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«Этапы подготовки родительских собраний»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5985" marR="45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Педагогический совет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5985" marR="45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1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17.03.2013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5985" marR="45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«Интерактивные формы проведения учебных занятий»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5985" marR="45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Педагогический совет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5985" marR="45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97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25.09.2013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5985" marR="45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</a:rPr>
                        <a:t>«Методические рекомендации по анализу учебных занятий и воспитательных мероприятий»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45985" marR="45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Педагогический совет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5985" marR="45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97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08.11.2013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5985" marR="45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kern="50">
                          <a:latin typeface="Times New Roman"/>
                          <a:ea typeface="Lucida Sans Unicode"/>
                        </a:rPr>
                        <a:t>«Современные средства оценивания результатов обучения»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5985" marR="45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Заседание ПЦК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5985" marR="45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48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15.01.2014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5985" marR="45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«Роль куратора в повышении качества образования»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5985" marR="45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Педагогический совет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5985" marR="45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20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27.01.2014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5985" marR="45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«Технология ролевой дискуссии»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5985" marR="45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Заседание ПЦК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5985" marR="45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97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18.10.2014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5985" marR="45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«Организация самостоятельной поисково-исследовательской работы в кабинете»</a:t>
                      </a:r>
                      <a:r>
                        <a:rPr lang="ru-RU" sz="900">
                          <a:latin typeface="Times New Roman"/>
                          <a:ea typeface="Times New Roman"/>
                        </a:rPr>
                        <a:t>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5985" marR="45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</a:rPr>
                        <a:t>Педагогический совет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45985" marR="45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8" name="Рисунок 7" descr="y13oxYIaLKg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948264" y="4653136"/>
            <a:ext cx="1944216" cy="1728192"/>
          </a:xfrm>
          <a:prstGeom prst="rect">
            <a:avLst/>
          </a:prstGeom>
        </p:spPr>
      </p:pic>
      <p:pic>
        <p:nvPicPr>
          <p:cNvPr id="9" name="Рисунок 8" descr="moi_dannye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779912" y="5877272"/>
            <a:ext cx="1800200" cy="864096"/>
          </a:xfrm>
          <a:prstGeom prst="rect">
            <a:avLst/>
          </a:prstGeom>
        </p:spPr>
      </p:pic>
      <p:pic>
        <p:nvPicPr>
          <p:cNvPr id="10" name="Рисунок 9" descr="i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395536" y="3933056"/>
            <a:ext cx="1872208" cy="1728192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 rot="21373215">
            <a:off x="1402611" y="4232693"/>
            <a:ext cx="5795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" dirty="0"/>
              <a:t>«Внедрение информационных технологий»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akultativy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27584" y="548680"/>
            <a:ext cx="748883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Внеурочная деятельность по предметам</a:t>
            </a:r>
            <a:endParaRPr lang="ru-RU" sz="32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1859340"/>
            <a:ext cx="45902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3366"/>
                </a:solidFill>
                <a:latin typeface="Calibri" pitchFamily="34" charset="0"/>
              </a:rPr>
              <a:t>Предметные недели 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3366"/>
                </a:solidFill>
                <a:latin typeface="Calibri" pitchFamily="34" charset="0"/>
              </a:rPr>
              <a:t>Олимпиады, 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3366"/>
                </a:solidFill>
                <a:latin typeface="Calibri" pitchFamily="34" charset="0"/>
              </a:rPr>
              <a:t>Всероссийские конкурсы,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3366"/>
                </a:solidFill>
                <a:latin typeface="Calibri" pitchFamily="34" charset="0"/>
              </a:rPr>
              <a:t>Индивидуальная работа со студентами, </a:t>
            </a:r>
          </a:p>
        </p:txBody>
      </p:sp>
      <p:pic>
        <p:nvPicPr>
          <p:cNvPr id="5" name="Рисунок 4" descr="XiifB8ZTN-Y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07504" y="1628800"/>
            <a:ext cx="2016224" cy="2808312"/>
          </a:xfrm>
          <a:prstGeom prst="rect">
            <a:avLst/>
          </a:prstGeom>
        </p:spPr>
      </p:pic>
      <p:pic>
        <p:nvPicPr>
          <p:cNvPr id="8" name="Рисунок 7" descr="x_eoNaNNZBA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195736" y="3861048"/>
            <a:ext cx="1944216" cy="2664296"/>
          </a:xfrm>
          <a:prstGeom prst="rect">
            <a:avLst/>
          </a:prstGeom>
        </p:spPr>
      </p:pic>
      <p:pic>
        <p:nvPicPr>
          <p:cNvPr id="9" name="Рисунок 8" descr="kzgFmBwolDg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716017" y="3861048"/>
            <a:ext cx="1872208" cy="2664296"/>
          </a:xfrm>
          <a:prstGeom prst="rect">
            <a:avLst/>
          </a:prstGeom>
        </p:spPr>
      </p:pic>
      <p:pic>
        <p:nvPicPr>
          <p:cNvPr id="10" name="Рисунок 9" descr="A9RilbY5IQo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732240" y="1628800"/>
            <a:ext cx="2088231" cy="2808312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akultativy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2400" y="152400"/>
            <a:ext cx="914399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31640" y="620688"/>
            <a:ext cx="69127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Учебно-материальная база по предмету</a:t>
            </a:r>
            <a:endParaRPr lang="ru-RU" sz="28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Рисунок 5" descr="QXz0Q4DqAgc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275856" y="1340768"/>
            <a:ext cx="5256584" cy="5256584"/>
          </a:xfrm>
          <a:prstGeom prst="rect">
            <a:avLst/>
          </a:prstGeom>
        </p:spPr>
      </p:pic>
      <p:pic>
        <p:nvPicPr>
          <p:cNvPr id="7" name="Рисунок 6" descr="pzHIInsgSIw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23528" y="1844824"/>
            <a:ext cx="2520280" cy="309634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644008" y="1628800"/>
            <a:ext cx="32403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УМК по  предметам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Контрольно -измерительные материалы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Контрольно-оценочные средства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Электронные средства обучения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Конспекты уроков</a:t>
            </a:r>
            <a:endParaRPr lang="ru-RU" b="1" dirty="0">
              <a:solidFill>
                <a:srgbClr val="3333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Рисунок 24" descr="fakultativy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283968" y="404664"/>
            <a:ext cx="4464496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качестве темы самообразования на 2014/201 год я выбрала тему: </a:t>
            </a:r>
            <a:r>
              <a:rPr lang="ru-RU" sz="3200" b="1" i="1" dirty="0" smtClean="0">
                <a:solidFill>
                  <a:srgbClr val="C00000"/>
                </a:solidFill>
              </a:rPr>
              <a:t>«</a:t>
            </a:r>
            <a:r>
              <a:rPr lang="ru-RU" sz="2800" b="1" dirty="0" smtClean="0">
                <a:solidFill>
                  <a:srgbClr val="C00000"/>
                </a:solidFill>
              </a:rPr>
              <a:t>ФОРМИРОВАНИЕ ПРОФЕССИОНАЛЬНЫХ КОМПЕТЕНЦИЙ СТУДЕНТОВ НА ОСНОВЕ ПРОЕКТНО-ИССЛЕДОВАТЕЛЬСКОЙ ДЕЯТЕЛЬНОСТИ</a:t>
            </a:r>
            <a:r>
              <a:rPr lang="ru-RU" sz="3200" b="1" i="1" dirty="0" smtClean="0">
                <a:solidFill>
                  <a:srgbClr val="C00000"/>
                </a:solidFill>
              </a:rPr>
              <a:t>»</a:t>
            </a:r>
            <a:endParaRPr lang="ru-RU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9bReqV6hWuw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95537" y="908720"/>
            <a:ext cx="3600400" cy="4824536"/>
          </a:xfrm>
          <a:prstGeom prst="rect">
            <a:avLst/>
          </a:prstGeo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akultativy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2051720" y="404664"/>
            <a:ext cx="48965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484784"/>
            <a:ext cx="4968552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Схема 5"/>
          <p:cNvGraphicFramePr/>
          <p:nvPr/>
        </p:nvGraphicFramePr>
        <p:xfrm>
          <a:off x="1763688" y="1196752"/>
          <a:ext cx="5760640" cy="4032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7" name="Picture 9" descr="D:\Фотографии1\родительское собрание Безопасный Интернет - детям\Копия DSC02657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75231" y="5229200"/>
            <a:ext cx="2122512" cy="15121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 descr="3xXilyw0kAA.jpg"/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>
            <a:off x="7092280" y="5301208"/>
            <a:ext cx="1800200" cy="1440159"/>
          </a:xfrm>
          <a:prstGeom prst="rect">
            <a:avLst/>
          </a:prstGeom>
        </p:spPr>
      </p:pic>
      <p:pic>
        <p:nvPicPr>
          <p:cNvPr id="11" name="Рисунок 10" descr="2Ar2VqLBfnM.jpg"/>
          <p:cNvPicPr>
            <a:picLocks noChangeAspect="1"/>
          </p:cNvPicPr>
          <p:nvPr/>
        </p:nvPicPr>
        <p:blipFill>
          <a:blip r:embed="rId11" cstate="email"/>
          <a:stretch>
            <a:fillRect/>
          </a:stretch>
        </p:blipFill>
        <p:spPr>
          <a:xfrm>
            <a:off x="7524328" y="548680"/>
            <a:ext cx="1440160" cy="1368152"/>
          </a:xfrm>
          <a:prstGeom prst="rect">
            <a:avLst/>
          </a:prstGeom>
        </p:spPr>
      </p:pic>
      <p:pic>
        <p:nvPicPr>
          <p:cNvPr id="12" name="Рисунок 11" descr="ГЕРОНТОЛОГИЧЕСКИЙ ЦЕНТР_1.jpg"/>
          <p:cNvPicPr>
            <a:picLocks noChangeAspect="1"/>
          </p:cNvPicPr>
          <p:nvPr/>
        </p:nvPicPr>
        <p:blipFill>
          <a:blip r:embed="rId12" cstate="email"/>
          <a:stretch>
            <a:fillRect/>
          </a:stretch>
        </p:blipFill>
        <p:spPr>
          <a:xfrm>
            <a:off x="7596337" y="2667000"/>
            <a:ext cx="1368152" cy="1338064"/>
          </a:xfrm>
          <a:prstGeom prst="rect">
            <a:avLst/>
          </a:prstGeom>
        </p:spPr>
      </p:pic>
      <p:pic>
        <p:nvPicPr>
          <p:cNvPr id="13" name="Рисунок 12" descr="z_0c2b3400.jpg"/>
          <p:cNvPicPr>
            <a:picLocks noChangeAspect="1"/>
          </p:cNvPicPr>
          <p:nvPr/>
        </p:nvPicPr>
        <p:blipFill>
          <a:blip r:embed="rId13" cstate="email"/>
          <a:stretch>
            <a:fillRect/>
          </a:stretch>
        </p:blipFill>
        <p:spPr>
          <a:xfrm>
            <a:off x="0" y="5085184"/>
            <a:ext cx="1763688" cy="1584176"/>
          </a:xfrm>
          <a:prstGeom prst="rect">
            <a:avLst/>
          </a:prstGeom>
        </p:spPr>
      </p:pic>
      <p:pic>
        <p:nvPicPr>
          <p:cNvPr id="16" name="Рисунок 15" descr="81R6MM8JqKk.jpg"/>
          <p:cNvPicPr>
            <a:picLocks noChangeAspect="1"/>
          </p:cNvPicPr>
          <p:nvPr/>
        </p:nvPicPr>
        <p:blipFill>
          <a:blip r:embed="rId14" cstate="email"/>
          <a:stretch>
            <a:fillRect/>
          </a:stretch>
        </p:blipFill>
        <p:spPr>
          <a:xfrm>
            <a:off x="0" y="2708920"/>
            <a:ext cx="1763688" cy="1728192"/>
          </a:xfrm>
          <a:prstGeom prst="rect">
            <a:avLst/>
          </a:prstGeom>
        </p:spPr>
      </p:pic>
      <p:pic>
        <p:nvPicPr>
          <p:cNvPr id="18" name="Рисунок 17" descr="crXe8zvwCx4.jpg"/>
          <p:cNvPicPr>
            <a:picLocks noChangeAspect="1"/>
          </p:cNvPicPr>
          <p:nvPr/>
        </p:nvPicPr>
        <p:blipFill>
          <a:blip r:embed="rId15" cstate="email"/>
          <a:stretch>
            <a:fillRect/>
          </a:stretch>
        </p:blipFill>
        <p:spPr>
          <a:xfrm>
            <a:off x="1" y="548680"/>
            <a:ext cx="1763688" cy="1440160"/>
          </a:xfrm>
          <a:prstGeom prst="rect">
            <a:avLst/>
          </a:prstGeom>
        </p:spPr>
      </p:pic>
      <p:pic>
        <p:nvPicPr>
          <p:cNvPr id="19" name="Рисунок 18" descr="комп_класс.jpg"/>
          <p:cNvPicPr>
            <a:picLocks noChangeAspect="1"/>
          </p:cNvPicPr>
          <p:nvPr/>
        </p:nvPicPr>
        <p:blipFill>
          <a:blip r:embed="rId16" cstate="email"/>
          <a:stretch>
            <a:fillRect/>
          </a:stretch>
        </p:blipFill>
        <p:spPr>
          <a:xfrm>
            <a:off x="4644008" y="5301208"/>
            <a:ext cx="2016224" cy="1368152"/>
          </a:xfrm>
          <a:prstGeom prst="rect">
            <a:avLst/>
          </a:prstGeom>
        </p:spPr>
      </p:pic>
      <p:pic>
        <p:nvPicPr>
          <p:cNvPr id="20" name="Рисунок 19" descr="2TDS8QnU4og.jpg"/>
          <p:cNvPicPr>
            <a:picLocks noChangeAspect="1"/>
          </p:cNvPicPr>
          <p:nvPr/>
        </p:nvPicPr>
        <p:blipFill>
          <a:blip r:embed="rId17" cstate="email"/>
          <a:stretch>
            <a:fillRect/>
          </a:stretch>
        </p:blipFill>
        <p:spPr>
          <a:xfrm>
            <a:off x="3563888" y="1"/>
            <a:ext cx="2232248" cy="1196751"/>
          </a:xfrm>
          <a:prstGeom prst="rect">
            <a:avLst/>
          </a:prstGeo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84168" y="4797152"/>
            <a:ext cx="2195512" cy="145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fakultativy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52400" y="152400"/>
            <a:ext cx="914399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043608" y="404664"/>
            <a:ext cx="66967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Тематические родительские собрания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547664" y="1484785"/>
            <a:ext cx="38164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3366"/>
                </a:solidFill>
                <a:latin typeface="Monotype Corsiva" pitchFamily="66" charset="0"/>
              </a:rPr>
              <a:t>Характер моего  ребенка»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3366"/>
                </a:solidFill>
                <a:latin typeface="Monotype Corsiva" pitchFamily="66" charset="0"/>
              </a:rPr>
              <a:t>«Родительская любовь»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619672" y="2060848"/>
            <a:ext cx="5238328" cy="38373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3366"/>
                </a:solidFill>
                <a:latin typeface="Monotype Corsiva" pitchFamily="66" charset="0"/>
              </a:rPr>
              <a:t>Агрессивное поведение подростков».</a:t>
            </a:r>
          </a:p>
          <a:p>
            <a:pPr marL="342900" lvl="0" indent="-342900"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3366"/>
                </a:solidFill>
                <a:latin typeface="Monotype Corsiva" pitchFamily="66" charset="0"/>
              </a:rPr>
              <a:t>«Профилактика </a:t>
            </a:r>
            <a:r>
              <a:rPr lang="ru-RU" b="1" dirty="0" err="1" smtClean="0">
                <a:solidFill>
                  <a:srgbClr val="003366"/>
                </a:solidFill>
                <a:latin typeface="Monotype Corsiva" pitchFamily="66" charset="0"/>
              </a:rPr>
              <a:t>аддективного</a:t>
            </a:r>
            <a:r>
              <a:rPr lang="ru-RU" b="1" dirty="0" smtClean="0">
                <a:solidFill>
                  <a:srgbClr val="003366"/>
                </a:solidFill>
                <a:latin typeface="Monotype Corsiva" pitchFamily="66" charset="0"/>
              </a:rPr>
              <a:t> поведения».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3366"/>
                </a:solidFill>
                <a:latin typeface="Monotype Corsiva" pitchFamily="66" charset="0"/>
              </a:rPr>
              <a:t>«Безопасный Интернет – детям!»</a:t>
            </a:r>
          </a:p>
          <a:p>
            <a:pPr marL="342900" lvl="0" indent="-342900"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3366"/>
                </a:solidFill>
                <a:latin typeface="Monotype Corsiva" pitchFamily="66" charset="0"/>
              </a:rPr>
              <a:t>«Влияние семьи на социальную зрелость подростка».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3366"/>
                </a:solidFill>
                <a:latin typeface="Monotype Corsiva" pitchFamily="66" charset="0"/>
              </a:rPr>
              <a:t>«Роль семьи в духовно-нравственном воспитании подростков»</a:t>
            </a:r>
          </a:p>
          <a:p>
            <a:pPr marL="342900" lvl="0" indent="-342900">
              <a:buFont typeface="Wingdings" pitchFamily="2" charset="2"/>
              <a:buChar char="v"/>
            </a:pPr>
            <a:r>
              <a:rPr lang="ru-RU" dirty="0" smtClean="0">
                <a:solidFill>
                  <a:srgbClr val="003366"/>
                </a:solidFill>
                <a:latin typeface="Monotype Corsiva" pitchFamily="66" charset="0"/>
              </a:rPr>
              <a:t>«</a:t>
            </a:r>
            <a:r>
              <a:rPr lang="ru-RU" b="1" dirty="0" smtClean="0">
                <a:solidFill>
                  <a:srgbClr val="003366"/>
                </a:solidFill>
                <a:latin typeface="Monotype Corsiva" pitchFamily="66" charset="0"/>
              </a:rPr>
              <a:t>Роль родителей в воспитании подростка»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3366"/>
                </a:solidFill>
                <a:latin typeface="Monotype Corsiva" pitchFamily="66" charset="0"/>
              </a:rPr>
              <a:t>«Об этом с тревогой говорят родители  (наркомания, курение , </a:t>
            </a:r>
            <a:r>
              <a:rPr lang="ru-RU" b="1" dirty="0" err="1" smtClean="0">
                <a:solidFill>
                  <a:srgbClr val="003366"/>
                </a:solidFill>
                <a:latin typeface="Monotype Corsiva" pitchFamily="66" charset="0"/>
              </a:rPr>
              <a:t>спид</a:t>
            </a:r>
            <a:r>
              <a:rPr lang="ru-RU" b="1" dirty="0" smtClean="0">
                <a:solidFill>
                  <a:srgbClr val="003366"/>
                </a:solidFill>
                <a:latin typeface="Monotype Corsiva" pitchFamily="66" charset="0"/>
              </a:rPr>
              <a:t> ) …что об этом нужно знать ?» 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3366"/>
                </a:solidFill>
                <a:latin typeface="Monotype Corsiva" pitchFamily="66" charset="0"/>
              </a:rPr>
              <a:t>« «Конфликты с собственным  ребенком и пути их разрешения»</a:t>
            </a:r>
          </a:p>
          <a:p>
            <a:pPr marL="342900" lvl="0" indent="-342900"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3366"/>
                </a:solidFill>
                <a:latin typeface="Monotype Corsiva" pitchFamily="66" charset="0"/>
              </a:rPr>
              <a:t>«Как подготовить себя и подростка  к  итоговой аттестации»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akultativy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" y="-99392"/>
            <a:ext cx="9143999" cy="6957392"/>
          </a:xfrm>
          <a:prstGeom prst="rect">
            <a:avLst/>
          </a:prstGeom>
        </p:spPr>
      </p:pic>
      <p:pic>
        <p:nvPicPr>
          <p:cNvPr id="5" name="Рисунок 4" descr="Qilo55ut8W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203848" y="1196752"/>
            <a:ext cx="2376264" cy="2592288"/>
          </a:xfrm>
          <a:prstGeom prst="rect">
            <a:avLst/>
          </a:prstGeom>
        </p:spPr>
      </p:pic>
      <p:pic>
        <p:nvPicPr>
          <p:cNvPr id="6" name="Рисунок 5" descr="sErFFyxy5N4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660232" y="1124744"/>
            <a:ext cx="1944216" cy="244827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771800" y="476672"/>
            <a:ext cx="33123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Мои награды</a:t>
            </a:r>
            <a:endParaRPr lang="ru-RU" sz="3600" dirty="0"/>
          </a:p>
        </p:txBody>
      </p:sp>
      <p:pic>
        <p:nvPicPr>
          <p:cNvPr id="8" name="Рисунок 7" descr="VBtV3HGTF-k (2)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275856" y="3861048"/>
            <a:ext cx="2304256" cy="2808312"/>
          </a:xfrm>
          <a:prstGeom prst="rect">
            <a:avLst/>
          </a:prstGeom>
        </p:spPr>
      </p:pic>
      <p:pic>
        <p:nvPicPr>
          <p:cNvPr id="9" name="Рисунок 8" descr="1d0pmYy0aQc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323528" y="1196752"/>
            <a:ext cx="2304256" cy="2664296"/>
          </a:xfrm>
          <a:prstGeom prst="rect">
            <a:avLst/>
          </a:prstGeom>
        </p:spPr>
      </p:pic>
      <p:pic>
        <p:nvPicPr>
          <p:cNvPr id="10" name="Рисунок 9" descr="TKgU_tZAJY0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323528" y="3933056"/>
            <a:ext cx="2304256" cy="2736304"/>
          </a:xfrm>
          <a:prstGeom prst="rect">
            <a:avLst/>
          </a:prstGeom>
        </p:spPr>
      </p:pic>
      <p:pic>
        <p:nvPicPr>
          <p:cNvPr id="11" name="Рисунок 10" descr="LqzVVqNPbww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6660232" y="3645024"/>
            <a:ext cx="1944216" cy="2880320"/>
          </a:xfrm>
          <a:prstGeom prst="rect">
            <a:avLst/>
          </a:prstGeom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akultativy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0022-022-Spasibo-za-vnimanie.jpg"/>
          <p:cNvPicPr>
            <a:picLocks noChangeAspect="1"/>
          </p:cNvPicPr>
          <p:nvPr/>
        </p:nvPicPr>
        <p:blipFill>
          <a:blip r:embed="rId3" cstate="email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403648" y="1196752"/>
            <a:ext cx="6624736" cy="4968552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obshhie_svedenij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portfel.gif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23528" y="5445224"/>
            <a:ext cx="2232248" cy="14127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fakultativy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" y="-171400"/>
            <a:ext cx="9143999" cy="70294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51520" y="692696"/>
            <a:ext cx="8640960" cy="4570482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alt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РЕВЕНКО ГАЛИНА МИХАЙЛОВНА</a:t>
            </a:r>
          </a:p>
          <a:p>
            <a:pPr>
              <a:lnSpc>
                <a:spcPct val="150000"/>
              </a:lnSpc>
            </a:pPr>
            <a:r>
              <a:rPr lang="ru-RU" altLang="ru-RU" b="1" dirty="0" smtClean="0">
                <a:solidFill>
                  <a:srgbClr val="C00000"/>
                </a:solidFill>
                <a:cs typeface="Arial" charset="0"/>
              </a:rPr>
              <a:t>Дата рождения: </a:t>
            </a:r>
            <a:r>
              <a:rPr lang="ru-RU" altLang="ru-RU" b="1" i="1" dirty="0" smtClean="0">
                <a:solidFill>
                  <a:srgbClr val="FF0000"/>
                </a:solidFill>
                <a:cs typeface="Arial" charset="0"/>
              </a:rPr>
              <a:t>13 октября 1962 г..</a:t>
            </a:r>
          </a:p>
          <a:p>
            <a:pPr>
              <a:lnSpc>
                <a:spcPct val="150000"/>
              </a:lnSpc>
            </a:pPr>
            <a:r>
              <a:rPr lang="ru-RU" altLang="ru-RU" b="1" dirty="0" smtClean="0">
                <a:solidFill>
                  <a:srgbClr val="C00000"/>
                </a:solidFill>
                <a:cs typeface="Arial" charset="0"/>
              </a:rPr>
              <a:t>Образование:</a:t>
            </a:r>
            <a:r>
              <a:rPr lang="ru-RU" altLang="ru-RU" b="1" dirty="0" smtClean="0">
                <a:solidFill>
                  <a:srgbClr val="FF0000"/>
                </a:solidFill>
                <a:cs typeface="Arial" charset="0"/>
              </a:rPr>
              <a:t> </a:t>
            </a:r>
            <a:r>
              <a:rPr lang="ru-RU" altLang="ru-RU" b="1" i="1" dirty="0" smtClean="0">
                <a:solidFill>
                  <a:srgbClr val="FF0000"/>
                </a:solidFill>
                <a:cs typeface="Arial" charset="0"/>
              </a:rPr>
              <a:t>высшее.</a:t>
            </a:r>
          </a:p>
          <a:p>
            <a:pPr>
              <a:lnSpc>
                <a:spcPct val="150000"/>
              </a:lnSpc>
            </a:pPr>
            <a:r>
              <a:rPr lang="ru-RU" altLang="ru-RU" b="1" dirty="0" smtClean="0">
                <a:solidFill>
                  <a:srgbClr val="C00000"/>
                </a:solidFill>
                <a:cs typeface="Arial" charset="0"/>
              </a:rPr>
              <a:t>Категория:</a:t>
            </a:r>
            <a:r>
              <a:rPr lang="ru-RU" altLang="ru-RU" b="1" dirty="0" smtClean="0">
                <a:solidFill>
                  <a:srgbClr val="FF0000"/>
                </a:solidFill>
                <a:cs typeface="Arial" charset="0"/>
              </a:rPr>
              <a:t>  нет</a:t>
            </a:r>
          </a:p>
          <a:p>
            <a:pPr>
              <a:lnSpc>
                <a:spcPct val="150000"/>
              </a:lnSpc>
            </a:pPr>
            <a:r>
              <a:rPr lang="ru-RU" altLang="ru-RU" b="1" dirty="0" smtClean="0">
                <a:solidFill>
                  <a:srgbClr val="FF0000"/>
                </a:solidFill>
                <a:cs typeface="Arial" charset="0"/>
              </a:rPr>
              <a:t>Куратор группы: 27 201</a:t>
            </a:r>
          </a:p>
          <a:p>
            <a:pPr>
              <a:lnSpc>
                <a:spcPct val="150000"/>
              </a:lnSpc>
            </a:pPr>
            <a:r>
              <a:rPr lang="ru-RU" altLang="ru-RU" b="1" dirty="0" smtClean="0">
                <a:solidFill>
                  <a:srgbClr val="FF0000"/>
                </a:solidFill>
                <a:cs typeface="Arial" charset="0"/>
              </a:rPr>
              <a:t>Преподаваемые дисциплины: экономическая теория,</a:t>
            </a:r>
          </a:p>
          <a:p>
            <a:pPr>
              <a:lnSpc>
                <a:spcPct val="150000"/>
              </a:lnSpc>
            </a:pPr>
            <a:r>
              <a:rPr lang="ru-RU" altLang="ru-RU" b="1" dirty="0" smtClean="0">
                <a:solidFill>
                  <a:srgbClr val="FF0000"/>
                </a:solidFill>
                <a:cs typeface="Arial" charset="0"/>
              </a:rPr>
              <a:t>Экономика организации, менеджмент, маркетинг.</a:t>
            </a:r>
          </a:p>
          <a:p>
            <a:pPr>
              <a:lnSpc>
                <a:spcPct val="150000"/>
              </a:lnSpc>
            </a:pPr>
            <a:r>
              <a:rPr lang="en-US" altLang="ru-RU" b="1" i="1" dirty="0" smtClean="0">
                <a:solidFill>
                  <a:srgbClr val="C00000"/>
                </a:solidFill>
                <a:cs typeface="Arial" charset="0"/>
              </a:rPr>
              <a:t>Email: </a:t>
            </a:r>
            <a:r>
              <a:rPr lang="en-US" altLang="ru-RU" b="1" i="1" dirty="0" smtClean="0">
                <a:solidFill>
                  <a:srgbClr val="FF0000"/>
                </a:solidFill>
                <a:cs typeface="Arial" charset="0"/>
              </a:rPr>
              <a:t>tigr.tt@mail.ru</a:t>
            </a:r>
          </a:p>
          <a:p>
            <a:pPr>
              <a:lnSpc>
                <a:spcPct val="150000"/>
              </a:lnSpc>
            </a:pPr>
            <a:r>
              <a:rPr lang="ru-RU" altLang="ru-RU" b="1" i="1" dirty="0" smtClean="0">
                <a:solidFill>
                  <a:srgbClr val="FF0000"/>
                </a:solidFill>
                <a:cs typeface="Arial" charset="0"/>
              </a:rPr>
              <a:t>Персональный сайт: </a:t>
            </a:r>
            <a:r>
              <a:rPr lang="en-US" dirty="0" smtClean="0">
                <a:solidFill>
                  <a:srgbClr val="C00000"/>
                </a:solidFill>
                <a:hlinkClick r:id="rId3"/>
              </a:rPr>
              <a:t>http://nsportal.ru/tigrtt</a:t>
            </a:r>
            <a:endParaRPr lang="ru-RU" dirty="0" smtClean="0">
              <a:solidFill>
                <a:srgbClr val="C00000"/>
              </a:solidFill>
            </a:endParaRPr>
          </a:p>
          <a:p>
            <a:pPr>
              <a:lnSpc>
                <a:spcPct val="150000"/>
              </a:lnSpc>
            </a:pPr>
            <a:r>
              <a:rPr lang="ru-RU" altLang="ru-RU" b="1" dirty="0" smtClean="0">
                <a:solidFill>
                  <a:srgbClr val="C00000"/>
                </a:solidFill>
              </a:rPr>
              <a:t>		      </a:t>
            </a:r>
            <a:r>
              <a:rPr lang="en-US" dirty="0" smtClean="0">
                <a:solidFill>
                  <a:srgbClr val="C00000"/>
                </a:solidFill>
              </a:rPr>
              <a:t>http://www.profobrazovanie.org </a:t>
            </a:r>
            <a:endParaRPr lang="ru-RU" b="1" dirty="0" smtClean="0">
              <a:solidFill>
                <a:srgbClr val="C00000"/>
              </a:solidFill>
            </a:endParaRPr>
          </a:p>
        </p:txBody>
      </p:sp>
      <p:pic>
        <p:nvPicPr>
          <p:cNvPr id="4" name="Рисунок 3" descr="48521796_20_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084168" y="3585095"/>
            <a:ext cx="2578224" cy="27944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fakultativy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539552" y="188641"/>
            <a:ext cx="39604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ln w="11430">
                  <a:solidFill>
                    <a:srgbClr val="FF0000"/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abriola" pitchFamily="82" charset="0"/>
                <a:cs typeface="DaunPenh" pitchFamily="2" charset="0"/>
              </a:rPr>
              <a:t>Образование</a:t>
            </a:r>
            <a:endParaRPr lang="ru-RU" sz="3200" b="1" dirty="0">
              <a:ln w="11430">
                <a:solidFill>
                  <a:srgbClr val="FF0000"/>
                </a:solidFill>
              </a:ln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abriola" pitchFamily="82" charset="0"/>
              <a:cs typeface="DaunPenh" pitchFamily="2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052736"/>
            <a:ext cx="388843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2003 год</a:t>
            </a:r>
          </a:p>
          <a:p>
            <a:pPr algn="ctr"/>
            <a:r>
              <a:rPr lang="ru-RU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Тюменский торгово-экономический техникум</a:t>
            </a:r>
          </a:p>
          <a:p>
            <a:pPr algn="ctr"/>
            <a:r>
              <a:rPr lang="ru-RU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Специальность: товаровед.</a:t>
            </a:r>
            <a:endParaRPr lang="ru-RU" sz="1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3356992"/>
            <a:ext cx="396044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600" dirty="0" smtClean="0"/>
          </a:p>
          <a:p>
            <a:pPr algn="ctr"/>
            <a:r>
              <a:rPr lang="ru-RU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2006 год</a:t>
            </a:r>
          </a:p>
          <a:p>
            <a:pPr algn="ctr"/>
            <a:r>
              <a:rPr lang="ru-RU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Екатеринбург</a:t>
            </a:r>
          </a:p>
          <a:p>
            <a:pPr algn="ctr"/>
            <a:r>
              <a:rPr lang="ru-RU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Государственное образовательное учреждение</a:t>
            </a:r>
          </a:p>
          <a:p>
            <a:pPr algn="ctr"/>
            <a:r>
              <a:rPr lang="ru-RU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Высшего профессионального образования</a:t>
            </a:r>
          </a:p>
          <a:p>
            <a:pPr algn="ctr"/>
            <a:r>
              <a:rPr lang="ru-RU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«Уральский государственный </a:t>
            </a:r>
          </a:p>
          <a:p>
            <a:pPr algn="ctr"/>
            <a:r>
              <a:rPr lang="ru-RU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Экономический университет»</a:t>
            </a:r>
          </a:p>
          <a:p>
            <a:pPr algn="ctr"/>
            <a:r>
              <a:rPr lang="ru-RU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Квалификация</a:t>
            </a:r>
          </a:p>
          <a:p>
            <a:pPr algn="ctr"/>
            <a:r>
              <a:rPr lang="ru-RU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ЭКОНОМИСТ-МЕНЕДЖЕР</a:t>
            </a:r>
          </a:p>
          <a:p>
            <a:pPr algn="ctr"/>
            <a:r>
              <a:rPr lang="ru-RU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специальности </a:t>
            </a:r>
          </a:p>
          <a:p>
            <a:pPr algn="ctr"/>
            <a:r>
              <a:rPr lang="ru-RU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«Экономик и управление на предприятии </a:t>
            </a:r>
          </a:p>
          <a:p>
            <a:pPr algn="ctr"/>
            <a:r>
              <a:rPr lang="ru-RU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торговли и общественного питания»</a:t>
            </a:r>
            <a:endParaRPr lang="ru-RU" sz="1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xsmf5GNcybw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572000" y="260648"/>
            <a:ext cx="4465935" cy="2736304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6" name="Рисунок 5" descr="4Sfqc3vigj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572000" y="3501008"/>
            <a:ext cx="4464496" cy="3168352"/>
          </a:xfrm>
          <a:prstGeom prst="rect">
            <a:avLst/>
          </a:prstGeom>
          <a:ln w="38100">
            <a:solidFill>
              <a:schemeClr val="bg2">
                <a:lumMod val="50000"/>
              </a:schemeClr>
            </a:solidFill>
          </a:ln>
        </p:spPr>
      </p:pic>
      <p:pic>
        <p:nvPicPr>
          <p:cNvPr id="9" name="Рисунок 8" descr="fruitka6.gif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179512" y="1988840"/>
            <a:ext cx="4392488" cy="15841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akultativy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286000" y="2420888"/>
            <a:ext cx="45902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Педагогический стаж – 11 лет. </a:t>
            </a:r>
            <a:b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Общий трудовой стаж - 32года.</a:t>
            </a:r>
            <a:b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В техникуме работаю с 2006 года</a:t>
            </a:r>
            <a:r>
              <a:rPr lang="ru-RU" sz="2400" dirty="0" smtClean="0">
                <a:solidFill>
                  <a:srgbClr val="FF0000"/>
                </a:solidFill>
              </a:rPr>
              <a:t>.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dlrirGHGYNM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059832" y="3717032"/>
            <a:ext cx="3024336" cy="2999906"/>
          </a:xfrm>
          <a:prstGeom prst="rect">
            <a:avLst/>
          </a:prstGeom>
        </p:spPr>
      </p:pic>
      <p:pic>
        <p:nvPicPr>
          <p:cNvPr id="6" name="Рисунок 5" descr="DSC00378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70137" y="5370800"/>
            <a:ext cx="1697606" cy="1298560"/>
          </a:xfrm>
          <a:prstGeom prst="rect">
            <a:avLst/>
          </a:prstGeom>
        </p:spPr>
      </p:pic>
      <p:pic>
        <p:nvPicPr>
          <p:cNvPr id="7" name="Рисунок 6" descr="GrbvXEoWkZQ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732240" y="5405549"/>
            <a:ext cx="1584176" cy="1306116"/>
          </a:xfrm>
          <a:prstGeom prst="rect">
            <a:avLst/>
          </a:prstGeom>
        </p:spPr>
      </p:pic>
      <p:pic>
        <p:nvPicPr>
          <p:cNvPr id="8" name="Рисунок 7" descr="Изображение 334 (2)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179513" y="2708920"/>
            <a:ext cx="1512168" cy="936104"/>
          </a:xfrm>
          <a:prstGeom prst="rect">
            <a:avLst/>
          </a:prstGeom>
        </p:spPr>
      </p:pic>
      <p:pic>
        <p:nvPicPr>
          <p:cNvPr id="9" name="Рисунок 8" descr="YXnXtdb2TGI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3203004" y="620689"/>
            <a:ext cx="2161083" cy="1440159"/>
          </a:xfrm>
          <a:prstGeom prst="rect">
            <a:avLst/>
          </a:prstGeom>
        </p:spPr>
      </p:pic>
      <p:pic>
        <p:nvPicPr>
          <p:cNvPr id="10" name="Рисунок 9" descr="Gclaq2mhR7o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251520" y="3789040"/>
            <a:ext cx="1731787" cy="1370802"/>
          </a:xfrm>
          <a:prstGeom prst="rect">
            <a:avLst/>
          </a:prstGeom>
        </p:spPr>
      </p:pic>
      <p:pic>
        <p:nvPicPr>
          <p:cNvPr id="11" name="Рисунок 10" descr="IMG_0542.jp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6948265" y="2708920"/>
            <a:ext cx="1440160" cy="1080119"/>
          </a:xfrm>
          <a:prstGeom prst="rect">
            <a:avLst/>
          </a:prstGeom>
        </p:spPr>
      </p:pic>
      <p:pic>
        <p:nvPicPr>
          <p:cNvPr id="12" name="Рисунок 11" descr="x_51919b36[1].jpg"/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>
            <a:off x="251520" y="512676"/>
            <a:ext cx="2592287" cy="1620180"/>
          </a:xfrm>
          <a:prstGeom prst="rect">
            <a:avLst/>
          </a:prstGeom>
        </p:spPr>
      </p:pic>
      <p:pic>
        <p:nvPicPr>
          <p:cNvPr id="14" name="Рисунок 13" descr="zV4fmvbw4Hg.jpg"/>
          <p:cNvPicPr>
            <a:picLocks noChangeAspect="1"/>
          </p:cNvPicPr>
          <p:nvPr/>
        </p:nvPicPr>
        <p:blipFill>
          <a:blip r:embed="rId11" cstate="email"/>
          <a:stretch>
            <a:fillRect/>
          </a:stretch>
        </p:blipFill>
        <p:spPr>
          <a:xfrm>
            <a:off x="5796136" y="548680"/>
            <a:ext cx="2592288" cy="1727517"/>
          </a:xfrm>
          <a:prstGeom prst="rect">
            <a:avLst/>
          </a:prstGeom>
        </p:spPr>
      </p:pic>
      <p:pic>
        <p:nvPicPr>
          <p:cNvPr id="13" name="Рисунок 12" descr="y13oxYIaLKg.jpg"/>
          <p:cNvPicPr>
            <a:picLocks noChangeAspect="1"/>
          </p:cNvPicPr>
          <p:nvPr/>
        </p:nvPicPr>
        <p:blipFill>
          <a:blip r:embed="rId12" cstate="email"/>
          <a:stretch>
            <a:fillRect/>
          </a:stretch>
        </p:blipFill>
        <p:spPr>
          <a:xfrm>
            <a:off x="6516216" y="4005064"/>
            <a:ext cx="2232248" cy="125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fakultativy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51520" y="188640"/>
            <a:ext cx="83529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ln w="0">
                  <a:solidFill>
                    <a:srgbClr val="FF0000"/>
                  </a:solidFill>
                </a:ln>
                <a:solidFill>
                  <a:sysClr val="windowText" lastClr="000000"/>
                </a:solidFill>
                <a:latin typeface="Comic Sans MS" panose="030F0702030302020204" pitchFamily="66" charset="0"/>
              </a:rPr>
              <a:t>Повышения квалификации</a:t>
            </a:r>
            <a:endParaRPr lang="ru-RU" sz="3600" dirty="0"/>
          </a:p>
        </p:txBody>
      </p:sp>
      <p:pic>
        <p:nvPicPr>
          <p:cNvPr id="4" name="Рисунок 3" descr="QS5cCa1rdQ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79513" y="3140968"/>
            <a:ext cx="4248472" cy="2952328"/>
          </a:xfrm>
          <a:prstGeom prst="rect">
            <a:avLst/>
          </a:prstGeom>
          <a:ln w="38100">
            <a:solidFill>
              <a:srgbClr val="00B050"/>
            </a:solidFill>
          </a:ln>
        </p:spPr>
      </p:pic>
      <p:pic>
        <p:nvPicPr>
          <p:cNvPr id="7" name="Рисунок 6" descr="KfsRhvqU33g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5400000">
            <a:off x="5112060" y="2744924"/>
            <a:ext cx="3744416" cy="324036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23528" y="764704"/>
            <a:ext cx="432048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rgbClr val="C00000"/>
                </a:solidFill>
              </a:rPr>
              <a:t>2014 год</a:t>
            </a:r>
          </a:p>
          <a:p>
            <a:pPr algn="ctr"/>
            <a:r>
              <a:rPr lang="ru-RU" sz="1600" dirty="0" smtClean="0">
                <a:solidFill>
                  <a:srgbClr val="C00000"/>
                </a:solidFill>
              </a:rPr>
              <a:t>ФГБОУ ВПО</a:t>
            </a:r>
          </a:p>
          <a:p>
            <a:pPr algn="ctr"/>
            <a:r>
              <a:rPr lang="ru-RU" sz="1600" dirty="0" smtClean="0">
                <a:solidFill>
                  <a:srgbClr val="C00000"/>
                </a:solidFill>
              </a:rPr>
              <a:t>Тюменский государственный университет»</a:t>
            </a:r>
          </a:p>
          <a:p>
            <a:pPr algn="ctr"/>
            <a:r>
              <a:rPr lang="ru-RU" sz="1600" dirty="0" smtClean="0">
                <a:solidFill>
                  <a:srgbClr val="C00000"/>
                </a:solidFill>
              </a:rPr>
              <a:t>По программе</a:t>
            </a:r>
          </a:p>
          <a:p>
            <a:pPr algn="ctr"/>
            <a:r>
              <a:rPr lang="ru-RU" sz="1600" dirty="0" smtClean="0">
                <a:solidFill>
                  <a:srgbClr val="C00000"/>
                </a:solidFill>
              </a:rPr>
              <a:t>«Инновационные процессы и современные образовательные технологии в высшем образовании в условиях реализации ФГОС» №01407</a:t>
            </a:r>
            <a:endParaRPr lang="ru-RU" sz="1600" dirty="0">
              <a:solidFill>
                <a:srgbClr val="C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04048" y="836712"/>
            <a:ext cx="367240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rgbClr val="C00000"/>
                </a:solidFill>
              </a:rPr>
              <a:t>2012 год</a:t>
            </a:r>
          </a:p>
          <a:p>
            <a:pPr algn="ctr"/>
            <a:r>
              <a:rPr lang="ru-RU" sz="1600" dirty="0" smtClean="0">
                <a:solidFill>
                  <a:srgbClr val="C00000"/>
                </a:solidFill>
              </a:rPr>
              <a:t>Сургутский строительно-монтажный трест №1</a:t>
            </a:r>
          </a:p>
          <a:p>
            <a:pPr algn="ctr"/>
            <a:r>
              <a:rPr lang="ru-RU" sz="1600" dirty="0" smtClean="0">
                <a:solidFill>
                  <a:srgbClr val="C00000"/>
                </a:solidFill>
              </a:rPr>
              <a:t>Стажировка по организации деятельности предприятия</a:t>
            </a:r>
          </a:p>
          <a:p>
            <a:pPr algn="ctr"/>
            <a:r>
              <a:rPr lang="ru-RU" sz="1600" dirty="0" smtClean="0">
                <a:solidFill>
                  <a:srgbClr val="C00000"/>
                </a:solidFill>
              </a:rPr>
              <a:t>№51-09-91-53</a:t>
            </a:r>
            <a:endParaRPr lang="ru-RU" sz="1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akultativy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PTGBvCgGpew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843808" y="764704"/>
            <a:ext cx="3744416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qFs13iB2FRs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1124744"/>
            <a:ext cx="2843808" cy="3816424"/>
          </a:xfrm>
          <a:prstGeom prst="rect">
            <a:avLst/>
          </a:prstGeom>
        </p:spPr>
      </p:pic>
      <p:pic>
        <p:nvPicPr>
          <p:cNvPr id="7" name="Рисунок 6" descr="VBtV3HGTF-k (2)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516216" y="980728"/>
            <a:ext cx="2627784" cy="3744416"/>
          </a:xfrm>
          <a:prstGeom prst="rect">
            <a:avLst/>
          </a:prstGeom>
        </p:spPr>
      </p:pic>
      <p:pic>
        <p:nvPicPr>
          <p:cNvPr id="47105" name="Picture 1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10800000">
            <a:off x="3347864" y="3212976"/>
            <a:ext cx="2736304" cy="3528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4192</TotalTime>
  <Words>1658</Words>
  <Application>Microsoft Office PowerPoint</Application>
  <PresentationFormat>Экран (4:3)</PresentationFormat>
  <Paragraphs>728</Paragraphs>
  <Slides>39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0" baseType="lpstr">
      <vt:lpstr>Тема Office</vt:lpstr>
      <vt:lpstr>   Преподавателя общепрофессиональных дисциплин Ревенко Галины Михайловны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**************************************************</cp:lastModifiedBy>
  <cp:revision>375</cp:revision>
  <dcterms:modified xsi:type="dcterms:W3CDTF">2015-02-02T08:26:55Z</dcterms:modified>
</cp:coreProperties>
</file>