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6" r:id="rId2"/>
    <p:sldId id="290" r:id="rId3"/>
    <p:sldId id="296" r:id="rId4"/>
    <p:sldId id="297" r:id="rId5"/>
    <p:sldId id="298" r:id="rId6"/>
    <p:sldId id="299" r:id="rId7"/>
    <p:sldId id="300" r:id="rId8"/>
    <p:sldId id="301" r:id="rId9"/>
    <p:sldId id="291" r:id="rId10"/>
    <p:sldId id="261" r:id="rId11"/>
    <p:sldId id="292" r:id="rId12"/>
    <p:sldId id="302" r:id="rId13"/>
    <p:sldId id="286" r:id="rId14"/>
    <p:sldId id="305" r:id="rId15"/>
    <p:sldId id="303" r:id="rId16"/>
    <p:sldId id="304" r:id="rId17"/>
    <p:sldId id="294" r:id="rId18"/>
    <p:sldId id="280" r:id="rId19"/>
    <p:sldId id="276" r:id="rId20"/>
    <p:sldId id="270" r:id="rId21"/>
    <p:sldId id="271" r:id="rId22"/>
    <p:sldId id="275" r:id="rId23"/>
    <p:sldId id="306" r:id="rId24"/>
    <p:sldId id="307" r:id="rId25"/>
    <p:sldId id="308" r:id="rId26"/>
    <p:sldId id="295" r:id="rId27"/>
    <p:sldId id="288" r:id="rId2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99CC"/>
    <a:srgbClr val="FFFFFF"/>
    <a:srgbClr val="000000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294" autoAdjust="0"/>
    <p:restoredTop sz="94660"/>
  </p:normalViewPr>
  <p:slideViewPr>
    <p:cSldViewPr>
      <p:cViewPr varScale="1">
        <p:scale>
          <a:sx n="73" d="100"/>
          <a:sy n="73" d="100"/>
        </p:scale>
        <p:origin x="-130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7B77A0E-B867-4668-AC11-DAEDBAAA2227}" type="datetimeFigureOut">
              <a:rPr lang="ru-RU" smtClean="0"/>
              <a:pPr/>
              <a:t>25.11.2014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01E163A-BC0F-4CE8-9A24-28DBCBDCC8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3632C11-C5D3-40F4-AA61-4FB7952FE2C7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РАБОТА\презентации\Шаблоны для презентаций\Kardio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707904" y="1556792"/>
            <a:ext cx="5436096" cy="1470025"/>
          </a:xfrm>
        </p:spPr>
        <p:txBody>
          <a:bodyPr/>
          <a:lstStyle>
            <a:lvl1pPr>
              <a:defRPr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16016" y="3284984"/>
            <a:ext cx="4176464" cy="1152128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РАБОТА\презентации\Шаблоны для презентаций\KardioSlaid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586438-CE40-4D64-BBFD-E6542E271FC2}" type="datetimeFigureOut">
              <a:rPr lang="ru-RU"/>
              <a:pPr>
                <a:defRPr/>
              </a:pPr>
              <a:t>25.11.2014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45596-0371-4CA1-BFFA-014B9922990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8F5A6E01-5AB9-4B67-85A7-FBDBF5321FF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E3B42AA-4C85-45A7-BDB5-98CED38C3F2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FBC2D-42D5-4390-B013-8763C82A9FEF}" type="datetimeFigureOut">
              <a:rPr lang="ru-RU"/>
              <a:pPr>
                <a:defRPr/>
              </a:pPr>
              <a:t>25.11.2014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CCBD15-0F6B-43A6-8EB2-46DDB868A4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E:\РАБОТА\презентации\Шаблоны для презентаций\KardioSlaid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4FE5ABB-B07C-4CB4-B4E8-B18E669D4776}" type="datetimeFigureOut">
              <a:rPr lang="ru-RU"/>
              <a:pPr>
                <a:defRPr/>
              </a:pPr>
              <a:t>25.11.2014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CA74149C-F141-480B-B0DF-A516B2D226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3" r:id="rId1"/>
    <p:sldLayoutId id="2147483654" r:id="rId2"/>
    <p:sldLayoutId id="2147483656" r:id="rId3"/>
    <p:sldLayoutId id="2147483658" r:id="rId4"/>
    <p:sldLayoutId id="2147483661" r:id="rId5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F:\&#1086;&#1090;&#1082;&#1088;&#1099;&#1090;&#1099;&#1081;%20&#1091;&#1088;&#1086;&#1082;\Pust_Govoryat_-_s_Andreem_Malahovym_(iPlayer.fm).mp3" TargetMode="External"/><Relationship Id="rId5" Type="http://schemas.openxmlformats.org/officeDocument/2006/relationships/image" Target="../media/image4.gif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eng.liferoute.ru/image/rheumatism/cor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eng.liferoute.ru/image/rheumatism/cor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5.jpeg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slide" Target="slide9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0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5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5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gif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hyperlink" Target="http://eng.liferoute.ru/image/rheumatism/cor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gif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eng.liferoute.ru/image/rheumatism/cor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eng.liferoute.ru/image/rheumatism/cor.jpg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eng.liferoute.ru/image/rheumatism/cor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РАБОТА\презентации\Шаблоны для презентаций\Kardi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7422" y="1052513"/>
            <a:ext cx="6786578" cy="3376619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Предупреждение заболеваний сердца и сосудов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4509119"/>
            <a:ext cx="4248150" cy="1777400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/>
          </a:p>
        </p:txBody>
      </p:sp>
      <p:pic>
        <p:nvPicPr>
          <p:cNvPr id="5" name="Pust_Govoryat_-_s_Andreem_Malahovym_(iPlayer.fm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8501090" y="6286520"/>
            <a:ext cx="304800" cy="304800"/>
          </a:xfrm>
          <a:prstGeom prst="rect">
            <a:avLst/>
          </a:prstGeom>
        </p:spPr>
      </p:pic>
      <p:pic>
        <p:nvPicPr>
          <p:cNvPr id="5121" name="Picture 1" descr="C:\Documents and Settings\Ученик356\Мои документы\Мои рисунки\258269063.jpg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4286256"/>
            <a:ext cx="2571744" cy="25717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84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336" name="Rectangle 24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243786" cy="1600200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Вещества табачного дыма</a:t>
            </a:r>
          </a:p>
        </p:txBody>
      </p:sp>
      <p:sp>
        <p:nvSpPr>
          <p:cNvPr id="141338" name="Rectangle 26"/>
          <p:cNvSpPr>
            <a:spLocks noGrp="1" noChangeArrowheads="1"/>
          </p:cNvSpPr>
          <p:nvPr>
            <p:ph type="body" sz="half" idx="2"/>
          </p:nvPr>
        </p:nvSpPr>
        <p:spPr>
          <a:xfrm>
            <a:off x="714348" y="1357298"/>
            <a:ext cx="3286148" cy="3929090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ru-RU" sz="2400" b="1" dirty="0"/>
              <a:t>Никотин</a:t>
            </a:r>
          </a:p>
          <a:p>
            <a:pPr>
              <a:lnSpc>
                <a:spcPct val="80000"/>
              </a:lnSpc>
            </a:pPr>
            <a:r>
              <a:rPr lang="ru-RU" sz="2400" b="1" dirty="0"/>
              <a:t>Пиридин</a:t>
            </a:r>
          </a:p>
          <a:p>
            <a:pPr>
              <a:lnSpc>
                <a:spcPct val="80000"/>
              </a:lnSpc>
            </a:pPr>
            <a:r>
              <a:rPr lang="ru-RU" sz="2400" b="1" dirty="0"/>
              <a:t>Этилен</a:t>
            </a:r>
          </a:p>
          <a:p>
            <a:pPr>
              <a:lnSpc>
                <a:spcPct val="80000"/>
              </a:lnSpc>
            </a:pPr>
            <a:r>
              <a:rPr lang="ru-RU" sz="2400" b="1" dirty="0"/>
              <a:t>Изопрен</a:t>
            </a:r>
          </a:p>
          <a:p>
            <a:pPr>
              <a:lnSpc>
                <a:spcPct val="80000"/>
              </a:lnSpc>
            </a:pPr>
            <a:r>
              <a:rPr lang="ru-RU" sz="2400" b="1" dirty="0"/>
              <a:t>Радиоактивный полоний</a:t>
            </a:r>
          </a:p>
          <a:p>
            <a:pPr>
              <a:lnSpc>
                <a:spcPct val="80000"/>
              </a:lnSpc>
            </a:pPr>
            <a:r>
              <a:rPr lang="ru-RU" sz="2400" b="1" dirty="0"/>
              <a:t>Мышьяк</a:t>
            </a:r>
          </a:p>
          <a:p>
            <a:pPr>
              <a:lnSpc>
                <a:spcPct val="80000"/>
              </a:lnSpc>
            </a:pPr>
            <a:r>
              <a:rPr lang="ru-RU" sz="2400" b="1" dirty="0"/>
              <a:t>Аммиак</a:t>
            </a:r>
          </a:p>
          <a:p>
            <a:pPr>
              <a:lnSpc>
                <a:spcPct val="80000"/>
              </a:lnSpc>
            </a:pPr>
            <a:r>
              <a:rPr lang="ru-RU" sz="2400" b="1" dirty="0"/>
              <a:t>Свинец – 210</a:t>
            </a:r>
          </a:p>
          <a:p>
            <a:pPr>
              <a:lnSpc>
                <a:spcPct val="80000"/>
              </a:lnSpc>
            </a:pPr>
            <a:r>
              <a:rPr lang="ru-RU" sz="2400" b="1" dirty="0"/>
              <a:t>Синильная кислота</a:t>
            </a:r>
          </a:p>
          <a:p>
            <a:pPr>
              <a:lnSpc>
                <a:spcPct val="80000"/>
              </a:lnSpc>
            </a:pPr>
            <a:r>
              <a:rPr lang="ru-RU" sz="2400" b="1" dirty="0"/>
              <a:t>Сероводород</a:t>
            </a:r>
          </a:p>
          <a:p>
            <a:pPr>
              <a:lnSpc>
                <a:spcPct val="80000"/>
              </a:lnSpc>
            </a:pPr>
            <a:r>
              <a:rPr lang="ru-RU" sz="2400" b="1" dirty="0"/>
              <a:t>Угарный газ</a:t>
            </a:r>
          </a:p>
        </p:txBody>
      </p:sp>
      <p:pic>
        <p:nvPicPr>
          <p:cNvPr id="7" name="Picture 2" descr="http://portamur.ru/upload/blog/9c7/e-cigarete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71934" y="1285860"/>
            <a:ext cx="5072066" cy="557214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2844" y="0"/>
            <a:ext cx="9001156" cy="6715148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Статистика: 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2800" dirty="0" smtClean="0"/>
              <a:t>Вероятность приобрести инфаркт у курильщиков в 10-12 раз выше, чем у некурящих, а смертность в 5 раз чаще.</a:t>
            </a:r>
          </a:p>
          <a:p>
            <a:pPr>
              <a:buNone/>
            </a:pPr>
            <a:r>
              <a:rPr lang="ru-RU" sz="2800" dirty="0" smtClean="0"/>
              <a:t>Каждая сигарета отнимает от 5 до 15 мин. Жизни.</a:t>
            </a:r>
          </a:p>
          <a:p>
            <a:pPr>
              <a:buNone/>
            </a:pPr>
            <a:r>
              <a:rPr lang="ru-RU" sz="2800" dirty="0" smtClean="0"/>
              <a:t>Смертность от онкологических заболеваний в 10-15 раз выше у курящих, чем у некурящих.</a:t>
            </a:r>
          </a:p>
          <a:p>
            <a:pPr>
              <a:buNone/>
            </a:pPr>
            <a:r>
              <a:rPr lang="ru-RU" sz="2800" b="1" dirty="0" smtClean="0"/>
              <a:t> У некурящих ребят, после преодоления стометровки пульс достигает обычно 120-130 ударов в минуту, у курящих – до 180 и более.</a:t>
            </a: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Приведем примеры мер профилактики и борьбы в настоящее время.</a:t>
            </a:r>
          </a:p>
          <a:p>
            <a:pPr>
              <a:buNone/>
            </a:pPr>
            <a:r>
              <a:rPr lang="ru-RU" sz="2800" dirty="0" smtClean="0"/>
              <a:t>Запрет на курение в барах и значительное повышение цен на сигареты снизили за год число курящих более чем на 100 тыс. человек</a:t>
            </a:r>
            <a:endParaRPr lang="ru-RU" sz="28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1143000"/>
          </a:xfrm>
        </p:spPr>
        <p:txBody>
          <a:bodyPr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000" dirty="0"/>
              <a:t/>
            </a:r>
            <a:br>
              <a:rPr lang="ru-RU" sz="2000" dirty="0"/>
            </a:br>
            <a:r>
              <a:rPr lang="ru-RU" sz="2000" dirty="0" smtClean="0"/>
              <a:t/>
            </a:r>
            <a:br>
              <a:rPr lang="ru-RU" sz="2000" dirty="0" smtClean="0"/>
            </a:br>
            <a:r>
              <a:rPr lang="ru-RU" sz="2400" dirty="0" smtClean="0">
                <a:solidFill>
                  <a:schemeClr val="tx1"/>
                </a:solidFill>
                <a:effectLst/>
                <a:latin typeface="Arial Black" pitchFamily="34" charset="0"/>
              </a:rPr>
              <a:t>Человек, выкуривающий пачку сигарет в день, получает дозу радиации, как  200 рентгеновских снимков.</a:t>
            </a:r>
            <a:br>
              <a:rPr lang="ru-RU" sz="2400" dirty="0" smtClean="0">
                <a:solidFill>
                  <a:schemeClr val="tx1"/>
                </a:solidFill>
                <a:effectLst/>
                <a:latin typeface="Arial Black" pitchFamily="34" charset="0"/>
              </a:rPr>
            </a:br>
            <a:r>
              <a:rPr lang="ru-RU" sz="2400" dirty="0">
                <a:solidFill>
                  <a:schemeClr val="tx1"/>
                </a:solidFill>
                <a:effectLst/>
                <a:latin typeface="Arial Black" pitchFamily="34" charset="0"/>
              </a:rPr>
              <a:t/>
            </a:r>
            <a:br>
              <a:rPr lang="ru-RU" sz="2400" dirty="0">
                <a:solidFill>
                  <a:schemeClr val="tx1"/>
                </a:solidFill>
                <a:effectLst/>
                <a:latin typeface="Arial Black" pitchFamily="34" charset="0"/>
              </a:rPr>
            </a:br>
            <a:r>
              <a:rPr lang="ru-RU" sz="2400" dirty="0" smtClean="0">
                <a:solidFill>
                  <a:schemeClr val="tx1"/>
                </a:solidFill>
                <a:effectLst/>
                <a:latin typeface="Arial Black" pitchFamily="34" charset="0"/>
              </a:rPr>
              <a:t>Аммиак и табачные смолы проходят через легкие в количестве до 1 килограмма в год, частично осаждаясь.</a:t>
            </a:r>
            <a:endParaRPr lang="ru-RU" sz="2400" dirty="0">
              <a:solidFill>
                <a:schemeClr val="tx1"/>
              </a:solidFill>
              <a:effectLst/>
              <a:latin typeface="Arial Black" pitchFamily="34" charset="0"/>
            </a:endParaRPr>
          </a:p>
        </p:txBody>
      </p:sp>
      <p:pic>
        <p:nvPicPr>
          <p:cNvPr id="5" name="Содержимое 4" descr="i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3284984"/>
            <a:ext cx="5832648" cy="3240360"/>
          </a:xfrm>
        </p:spPr>
      </p:pic>
      <p:pic>
        <p:nvPicPr>
          <p:cNvPr id="6" name="Рисунок 5" descr="yucklung-cance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84168" y="3140968"/>
            <a:ext cx="2873120" cy="3384376"/>
          </a:xfrm>
          <a:prstGeom prst="rect">
            <a:avLst/>
          </a:prstGeom>
        </p:spPr>
      </p:pic>
    </p:spTree>
  </p:cSld>
  <p:clrMapOvr>
    <a:masterClrMapping/>
  </p:clrMapOvr>
  <p:transition>
    <p:pull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РАБОТА\презентации\Шаблоны для презентаций\Kardi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428605"/>
            <a:ext cx="7429520" cy="4000528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sz="7200" dirty="0" smtClean="0">
                <a:solidFill>
                  <a:srgbClr val="FF0000"/>
                </a:solidFill>
              </a:rPr>
              <a:t>Влияние алкоголя на сердце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0" y="3068638"/>
            <a:ext cx="4248150" cy="936625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dirty="0" smtClean="0"/>
          </a:p>
        </p:txBody>
      </p:sp>
      <p:pic>
        <p:nvPicPr>
          <p:cNvPr id="15366" name="Picture 6" descr="http://im1-tub-ru.yandex.net/i?id=225624688-01-72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4000504"/>
            <a:ext cx="3438534" cy="228221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Rectangle 2"/>
          <p:cNvSpPr>
            <a:spLocks noGrp="1" noChangeArrowheads="1"/>
          </p:cNvSpPr>
          <p:nvPr>
            <p:ph type="title"/>
          </p:nvPr>
        </p:nvSpPr>
        <p:spPr>
          <a:xfrm>
            <a:off x="755650" y="692150"/>
            <a:ext cx="4679950" cy="914400"/>
          </a:xfrm>
        </p:spPr>
        <p:txBody>
          <a:bodyPr/>
          <a:lstStyle/>
          <a:p>
            <a:pPr algn="ctr" eaLnBrk="1" hangingPunct="1"/>
            <a:r>
              <a:rPr lang="ru-RU" sz="3200" smtClean="0"/>
              <a:t>Влияние алкоголя на мозг</a:t>
            </a:r>
          </a:p>
        </p:txBody>
      </p:sp>
      <p:sp>
        <p:nvSpPr>
          <p:cNvPr id="491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2924175"/>
            <a:ext cx="9144000" cy="3314700"/>
          </a:xfrm>
        </p:spPr>
        <p:txBody>
          <a:bodyPr/>
          <a:lstStyle/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800" smtClean="0"/>
              <a:t>	</a:t>
            </a:r>
            <a:r>
              <a:rPr lang="ru-RU" sz="2800" b="1" smtClean="0"/>
              <a:t>Алкоголь замедляет циркуляцию крови в сосудах мозга, приводя к постоянному кислородному голоданию его клеток, в результате чего наступает ослабление памяти и медленная психическая деградация. В сосудах развиваются ранние склеротические изменения, и возрастает риск кровоизлияния в мозг. </a:t>
            </a:r>
          </a:p>
        </p:txBody>
      </p:sp>
      <p:pic>
        <p:nvPicPr>
          <p:cNvPr id="49156" name="Picture 4" descr="untitled"/>
          <p:cNvPicPr>
            <a:picLocks noChangeAspect="1" noChangeArrowheads="1"/>
          </p:cNvPicPr>
          <p:nvPr/>
        </p:nvPicPr>
        <p:blipFill>
          <a:blip r:embed="rId2" cstate="print"/>
          <a:srcRect t="26389" b="13785"/>
          <a:stretch>
            <a:fillRect/>
          </a:stretch>
        </p:blipFill>
        <p:spPr bwMode="auto">
          <a:xfrm>
            <a:off x="5692775" y="0"/>
            <a:ext cx="3451225" cy="273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9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500"/>
                                        <p:tgtEl>
                                          <p:spTgt spid="49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491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4" grpId="0"/>
      <p:bldP spid="49155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Картинка 62 из 77460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60350"/>
            <a:ext cx="1852613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WordArt 3"/>
          <p:cNvSpPr>
            <a:spLocks noChangeArrowheads="1" noChangeShapeType="1" noTextEdit="1"/>
          </p:cNvSpPr>
          <p:nvPr/>
        </p:nvSpPr>
        <p:spPr bwMode="auto">
          <a:xfrm>
            <a:off x="2771775" y="476250"/>
            <a:ext cx="4105275" cy="60325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b="1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Гиподинамия</a:t>
            </a:r>
          </a:p>
        </p:txBody>
      </p:sp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7538" y="1125538"/>
            <a:ext cx="3124200" cy="2476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7" name="Text Box 5"/>
          <p:cNvSpPr txBox="1">
            <a:spLocks noChangeArrowheads="1"/>
          </p:cNvSpPr>
          <p:nvPr/>
        </p:nvSpPr>
        <p:spPr bwMode="auto">
          <a:xfrm>
            <a:off x="755650" y="2852738"/>
            <a:ext cx="3187700" cy="1006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solidFill>
                  <a:srgbClr val="FF3300"/>
                </a:solidFill>
              </a:rPr>
              <a:t>Гиподинамия –</a:t>
            </a:r>
          </a:p>
          <a:p>
            <a:r>
              <a:rPr lang="ru-RU"/>
              <a:t> </a:t>
            </a:r>
            <a:r>
              <a:rPr lang="ru-RU" b="1">
                <a:solidFill>
                  <a:srgbClr val="0000FF"/>
                </a:solidFill>
              </a:rPr>
              <a:t>недостаток двигательной</a:t>
            </a:r>
          </a:p>
          <a:p>
            <a:r>
              <a:rPr lang="ru-RU" b="1">
                <a:solidFill>
                  <a:srgbClr val="0000FF"/>
                </a:solidFill>
              </a:rPr>
              <a:t>активности.</a:t>
            </a:r>
          </a:p>
        </p:txBody>
      </p:sp>
      <p:sp>
        <p:nvSpPr>
          <p:cNvPr id="13318" name="Rectangle 6"/>
          <p:cNvSpPr>
            <a:spLocks noChangeArrowheads="1"/>
          </p:cNvSpPr>
          <p:nvPr/>
        </p:nvSpPr>
        <p:spPr bwMode="auto">
          <a:xfrm>
            <a:off x="250825" y="2492375"/>
            <a:ext cx="503238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9600">
                <a:solidFill>
                  <a:srgbClr val="FF3300"/>
                </a:solidFill>
              </a:rPr>
              <a:t>!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250825" y="4149725"/>
            <a:ext cx="8702675" cy="915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Недостаток  движения оказывается причиной нарушений в деятельности </a:t>
            </a:r>
          </a:p>
          <a:p>
            <a:r>
              <a:rPr lang="ru-RU" b="1"/>
              <a:t>сердца, нарушает циркуляцию крови и лимфы.</a:t>
            </a:r>
          </a:p>
          <a:p>
            <a:endParaRPr lang="ru-RU" b="1"/>
          </a:p>
        </p:txBody>
      </p:sp>
      <p:sp>
        <p:nvSpPr>
          <p:cNvPr id="14345" name="AutoShape 9"/>
          <p:cNvSpPr>
            <a:spLocks noChangeArrowheads="1"/>
          </p:cNvSpPr>
          <p:nvPr/>
        </p:nvSpPr>
        <p:spPr bwMode="auto">
          <a:xfrm>
            <a:off x="900113" y="4941888"/>
            <a:ext cx="1944687" cy="935037"/>
          </a:xfrm>
          <a:prstGeom prst="rightArrow">
            <a:avLst>
              <a:gd name="adj1" fmla="val 50000"/>
              <a:gd name="adj2" fmla="val 51995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Болезни</a:t>
            </a:r>
          </a:p>
        </p:txBody>
      </p:sp>
      <p:sp>
        <p:nvSpPr>
          <p:cNvPr id="14346" name="Text Box 10"/>
          <p:cNvSpPr txBox="1">
            <a:spLocks noChangeArrowheads="1"/>
          </p:cNvSpPr>
          <p:nvPr/>
        </p:nvSpPr>
        <p:spPr bwMode="auto">
          <a:xfrm>
            <a:off x="3419475" y="4843463"/>
            <a:ext cx="2881313" cy="1739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>
                <a:solidFill>
                  <a:srgbClr val="0000FF"/>
                </a:solidFill>
              </a:rPr>
              <a:t>Гипертония</a:t>
            </a:r>
          </a:p>
          <a:p>
            <a:r>
              <a:rPr lang="ru-RU" b="1">
                <a:solidFill>
                  <a:srgbClr val="0000FF"/>
                </a:solidFill>
              </a:rPr>
              <a:t>Атеросклероз</a:t>
            </a:r>
          </a:p>
          <a:p>
            <a:r>
              <a:rPr lang="ru-RU" b="1">
                <a:solidFill>
                  <a:srgbClr val="0000FF"/>
                </a:solidFill>
              </a:rPr>
              <a:t>Инфаркт миокарда</a:t>
            </a:r>
          </a:p>
          <a:p>
            <a:r>
              <a:rPr lang="ru-RU" b="1">
                <a:solidFill>
                  <a:srgbClr val="0000FF"/>
                </a:solidFill>
              </a:rPr>
              <a:t>Тромбофлебит</a:t>
            </a:r>
          </a:p>
          <a:p>
            <a:r>
              <a:rPr lang="ru-RU" b="1">
                <a:solidFill>
                  <a:srgbClr val="0000FF"/>
                </a:solidFill>
              </a:rPr>
              <a:t>Инсульт</a:t>
            </a:r>
          </a:p>
          <a:p>
            <a:endParaRPr lang="ru-RU" b="1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7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5" grpId="0" animBg="1"/>
      <p:bldP spid="14346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Картинка 62 из 77460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60350"/>
            <a:ext cx="1852613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3" descr="1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3500438"/>
            <a:ext cx="1536700" cy="158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4" name="WordArt 4"/>
          <p:cNvSpPr>
            <a:spLocks noChangeArrowheads="1" noChangeShapeType="1" noTextEdit="1"/>
          </p:cNvSpPr>
          <p:nvPr/>
        </p:nvSpPr>
        <p:spPr bwMode="auto">
          <a:xfrm>
            <a:off x="2916238" y="333375"/>
            <a:ext cx="4276725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Профилактика гиподинамии</a:t>
            </a:r>
          </a:p>
        </p:txBody>
      </p:sp>
      <p:pic>
        <p:nvPicPr>
          <p:cNvPr id="14341" name="Picture 5" descr="1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04025" y="1412875"/>
            <a:ext cx="1911350" cy="1884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6" descr="1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19925" y="5010150"/>
            <a:ext cx="1847850" cy="1470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AutoShape 7"/>
          <p:cNvSpPr>
            <a:spLocks noChangeArrowheads="1"/>
          </p:cNvSpPr>
          <p:nvPr/>
        </p:nvSpPr>
        <p:spPr bwMode="auto">
          <a:xfrm>
            <a:off x="2555875" y="1341438"/>
            <a:ext cx="3744913" cy="1366837"/>
          </a:xfrm>
          <a:prstGeom prst="rightArrow">
            <a:avLst>
              <a:gd name="adj1" fmla="val 50000"/>
              <a:gd name="adj2" fmla="val 68496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b="1"/>
              <a:t>Утренняя гимнастика,</a:t>
            </a:r>
          </a:p>
          <a:p>
            <a:r>
              <a:rPr lang="ru-RU" b="1"/>
              <a:t>занятие  спортом</a:t>
            </a:r>
          </a:p>
        </p:txBody>
      </p:sp>
      <p:sp>
        <p:nvSpPr>
          <p:cNvPr id="15368" name="AutoShape 8"/>
          <p:cNvSpPr>
            <a:spLocks noChangeArrowheads="1"/>
          </p:cNvSpPr>
          <p:nvPr/>
        </p:nvSpPr>
        <p:spPr bwMode="auto">
          <a:xfrm>
            <a:off x="2411413" y="2781300"/>
            <a:ext cx="3960812" cy="1008063"/>
          </a:xfrm>
          <a:prstGeom prst="rightArrow">
            <a:avLst>
              <a:gd name="adj1" fmla="val 50000"/>
              <a:gd name="adj2" fmla="val 98228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b="1"/>
              <a:t>Прогулки перед сном</a:t>
            </a:r>
          </a:p>
        </p:txBody>
      </p:sp>
      <p:sp>
        <p:nvSpPr>
          <p:cNvPr id="15369" name="AutoShape 9"/>
          <p:cNvSpPr>
            <a:spLocks noChangeArrowheads="1"/>
          </p:cNvSpPr>
          <p:nvPr/>
        </p:nvSpPr>
        <p:spPr bwMode="auto">
          <a:xfrm>
            <a:off x="2124075" y="4221163"/>
            <a:ext cx="4248150" cy="1008062"/>
          </a:xfrm>
          <a:prstGeom prst="rightArrow">
            <a:avLst>
              <a:gd name="adj1" fmla="val 50000"/>
              <a:gd name="adj2" fmla="val 105354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ru-RU" b="1"/>
              <a:t>Уменьшить калорийность пищи</a:t>
            </a:r>
          </a:p>
        </p:txBody>
      </p:sp>
      <p:sp>
        <p:nvSpPr>
          <p:cNvPr id="15371" name="AutoShape 11"/>
          <p:cNvSpPr>
            <a:spLocks noChangeArrowheads="1"/>
          </p:cNvSpPr>
          <p:nvPr/>
        </p:nvSpPr>
        <p:spPr bwMode="auto">
          <a:xfrm>
            <a:off x="1331913" y="5516563"/>
            <a:ext cx="4897437" cy="1008062"/>
          </a:xfrm>
          <a:prstGeom prst="rightArrow">
            <a:avLst>
              <a:gd name="adj1" fmla="val 50000"/>
              <a:gd name="adj2" fmla="val 121457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Увеличить долю овощей и фруктов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500"/>
                            </p:stCondLst>
                            <p:childTnLst>
                              <p:par>
                                <p:cTn id="16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153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500"/>
                            </p:stCondLst>
                            <p:childTnLst>
                              <p:par>
                                <p:cTn id="21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153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500"/>
                            </p:stCondLst>
                            <p:childTnLst>
                              <p:par>
                                <p:cTn id="26" presetID="7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0" fill="hold"/>
                                        <p:tgtEl>
                                          <p:spTgt spid="153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4" grpId="0" animBg="1"/>
      <p:bldP spid="15367" grpId="0" animBg="1"/>
      <p:bldP spid="15368" grpId="0" animBg="1"/>
      <p:bldP spid="15369" grpId="0" animBg="1"/>
      <p:bldP spid="15371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357188" y="285750"/>
            <a:ext cx="821534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sz="2000" i="1" dirty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Гиподинамия</a:t>
            </a:r>
            <a:r>
              <a:rPr lang="ru-RU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 - ограничение физической подвижности - сказывается в первую очередь на состоянии сердца и сосудов, а также и на общем состоянии и настроении человека. Каждый человек должен помнить об отрицательном влиянии гиподинамии на </a:t>
            </a:r>
            <a:r>
              <a:rPr lang="ru-RU" sz="2000" dirty="0" err="1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сердечно-сосудистую</a:t>
            </a:r>
            <a:r>
              <a:rPr lang="ru-RU" sz="2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ea typeface="Times New Roman" pitchFamily="18" charset="0"/>
                <a:cs typeface="Arial" pitchFamily="34" charset="0"/>
              </a:rPr>
              <a:t> систему и необходимости занятий физкультурой и спортом в любом возрасте.</a:t>
            </a:r>
            <a:endParaRPr lang="ru-RU" sz="20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8195" name="Рисунок 6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 l="25941" t="16444" r="6981" b="30785"/>
          <a:stretch>
            <a:fillRect/>
          </a:stretch>
        </p:blipFill>
        <p:spPr bwMode="auto">
          <a:xfrm>
            <a:off x="1214414" y="2714620"/>
            <a:ext cx="7358114" cy="414338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6000" dirty="0" smtClean="0"/>
              <a:t>Измерим свой пульс в покое</a:t>
            </a:r>
            <a:endParaRPr lang="ru-RU" sz="6000" dirty="0"/>
          </a:p>
        </p:txBody>
      </p:sp>
      <p:sp>
        <p:nvSpPr>
          <p:cNvPr id="10" name="Текст 9"/>
          <p:cNvSpPr>
            <a:spLocks noGrp="1"/>
          </p:cNvSpPr>
          <p:nvPr>
            <p:ph type="body" sz="half" idx="1"/>
          </p:nvPr>
        </p:nvSpPr>
        <p:spPr>
          <a:xfrm>
            <a:off x="500034" y="4929198"/>
            <a:ext cx="4286280" cy="928694"/>
          </a:xfrm>
        </p:spPr>
        <p:txBody>
          <a:bodyPr/>
          <a:lstStyle/>
          <a:p>
            <a:r>
              <a:rPr lang="ru-RU" b="1" dirty="0" smtClean="0"/>
              <a:t>Результат запишите в тетрадях…</a:t>
            </a:r>
            <a:endParaRPr lang="ru-RU" b="1" dirty="0"/>
          </a:p>
        </p:txBody>
      </p:sp>
      <p:pic>
        <p:nvPicPr>
          <p:cNvPr id="24578" name="Picture 2" descr="https://encrypted-tbn0.gstatic.com/images?q=tbn:ANd9GcRPRVPMk48YXO1EbtnHmBFEm2cxavoYyy0P1gtON6RjYFlVyFz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857365"/>
            <a:ext cx="4279176" cy="278608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4" name="Содержимое 7" descr="N8FB83833BC7D.gif"/>
          <p:cNvPicPr>
            <a:picLocks noGrp="1" noChangeAspect="1"/>
          </p:cNvPicPr>
          <p:nvPr>
            <p:ph sz="half" idx="2"/>
          </p:nvPr>
        </p:nvPicPr>
        <p:blipFill>
          <a:blip r:embed="rId3" cstate="print"/>
          <a:stretch>
            <a:fillRect/>
          </a:stretch>
        </p:blipFill>
        <p:spPr>
          <a:xfrm>
            <a:off x="4929190" y="3786190"/>
            <a:ext cx="4214810" cy="3161108"/>
          </a:xfrm>
          <a:prstGeom prst="rect">
            <a:avLst/>
          </a:prstGeom>
          <a:ln>
            <a:noFill/>
          </a:ln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E:\РАБОТА\презентации\Шаблоны для презентаций\Kardi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643042" y="428605"/>
            <a:ext cx="5643602" cy="1000131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dirty="0" smtClean="0"/>
              <a:t>Лечебная физкультура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00100" y="1928802"/>
            <a:ext cx="8001056" cy="4500594"/>
          </a:xfrm>
        </p:spPr>
        <p:txBody>
          <a:bodyPr rtlCol="0">
            <a:noAutofit/>
          </a:bodyPr>
          <a:lstStyle/>
          <a:p>
            <a:pPr fontAlgn="auto">
              <a:spcAft>
                <a:spcPts val="0"/>
              </a:spcAft>
              <a:buFont typeface="Arial" pitchFamily="34" charset="0"/>
              <a:buNone/>
              <a:defRPr/>
            </a:pPr>
            <a:endParaRPr lang="ru-RU" sz="2400" dirty="0" smtClean="0"/>
          </a:p>
        </p:txBody>
      </p:sp>
      <p:pic>
        <p:nvPicPr>
          <p:cNvPr id="6" name="Содержимое 5" descr="366870342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7000893" y="132764"/>
            <a:ext cx="2143108" cy="17341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Спортивная анимация - гантели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4929198"/>
            <a:ext cx="1643074" cy="18039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7506" name="Rectangle 2"/>
          <p:cNvSpPr>
            <a:spLocks noGrp="1"/>
          </p:cNvSpPr>
          <p:nvPr>
            <p:ph type="body" idx="1"/>
          </p:nvPr>
        </p:nvSpPr>
        <p:spPr>
          <a:xfrm>
            <a:off x="250825" y="142853"/>
            <a:ext cx="8686800" cy="5299098"/>
          </a:xfrm>
        </p:spPr>
        <p:txBody>
          <a:bodyPr/>
          <a:lstStyle/>
          <a:p>
            <a:pPr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Проблемный вопрос:</a:t>
            </a:r>
          </a:p>
          <a:p>
            <a:pPr algn="ctr">
              <a:buNone/>
            </a:pPr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2800" b="1" dirty="0" smtClean="0">
                <a:solidFill>
                  <a:srgbClr val="7030A0"/>
                </a:solidFill>
              </a:rPr>
              <a:t>«</a:t>
            </a:r>
            <a:r>
              <a:rPr lang="ru-RU" b="1" dirty="0" smtClean="0">
                <a:solidFill>
                  <a:srgbClr val="7030A0"/>
                </a:solidFill>
              </a:rPr>
              <a:t>Как при такой активной работе и уязвимости сердечно – сосудистой системы сохранить сердце и сосуды здоровыми?»</a:t>
            </a:r>
          </a:p>
          <a:p>
            <a:r>
              <a:rPr lang="ru-RU" sz="2800" dirty="0" smtClean="0"/>
              <a:t>В </a:t>
            </a:r>
            <a:r>
              <a:rPr lang="ru-RU" sz="2800" dirty="0"/>
              <a:t>чем причины </a:t>
            </a:r>
            <a:r>
              <a:rPr lang="ru-RU" sz="2800" dirty="0" err="1"/>
              <a:t>сердечно-сосудистых</a:t>
            </a:r>
            <a:r>
              <a:rPr lang="ru-RU" sz="2800" dirty="0"/>
              <a:t> заболеваний</a:t>
            </a:r>
            <a:r>
              <a:rPr lang="ru-RU" sz="2800" dirty="0" smtClean="0"/>
              <a:t>?</a:t>
            </a:r>
            <a:endParaRPr lang="ru-RU" sz="2800" dirty="0">
              <a:latin typeface="Arial" charset="0"/>
            </a:endParaRPr>
          </a:p>
          <a:p>
            <a:r>
              <a:rPr lang="ru-RU" sz="2800" dirty="0"/>
              <a:t>Как можно укрепить </a:t>
            </a:r>
            <a:r>
              <a:rPr lang="ru-RU" sz="2800" dirty="0" err="1"/>
              <a:t>сердечно-сосудистую</a:t>
            </a:r>
            <a:r>
              <a:rPr lang="ru-RU" sz="2800" dirty="0"/>
              <a:t> систему</a:t>
            </a:r>
            <a:r>
              <a:rPr lang="ru-RU" sz="2800" dirty="0" smtClean="0"/>
              <a:t>?</a:t>
            </a:r>
            <a:endParaRPr lang="ru-RU" sz="2800" dirty="0">
              <a:latin typeface="Arial" charset="0"/>
            </a:endParaRPr>
          </a:p>
          <a:p>
            <a:r>
              <a:rPr lang="ru-RU" sz="2800" dirty="0"/>
              <a:t>Необходимо ли человеку знать о факторах, негативно влияющих на </a:t>
            </a:r>
            <a:r>
              <a:rPr lang="ru-RU" sz="2800" dirty="0" err="1"/>
              <a:t>сердечно-сосудистую</a:t>
            </a:r>
            <a:r>
              <a:rPr lang="ru-RU" sz="2800" dirty="0"/>
              <a:t> систему?</a:t>
            </a:r>
          </a:p>
        </p:txBody>
      </p:sp>
      <p:pic>
        <p:nvPicPr>
          <p:cNvPr id="4098" name="Picture 2" descr="https://encrypted-tbn3.gstatic.com/images?q=tbn:ANd9GcTjGuSdBPcB4iTgVCowoQzcnN_1d4xOE86pMRxqaU4I8v_n6s6Yk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05964" y="4357694"/>
            <a:ext cx="3338036" cy="250030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2" name="Rectangle 1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Определение тренированности сердца</a:t>
            </a:r>
          </a:p>
        </p:txBody>
      </p:sp>
      <p:sp>
        <p:nvSpPr>
          <p:cNvPr id="133133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900113" y="2012950"/>
            <a:ext cx="7337425" cy="3389313"/>
          </a:xfrm>
        </p:spPr>
        <p:txBody>
          <a:bodyPr/>
          <a:lstStyle/>
          <a:p>
            <a:endParaRPr lang="ru-RU" dirty="0"/>
          </a:p>
          <a:p>
            <a:r>
              <a:rPr lang="ru-RU" dirty="0"/>
              <a:t>                          П</a:t>
            </a:r>
            <a:r>
              <a:rPr lang="ru-RU" baseline="-25000" dirty="0"/>
              <a:t>2</a:t>
            </a:r>
            <a:r>
              <a:rPr lang="ru-RU" dirty="0"/>
              <a:t> -  П</a:t>
            </a:r>
            <a:r>
              <a:rPr lang="ru-RU" baseline="-25000" dirty="0"/>
              <a:t>1</a:t>
            </a:r>
            <a:endParaRPr lang="ru-RU" dirty="0"/>
          </a:p>
          <a:p>
            <a:r>
              <a:rPr lang="ru-RU" dirty="0"/>
              <a:t>               Т   = -------------- * 100%</a:t>
            </a:r>
          </a:p>
          <a:p>
            <a:r>
              <a:rPr lang="ru-RU" dirty="0"/>
              <a:t>                              П</a:t>
            </a:r>
            <a:r>
              <a:rPr lang="ru-RU" baseline="-25000" dirty="0"/>
              <a:t>1</a:t>
            </a:r>
            <a:endParaRPr lang="ru-RU" dirty="0"/>
          </a:p>
          <a:p>
            <a:r>
              <a:rPr lang="ru-RU" dirty="0"/>
              <a:t>П</a:t>
            </a:r>
            <a:r>
              <a:rPr lang="ru-RU" baseline="-25000" dirty="0"/>
              <a:t>1</a:t>
            </a:r>
            <a:r>
              <a:rPr lang="ru-RU" dirty="0"/>
              <a:t> - частота пульса в положении сидя</a:t>
            </a:r>
          </a:p>
          <a:p>
            <a:pPr algn="ctr"/>
            <a:r>
              <a:rPr lang="ru-RU" dirty="0"/>
              <a:t>П</a:t>
            </a:r>
            <a:r>
              <a:rPr lang="ru-RU" baseline="-25000" dirty="0"/>
              <a:t>2</a:t>
            </a:r>
            <a:r>
              <a:rPr lang="ru-RU" dirty="0"/>
              <a:t> - частота пульса после </a:t>
            </a:r>
            <a:r>
              <a:rPr lang="ru-RU" dirty="0" smtClean="0"/>
              <a:t>физкультминутки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Результаты</a:t>
            </a:r>
          </a:p>
        </p:txBody>
      </p:sp>
      <p:sp>
        <p:nvSpPr>
          <p:cNvPr id="140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800"/>
              <a:t>Т</a:t>
            </a:r>
            <a:r>
              <a:rPr lang="en-US" sz="2800"/>
              <a:t> &lt;</a:t>
            </a:r>
            <a:r>
              <a:rPr lang="ru-RU" sz="2800"/>
              <a:t> 30% - тренированность сердца хорошая, сердце усиливает свою работу за счет увеличения количества крови, выбрасываемой при каждом сокращении.</a:t>
            </a:r>
          </a:p>
          <a:p>
            <a:pPr>
              <a:lnSpc>
                <a:spcPct val="80000"/>
              </a:lnSpc>
            </a:pPr>
            <a:r>
              <a:rPr lang="ru-RU" sz="2800"/>
              <a:t>Т = 38% - тренированность сердца недостаточная.</a:t>
            </a:r>
          </a:p>
          <a:p>
            <a:pPr>
              <a:lnSpc>
                <a:spcPct val="80000"/>
              </a:lnSpc>
            </a:pPr>
            <a:r>
              <a:rPr lang="ru-RU" sz="2800"/>
              <a:t>Т </a:t>
            </a:r>
            <a:r>
              <a:rPr lang="en-US" sz="2800"/>
              <a:t>&gt;</a:t>
            </a:r>
            <a:r>
              <a:rPr lang="ru-RU" sz="2800"/>
              <a:t> 45% - тренированность  низкая, сердце усиливает свою работу за счет частоты сердечных сокращений.</a:t>
            </a:r>
          </a:p>
        </p:txBody>
      </p:sp>
      <p:pic>
        <p:nvPicPr>
          <p:cNvPr id="4" name="Picture 2" descr="http://im1-tub-ru.yandex.net/i?id=158033646-17-72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72330" y="4857760"/>
            <a:ext cx="1881191" cy="19460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0578" name="Picture 2" descr="сердце ( т ) б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8313" y="1196975"/>
            <a:ext cx="2011362" cy="2087563"/>
          </a:xfrm>
          <a:noFill/>
          <a:ln/>
        </p:spPr>
      </p:pic>
      <p:sp>
        <p:nvSpPr>
          <p:cNvPr id="280579" name="AutoShape 3"/>
          <p:cNvSpPr>
            <a:spLocks noChangeArrowheads="1"/>
          </p:cNvSpPr>
          <p:nvPr/>
        </p:nvSpPr>
        <p:spPr bwMode="auto">
          <a:xfrm>
            <a:off x="3635375" y="2205038"/>
            <a:ext cx="5040313" cy="792162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solidFill>
                  <a:schemeClr val="folHlink"/>
                </a:solidFill>
                <a:latin typeface="Garamond" pitchFamily="18" charset="0"/>
              </a:rPr>
              <a:t> </a:t>
            </a:r>
            <a:r>
              <a:rPr lang="ru-RU">
                <a:latin typeface="Garamond" pitchFamily="18" charset="0"/>
              </a:rPr>
              <a:t>Гиподинамия (недостаток двигательной активности)</a:t>
            </a:r>
          </a:p>
          <a:p>
            <a:pPr algn="ctr"/>
            <a:r>
              <a:rPr lang="ru-RU">
                <a:latin typeface="Garamond" pitchFamily="18" charset="0"/>
              </a:rPr>
              <a:t>ведет к атрофии сердечной мышцы</a:t>
            </a:r>
          </a:p>
        </p:txBody>
      </p:sp>
      <p:sp>
        <p:nvSpPr>
          <p:cNvPr id="280580" name="AutoShape 4"/>
          <p:cNvSpPr>
            <a:spLocks noChangeArrowheads="1"/>
          </p:cNvSpPr>
          <p:nvPr/>
        </p:nvSpPr>
        <p:spPr bwMode="auto">
          <a:xfrm>
            <a:off x="4787900" y="5300663"/>
            <a:ext cx="3959225" cy="576262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solidFill>
                  <a:schemeClr val="folHlink"/>
                </a:solidFill>
                <a:latin typeface="Garamond" pitchFamily="18" charset="0"/>
              </a:rPr>
              <a:t> </a:t>
            </a:r>
            <a:r>
              <a:rPr lang="ru-RU">
                <a:latin typeface="Garamond" pitchFamily="18" charset="0"/>
              </a:rPr>
              <a:t>Алкоголь отравляет сердечную мышцу,</a:t>
            </a:r>
          </a:p>
          <a:p>
            <a:pPr algn="ctr"/>
            <a:r>
              <a:rPr lang="ru-RU">
                <a:latin typeface="Garamond" pitchFamily="18" charset="0"/>
              </a:rPr>
              <a:t>развивается сердечная недостаточность</a:t>
            </a:r>
            <a:r>
              <a:rPr lang="ru-RU">
                <a:solidFill>
                  <a:schemeClr val="folHlink"/>
                </a:solidFill>
                <a:latin typeface="Garamond" pitchFamily="18" charset="0"/>
              </a:rPr>
              <a:t> </a:t>
            </a:r>
          </a:p>
        </p:txBody>
      </p:sp>
      <p:sp>
        <p:nvSpPr>
          <p:cNvPr id="280581" name="AutoShape 5"/>
          <p:cNvSpPr>
            <a:spLocks noChangeArrowheads="1"/>
          </p:cNvSpPr>
          <p:nvPr/>
        </p:nvSpPr>
        <p:spPr bwMode="auto">
          <a:xfrm>
            <a:off x="4284663" y="3284538"/>
            <a:ext cx="4464050" cy="792162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solidFill>
                  <a:schemeClr val="folHlink"/>
                </a:solidFill>
                <a:latin typeface="Garamond" pitchFamily="18" charset="0"/>
              </a:rPr>
              <a:t> </a:t>
            </a:r>
            <a:r>
              <a:rPr lang="ru-RU">
                <a:latin typeface="Garamond" pitchFamily="18" charset="0"/>
              </a:rPr>
              <a:t>Никотин вызывает устойчивый спазм сосудов,</a:t>
            </a:r>
          </a:p>
          <a:p>
            <a:pPr algn="ctr"/>
            <a:r>
              <a:rPr lang="ru-RU">
                <a:latin typeface="Garamond" pitchFamily="18" charset="0"/>
              </a:rPr>
              <a:t>инфаркт миокарда</a:t>
            </a:r>
          </a:p>
        </p:txBody>
      </p:sp>
      <p:sp>
        <p:nvSpPr>
          <p:cNvPr id="280582" name="AutoShape 6"/>
          <p:cNvSpPr>
            <a:spLocks noChangeArrowheads="1"/>
          </p:cNvSpPr>
          <p:nvPr/>
        </p:nvSpPr>
        <p:spPr bwMode="auto">
          <a:xfrm>
            <a:off x="4643438" y="4367213"/>
            <a:ext cx="4105275" cy="574675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solidFill>
                  <a:schemeClr val="folHlink"/>
                </a:solidFill>
                <a:latin typeface="Garamond" pitchFamily="18" charset="0"/>
              </a:rPr>
              <a:t>  </a:t>
            </a:r>
            <a:r>
              <a:rPr lang="ru-RU">
                <a:latin typeface="Garamond" pitchFamily="18" charset="0"/>
              </a:rPr>
              <a:t>Патогенные микроорганизмы вызывают </a:t>
            </a:r>
          </a:p>
          <a:p>
            <a:pPr algn="ctr"/>
            <a:r>
              <a:rPr lang="ru-RU">
                <a:latin typeface="Garamond" pitchFamily="18" charset="0"/>
              </a:rPr>
              <a:t>инфекционные заболевания сердца </a:t>
            </a:r>
          </a:p>
        </p:txBody>
      </p:sp>
      <p:sp>
        <p:nvSpPr>
          <p:cNvPr id="280583" name="AutoShape 7"/>
          <p:cNvSpPr>
            <a:spLocks noChangeArrowheads="1"/>
          </p:cNvSpPr>
          <p:nvPr/>
        </p:nvSpPr>
        <p:spPr bwMode="auto">
          <a:xfrm>
            <a:off x="3563938" y="1196975"/>
            <a:ext cx="5329237" cy="719138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solidFill>
                  <a:schemeClr val="folHlink"/>
                </a:solidFill>
                <a:latin typeface="Garamond" pitchFamily="18" charset="0"/>
              </a:rPr>
              <a:t> </a:t>
            </a:r>
            <a:r>
              <a:rPr lang="ru-RU" sz="2000">
                <a:latin typeface="Garamond" pitchFamily="18" charset="0"/>
              </a:rPr>
              <a:t>Недостаток кислорода в атмосфере вызывает</a:t>
            </a:r>
          </a:p>
          <a:p>
            <a:pPr algn="ctr"/>
            <a:r>
              <a:rPr lang="ru-RU" sz="2000">
                <a:latin typeface="Garamond" pitchFamily="18" charset="0"/>
              </a:rPr>
              <a:t>гипоксию, меняется  ритм сердечных сокращений</a:t>
            </a:r>
            <a:endParaRPr lang="ru-RU">
              <a:solidFill>
                <a:schemeClr val="folHlink"/>
              </a:solidFill>
              <a:latin typeface="Garamond" pitchFamily="18" charset="0"/>
            </a:endParaRPr>
          </a:p>
        </p:txBody>
      </p:sp>
      <p:sp>
        <p:nvSpPr>
          <p:cNvPr id="280584" name="AutoShape 8"/>
          <p:cNvSpPr>
            <a:spLocks noChangeArrowheads="1"/>
          </p:cNvSpPr>
          <p:nvPr/>
        </p:nvSpPr>
        <p:spPr bwMode="auto">
          <a:xfrm>
            <a:off x="323850" y="5589588"/>
            <a:ext cx="3384550" cy="720725"/>
          </a:xfrm>
          <a:prstGeom prst="flowChartAlternateProcess">
            <a:avLst/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ru-RU">
                <a:solidFill>
                  <a:schemeClr val="folHlink"/>
                </a:solidFill>
                <a:latin typeface="Garamond" pitchFamily="18" charset="0"/>
              </a:rPr>
              <a:t>  </a:t>
            </a:r>
            <a:r>
              <a:rPr lang="ru-RU">
                <a:latin typeface="Garamond" pitchFamily="18" charset="0"/>
              </a:rPr>
              <a:t>Стрессовые ситуации истощают</a:t>
            </a:r>
          </a:p>
          <a:p>
            <a:pPr algn="ctr"/>
            <a:r>
              <a:rPr lang="ru-RU">
                <a:latin typeface="Garamond" pitchFamily="18" charset="0"/>
              </a:rPr>
              <a:t>сердечную мышцу</a:t>
            </a:r>
          </a:p>
        </p:txBody>
      </p:sp>
      <p:sp>
        <p:nvSpPr>
          <p:cNvPr id="280585" name="AutoShape 9"/>
          <p:cNvSpPr>
            <a:spLocks noChangeArrowheads="1"/>
          </p:cNvSpPr>
          <p:nvPr/>
        </p:nvSpPr>
        <p:spPr bwMode="auto">
          <a:xfrm rot="10800000">
            <a:off x="2700338" y="1557338"/>
            <a:ext cx="792162" cy="215900"/>
          </a:xfrm>
          <a:prstGeom prst="rightArrow">
            <a:avLst>
              <a:gd name="adj1" fmla="val 50000"/>
              <a:gd name="adj2" fmla="val 917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0586" name="AutoShape 10"/>
          <p:cNvSpPr>
            <a:spLocks noChangeArrowheads="1"/>
          </p:cNvSpPr>
          <p:nvPr/>
        </p:nvSpPr>
        <p:spPr bwMode="auto">
          <a:xfrm>
            <a:off x="2771775" y="2492375"/>
            <a:ext cx="576263" cy="215900"/>
          </a:xfrm>
          <a:prstGeom prst="leftArrow">
            <a:avLst>
              <a:gd name="adj1" fmla="val 50000"/>
              <a:gd name="adj2" fmla="val 6672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0587" name="AutoShape 11"/>
          <p:cNvSpPr>
            <a:spLocks noChangeArrowheads="1"/>
          </p:cNvSpPr>
          <p:nvPr/>
        </p:nvSpPr>
        <p:spPr bwMode="auto">
          <a:xfrm rot="1445862">
            <a:off x="2757488" y="3209925"/>
            <a:ext cx="1492250" cy="250825"/>
          </a:xfrm>
          <a:prstGeom prst="leftArrow">
            <a:avLst>
              <a:gd name="adj1" fmla="val 50000"/>
              <a:gd name="adj2" fmla="val 148734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0588" name="AutoShape 12"/>
          <p:cNvSpPr>
            <a:spLocks noChangeArrowheads="1"/>
          </p:cNvSpPr>
          <p:nvPr/>
        </p:nvSpPr>
        <p:spPr bwMode="auto">
          <a:xfrm rot="2273156">
            <a:off x="2355850" y="3859213"/>
            <a:ext cx="2447925" cy="282575"/>
          </a:xfrm>
          <a:prstGeom prst="leftArrow">
            <a:avLst>
              <a:gd name="adj1" fmla="val 50000"/>
              <a:gd name="adj2" fmla="val 21657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0589" name="AutoShape 13"/>
          <p:cNvSpPr>
            <a:spLocks noChangeArrowheads="1"/>
          </p:cNvSpPr>
          <p:nvPr/>
        </p:nvSpPr>
        <p:spPr bwMode="auto">
          <a:xfrm rot="2522953">
            <a:off x="1692275" y="4292600"/>
            <a:ext cx="3470275" cy="254000"/>
          </a:xfrm>
          <a:prstGeom prst="leftArrow">
            <a:avLst>
              <a:gd name="adj1" fmla="val 50000"/>
              <a:gd name="adj2" fmla="val 341563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0590" name="AutoShape 14"/>
          <p:cNvSpPr>
            <a:spLocks noChangeArrowheads="1"/>
          </p:cNvSpPr>
          <p:nvPr/>
        </p:nvSpPr>
        <p:spPr bwMode="auto">
          <a:xfrm rot="5400000">
            <a:off x="-35718" y="4293394"/>
            <a:ext cx="2160587" cy="288925"/>
          </a:xfrm>
          <a:prstGeom prst="leftArrow">
            <a:avLst>
              <a:gd name="adj1" fmla="val 50000"/>
              <a:gd name="adj2" fmla="val 186951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sp>
        <p:nvSpPr>
          <p:cNvPr id="280591" name="Rectangle 15"/>
          <p:cNvSpPr>
            <a:spLocks noChangeArrowheads="1"/>
          </p:cNvSpPr>
          <p:nvPr/>
        </p:nvSpPr>
        <p:spPr bwMode="auto">
          <a:xfrm>
            <a:off x="323850" y="47625"/>
            <a:ext cx="7408863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3600" b="1" dirty="0">
                <a:latin typeface="Garamond" pitchFamily="18" charset="0"/>
              </a:rPr>
              <a:t>Факторы, негативно влияющие на </a:t>
            </a:r>
          </a:p>
          <a:p>
            <a:r>
              <a:rPr lang="ru-RU" sz="3600" b="1" dirty="0" err="1">
                <a:latin typeface="Garamond" pitchFamily="18" charset="0"/>
              </a:rPr>
              <a:t>сердечно-сосудистую</a:t>
            </a:r>
            <a:r>
              <a:rPr lang="ru-RU" sz="3600" b="1" dirty="0">
                <a:latin typeface="Garamond" pitchFamily="18" charset="0"/>
              </a:rPr>
              <a:t> систему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907704" y="404664"/>
            <a:ext cx="577318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Доврачебная помощь</a:t>
            </a:r>
          </a:p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при кровотечениях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492896"/>
            <a:ext cx="799288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Во-первых, то, что они бывают наружные и внутренние. Последние, как правило, связаны с повреждением печени и селезенки. Здесь мы, к сожалению, ничем не можем помочь. Но если человек бледен как белая простыня, а признаков наружного кровотечения нет, то, скорей всего, много крови изливается полости человеческого тела (грудная, брюшная полость). В этом случае, нужно доставить пострадавшего  скорее в больницу.</a:t>
            </a:r>
          </a:p>
          <a:p>
            <a:pPr lvl="1"/>
            <a:r>
              <a:rPr lang="ru-RU" b="1" dirty="0" smtClean="0">
                <a:solidFill>
                  <a:srgbClr val="7030A0"/>
                </a:solidFill>
              </a:rPr>
              <a:t>   При наружном кровотечении факт как говорится на лицо. </a:t>
            </a:r>
          </a:p>
          <a:p>
            <a:r>
              <a:rPr lang="ru-RU" b="1" dirty="0" smtClean="0">
                <a:solidFill>
                  <a:srgbClr val="7030A0"/>
                </a:solidFill>
              </a:rPr>
              <a:t>   Во-вторых, необходимо определить артериальное или венозное кровотечение у пострадавшего.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   </a:t>
            </a:r>
            <a:r>
              <a:rPr lang="ru-RU" b="1" i="1" dirty="0" smtClean="0">
                <a:solidFill>
                  <a:srgbClr val="7030A0"/>
                </a:solidFill>
              </a:rPr>
              <a:t>При кровотечении из артерий</a:t>
            </a:r>
            <a:r>
              <a:rPr lang="ru-RU" b="1" dirty="0" smtClean="0">
                <a:solidFill>
                  <a:srgbClr val="7030A0"/>
                </a:solidFill>
              </a:rPr>
              <a:t> кровь алая, фонтанирующая из центральной части сосуда пульсирующей струей (выявляется не всегда); кровотечение из периферической части отмечается реже — оно менее выраженное, недлительное. 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67744" y="1772816"/>
            <a:ext cx="489654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7030A0"/>
                </a:solidFill>
              </a:rPr>
              <a:t>Что нужно знать о кровотечениях?</a:t>
            </a:r>
            <a:endParaRPr lang="ru-RU" sz="2400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C:\Documents and Settings\Noi52\Рабочий стол\1om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692696"/>
            <a:ext cx="8064896" cy="55702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411760" y="404664"/>
            <a:ext cx="463601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Наложение жгута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5603" name="Picture 3" descr="C:\Documents and Settings\Noi52\Рабочий стол\d0bfd0b5d180d0b2d0b0d18f-d0bfd0bed0bcd0bed189d18c-d0bfd180d0b8-d0bad180d0bed0b2d0bed182d0b5d187d0b5d0bdd0b8d18fd18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772816"/>
            <a:ext cx="4896544" cy="32659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5436096" y="1052736"/>
            <a:ext cx="3275856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Конечность обнажить, приподнять кверху (для мобилизации крови). Определить место наложения жгута. Наложить здесь повязку (в примитивных условиях — чистую мягкую ткань); проследить, чтобы не было комков, бугров, неровностей.</a:t>
            </a:r>
            <a:br>
              <a:rPr lang="ru-RU" b="1" dirty="0" smtClean="0">
                <a:solidFill>
                  <a:srgbClr val="7030A0"/>
                </a:solidFill>
              </a:rPr>
            </a:br>
            <a:r>
              <a:rPr lang="ru-RU" b="1" dirty="0" smtClean="0">
                <a:solidFill>
                  <a:srgbClr val="7030A0"/>
                </a:solidFill>
              </a:rPr>
              <a:t>    Под раненую конечность подвести жгут, умеренно растянуть его, наложить и зафиксировать один ход жгута на повязке. Затем сделать еще 2—3 тура 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83568" y="5373216"/>
            <a:ext cx="792088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rgbClr val="7030A0"/>
                </a:solidFill>
              </a:rPr>
              <a:t>жгута рядом, (но не поверх!) в направлении от периферии к центру. Сдавливать конечность до прекращения кровотечения. К жгуту прикрепить записку с указанным времени наложения жгута. Пострадавшего отправить в больницу.</a:t>
            </a:r>
            <a:endParaRPr lang="ru-RU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cardiogram_heart_working_md_wm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47616" y="4714884"/>
            <a:ext cx="2333600" cy="2333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357290" y="214290"/>
            <a:ext cx="71438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</a:rPr>
              <a:t>Что такое сердце?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Камень твердый?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Яблоко с багрово-красной кожей?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Может быть меж ребер и аортой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Бьется шар, на шар земной похожий?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Так или иначе все земное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Умещается в его пределы,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Потому что нет ему покоя,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До всего есть дело.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Береги его, оно не из железа,</a:t>
            </a:r>
            <a:br>
              <a:rPr lang="ru-RU" sz="3200" b="1" dirty="0" smtClean="0">
                <a:solidFill>
                  <a:srgbClr val="FF0000"/>
                </a:solidFill>
              </a:rPr>
            </a:br>
            <a:r>
              <a:rPr lang="ru-RU" sz="3200" b="1" dirty="0" smtClean="0">
                <a:solidFill>
                  <a:srgbClr val="FF0000"/>
                </a:solidFill>
              </a:rPr>
              <a:t>И послужит вам оно во благо.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631111336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98415" cy="6858000"/>
          </a:xfrm>
        </p:spPr>
      </p:pic>
      <p:sp>
        <p:nvSpPr>
          <p:cNvPr id="5" name="Прямоугольник 4"/>
          <p:cNvSpPr/>
          <p:nvPr/>
        </p:nvSpPr>
        <p:spPr>
          <a:xfrm>
            <a:off x="0" y="0"/>
            <a:ext cx="4500562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Берегите сердце </a:t>
            </a:r>
          </a:p>
          <a:p>
            <a:r>
              <a:rPr lang="ru-RU" sz="3600" dirty="0" smtClean="0">
                <a:solidFill>
                  <a:schemeClr val="bg1"/>
                </a:solidFill>
              </a:rPr>
              <a:t>– оно у вас </a:t>
            </a:r>
            <a:r>
              <a:rPr lang="ru-RU" sz="4800" dirty="0" smtClean="0">
                <a:solidFill>
                  <a:schemeClr val="bg1"/>
                </a:solidFill>
              </a:rPr>
              <a:t>одно</a:t>
            </a:r>
            <a:r>
              <a:rPr lang="ru-RU" sz="3600" dirty="0" smtClean="0">
                <a:solidFill>
                  <a:schemeClr val="bg1"/>
                </a:solidFill>
              </a:rPr>
              <a:t>!!!</a:t>
            </a:r>
            <a:endParaRPr lang="ru-RU" sz="36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Картинка 62 из 77460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60350"/>
            <a:ext cx="1852613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4" descr="f16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19250" y="3644900"/>
            <a:ext cx="193357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8" descr="06lkjn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4388" y="981075"/>
            <a:ext cx="1641475" cy="1292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12" descr="42ws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55650" y="2708275"/>
            <a:ext cx="145732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33" name="WordArt 13"/>
          <p:cNvSpPr>
            <a:spLocks noChangeArrowheads="1" noChangeShapeType="1" noTextEdit="1"/>
          </p:cNvSpPr>
          <p:nvPr/>
        </p:nvSpPr>
        <p:spPr bwMode="auto">
          <a:xfrm>
            <a:off x="2843213" y="333375"/>
            <a:ext cx="3600450" cy="6477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Неправильное питание</a:t>
            </a:r>
          </a:p>
        </p:txBody>
      </p:sp>
      <p:sp>
        <p:nvSpPr>
          <p:cNvPr id="5134" name="Text Box 14"/>
          <p:cNvSpPr txBox="1">
            <a:spLocks noChangeArrowheads="1"/>
          </p:cNvSpPr>
          <p:nvPr/>
        </p:nvSpPr>
        <p:spPr bwMode="auto">
          <a:xfrm>
            <a:off x="2411413" y="981075"/>
            <a:ext cx="4819650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/>
              <a:t>Избыток жиров и холестерина ухудшает</a:t>
            </a:r>
          </a:p>
          <a:p>
            <a:r>
              <a:rPr lang="ru-RU" b="1"/>
              <a:t> работу сосудов и сердца.</a:t>
            </a:r>
          </a:p>
          <a:p>
            <a:endParaRPr lang="ru-RU" b="1"/>
          </a:p>
          <a:p>
            <a:endParaRPr lang="ru-RU" b="1"/>
          </a:p>
        </p:txBody>
      </p:sp>
      <p:sp>
        <p:nvSpPr>
          <p:cNvPr id="5135" name="AutoShape 15"/>
          <p:cNvSpPr>
            <a:spLocks noChangeArrowheads="1"/>
          </p:cNvSpPr>
          <p:nvPr/>
        </p:nvSpPr>
        <p:spPr bwMode="auto">
          <a:xfrm>
            <a:off x="4859338" y="1628775"/>
            <a:ext cx="720725" cy="6477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7" name="AutoShape 17"/>
          <p:cNvSpPr>
            <a:spLocks noChangeArrowheads="1"/>
          </p:cNvSpPr>
          <p:nvPr/>
        </p:nvSpPr>
        <p:spPr bwMode="auto">
          <a:xfrm>
            <a:off x="2484438" y="1628775"/>
            <a:ext cx="431800" cy="1727200"/>
          </a:xfrm>
          <a:prstGeom prst="upArrow">
            <a:avLst>
              <a:gd name="adj1" fmla="val 50000"/>
              <a:gd name="adj2" fmla="val 10000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pic>
        <p:nvPicPr>
          <p:cNvPr id="5140" name="Picture 20" descr="Сердце в состоянии ожирения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779838" y="2349500"/>
            <a:ext cx="3648075" cy="410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41" name="Text Box 21"/>
          <p:cNvSpPr txBox="1">
            <a:spLocks noChangeArrowheads="1"/>
          </p:cNvSpPr>
          <p:nvPr/>
        </p:nvSpPr>
        <p:spPr bwMode="auto">
          <a:xfrm>
            <a:off x="4067175" y="2997200"/>
            <a:ext cx="32845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sz="2400" dirty="0"/>
          </a:p>
        </p:txBody>
      </p:sp>
      <p:sp>
        <p:nvSpPr>
          <p:cNvPr id="5143" name="AutoShape 23"/>
          <p:cNvSpPr>
            <a:spLocks noChangeArrowheads="1"/>
          </p:cNvSpPr>
          <p:nvPr/>
        </p:nvSpPr>
        <p:spPr bwMode="auto">
          <a:xfrm rot="-929117">
            <a:off x="179388" y="5013325"/>
            <a:ext cx="2376487" cy="935038"/>
          </a:xfrm>
          <a:prstGeom prst="rightArrow">
            <a:avLst>
              <a:gd name="adj1" fmla="val 50000"/>
              <a:gd name="adj2" fmla="val 63540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b="1"/>
              <a:t>Болезни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42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51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1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0"/>
                            </p:stCondLst>
                            <p:childTnLst>
                              <p:par>
                                <p:cTn id="15" presetID="7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51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85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3500"/>
                            </p:stCondLst>
                            <p:childTnLst>
                              <p:par>
                                <p:cTn id="23" presetID="22" presetClass="entr" presetSubtype="1" fill="hold" nodeType="after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10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7000"/>
                            </p:stCondLst>
                            <p:childTnLst>
                              <p:par>
                                <p:cTn id="27" presetID="55" presetClass="exit" presetSubtype="0" fill="hold" nodeType="afterEffect">
                                  <p:stCondLst>
                                    <p:cond delay="4500"/>
                                  </p:stCondLst>
                                  <p:childTnLst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/>
                                        <p:tgtEl>
                                          <p:spTgt spid="51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30" dur="1000"/>
                                        <p:tgtEl>
                                          <p:spTgt spid="514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2500"/>
                            </p:stCondLst>
                            <p:childTnLst>
                              <p:par>
                                <p:cTn id="33" presetID="63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8.33333E-7 -4.07407E-6 L 0.16146 -0.00509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514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81" y="-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4500"/>
                            </p:stCondLst>
                            <p:childTnLst>
                              <p:par>
                                <p:cTn id="36" presetID="22" presetClass="entr" presetSubtype="4" fill="hold" nodeType="after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36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51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3" grpId="0" animBg="1"/>
      <p:bldP spid="5134" grpId="0"/>
      <p:bldP spid="5135" grpId="0" animBg="1"/>
      <p:bldP spid="5137" grpId="0" animBg="1"/>
      <p:bldP spid="514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Картинка 62 из 77460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60350"/>
            <a:ext cx="1852613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43213" y="1412875"/>
            <a:ext cx="4546600" cy="482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4" name="WordArt 4"/>
          <p:cNvSpPr>
            <a:spLocks noChangeArrowheads="1" noChangeShapeType="1" noTextEdit="1"/>
          </p:cNvSpPr>
          <p:nvPr/>
        </p:nvSpPr>
        <p:spPr bwMode="auto">
          <a:xfrm>
            <a:off x="3132138" y="692150"/>
            <a:ext cx="3960812" cy="352425"/>
          </a:xfrm>
          <a:prstGeom prst="rect">
            <a:avLst/>
          </a:prstGeom>
        </p:spPr>
        <p:txBody>
          <a:bodyPr spcFirstLastPara="1" wrap="none" fromWordArt="1">
            <a:prstTxWarp prst="textArchUp">
              <a:avLst>
                <a:gd name="adj" fmla="val 10800004"/>
              </a:avLst>
            </a:prstTxWarp>
          </a:bodyPr>
          <a:lstStyle/>
          <a:p>
            <a:pPr algn="ctr"/>
            <a:r>
              <a:rPr lang="ru-RU" sz="2400" b="1" kern="10">
                <a:ln w="9525">
                  <a:solidFill>
                    <a:srgbClr val="FF33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Правильное питание: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23928" y="2636912"/>
            <a:ext cx="4572000" cy="2585323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Инфаркт миокарда — заболевание сердца, вызванное недостаточностью его кровоснабжения с очагом некроза (омертвения) в сердечной мышце (миокарде); важнейшая форма ишемической болезни сердца. К инфаркту миокарда приводит острая закупорка просвета коронарной артерии тромбом, набухшей атеросклеротической бляшкой.</a:t>
            </a:r>
          </a:p>
        </p:txBody>
      </p:sp>
      <p:pic>
        <p:nvPicPr>
          <p:cNvPr id="6146" name="Picture 2" descr="C:\Documents and Settings\Noi52\Рабочий стол\heart_attack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844824"/>
            <a:ext cx="3302000" cy="37973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547664" y="404664"/>
            <a:ext cx="676601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Инфаркт миокарда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3501008"/>
            <a:ext cx="7974632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b="1" dirty="0" smtClean="0">
              <a:solidFill>
                <a:srgbClr val="7030A0"/>
              </a:solidFill>
            </a:endParaRPr>
          </a:p>
          <a:p>
            <a:r>
              <a:rPr lang="ru-RU" b="1" dirty="0" smtClean="0">
                <a:solidFill>
                  <a:srgbClr val="7030A0"/>
                </a:solidFill>
              </a:rPr>
              <a:t>Что </a:t>
            </a:r>
            <a:r>
              <a:rPr lang="ru-RU" b="1" dirty="0" smtClean="0">
                <a:solidFill>
                  <a:srgbClr val="7030A0"/>
                </a:solidFill>
              </a:rPr>
              <a:t>способствует развитию ишемической болезни сердца?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7030A0"/>
                </a:solidFill>
              </a:rPr>
              <a:t>артериальная гипертония (повышение артериального давления более 140/90 мм </a:t>
            </a:r>
            <a:r>
              <a:rPr lang="ru-RU" b="1" dirty="0" err="1" smtClean="0">
                <a:solidFill>
                  <a:srgbClr val="7030A0"/>
                </a:solidFill>
              </a:rPr>
              <a:t>рт</a:t>
            </a:r>
            <a:r>
              <a:rPr lang="ru-RU" b="1" dirty="0" smtClean="0">
                <a:solidFill>
                  <a:srgbClr val="7030A0"/>
                </a:solidFill>
              </a:rPr>
              <a:t>. ст.) 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7030A0"/>
                </a:solidFill>
              </a:rPr>
              <a:t>                                    малоподвижный </a:t>
            </a:r>
            <a:r>
              <a:rPr lang="ru-RU" b="1" dirty="0" smtClean="0">
                <a:solidFill>
                  <a:srgbClr val="7030A0"/>
                </a:solidFill>
              </a:rPr>
              <a:t>образ жизни 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7030A0"/>
                </a:solidFill>
              </a:rPr>
              <a:t>                                    избыточный </a:t>
            </a:r>
            <a:r>
              <a:rPr lang="ru-RU" b="1" dirty="0" smtClean="0">
                <a:solidFill>
                  <a:srgbClr val="7030A0"/>
                </a:solidFill>
              </a:rPr>
              <a:t>вес/неправильное питание 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7030A0"/>
                </a:solidFill>
              </a:rPr>
              <a:t>                                    курение </a:t>
            </a:r>
            <a:r>
              <a:rPr lang="ru-RU" b="1" dirty="0" smtClean="0">
                <a:solidFill>
                  <a:srgbClr val="7030A0"/>
                </a:solidFill>
              </a:rPr>
              <a:t>табака 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7030A0"/>
                </a:solidFill>
              </a:rPr>
              <a:t>                                    плохая </a:t>
            </a:r>
            <a:r>
              <a:rPr lang="ru-RU" b="1" dirty="0" smtClean="0">
                <a:solidFill>
                  <a:srgbClr val="7030A0"/>
                </a:solidFill>
              </a:rPr>
              <a:t>наследственность (например, гипертония или инфаркт миокарда у родственников) 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7030A0"/>
                </a:solidFill>
              </a:rPr>
              <a:t>сахарный диабет </a:t>
            </a:r>
          </a:p>
          <a:p>
            <a:pPr>
              <a:buFont typeface="Wingdings" pitchFamily="2" charset="2"/>
              <a:buChar char="ü"/>
            </a:pPr>
            <a:r>
              <a:rPr lang="ru-RU" b="1" dirty="0" smtClean="0">
                <a:solidFill>
                  <a:srgbClr val="7030A0"/>
                </a:solidFill>
              </a:rPr>
              <a:t>                               чрезмерное </a:t>
            </a:r>
            <a:r>
              <a:rPr lang="ru-RU" b="1" dirty="0" err="1" smtClean="0">
                <a:solidFill>
                  <a:srgbClr val="7030A0"/>
                </a:solidFill>
              </a:rPr>
              <a:t>психоэмоциональное</a:t>
            </a:r>
            <a:r>
              <a:rPr lang="ru-RU" b="1" dirty="0" smtClean="0">
                <a:solidFill>
                  <a:srgbClr val="7030A0"/>
                </a:solidFill>
              </a:rPr>
              <a:t> напряжение, </a:t>
            </a:r>
            <a:r>
              <a:rPr lang="ru-RU" b="1" dirty="0" smtClean="0">
                <a:solidFill>
                  <a:srgbClr val="7030A0"/>
                </a:solidFill>
              </a:rPr>
              <a:t>           частые </a:t>
            </a:r>
            <a:r>
              <a:rPr lang="ru-RU" b="1" dirty="0" smtClean="0">
                <a:solidFill>
                  <a:srgbClr val="7030A0"/>
                </a:solidFill>
              </a:rPr>
              <a:t>стрессовые ситуации. </a:t>
            </a:r>
            <a:endParaRPr lang="ru-RU" b="1" dirty="0">
              <a:solidFill>
                <a:srgbClr val="7030A0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07904" y="1556792"/>
            <a:ext cx="4968552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7030A0"/>
                </a:solidFill>
              </a:rPr>
              <a:t>Ишемическая болезнь сердца (сокращенно ИБС) — это болезнь, объединяющая стенокардию, </a:t>
            </a:r>
            <a:r>
              <a:rPr lang="ru-RU" b="1" dirty="0" smtClean="0">
                <a:solidFill>
                  <a:srgbClr val="7030A0"/>
                </a:solidFill>
              </a:rPr>
              <a:t>инфаркт миокарда и </a:t>
            </a:r>
            <a:r>
              <a:rPr lang="ru-RU" b="1" dirty="0">
                <a:solidFill>
                  <a:srgbClr val="7030A0"/>
                </a:solidFill>
              </a:rPr>
              <a:t>атеросклеротический кардиосклероз. ИБС развивается из-за недостаточного кровоснабжения коронарных артерий сердца вследствие сужения их просвета.</a:t>
            </a:r>
          </a:p>
        </p:txBody>
      </p:sp>
      <p:pic>
        <p:nvPicPr>
          <p:cNvPr id="7170" name="Picture 2" descr="C:\Documents and Settings\Noi52\Рабочий стол\Prichiny-Ishemicheskoj-Bolezni-Serdc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536" y="1340768"/>
            <a:ext cx="3175000" cy="2387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915816" y="332656"/>
            <a:ext cx="409849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Ишемическая </a:t>
            </a:r>
          </a:p>
          <a:p>
            <a:pPr algn="ctr"/>
            <a:r>
              <a:rPr lang="ru-RU" sz="40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болезнь сердца</a:t>
            </a:r>
            <a:endParaRPr lang="ru-RU" sz="40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Картинка 62 из 77460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850" y="260350"/>
            <a:ext cx="1852613" cy="21605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5" name="Picture 6" descr="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40200" y="333375"/>
            <a:ext cx="4414838" cy="336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6" name="Picture 7" descr="7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9750" y="3789363"/>
            <a:ext cx="3151188" cy="2613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7" name="WordArt 8"/>
          <p:cNvSpPr>
            <a:spLocks noChangeArrowheads="1" noChangeShapeType="1" noTextEdit="1"/>
          </p:cNvSpPr>
          <p:nvPr/>
        </p:nvSpPr>
        <p:spPr bwMode="auto">
          <a:xfrm rot="-817008">
            <a:off x="395288" y="1916113"/>
            <a:ext cx="3516312" cy="5238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Влияние табака</a:t>
            </a:r>
          </a:p>
        </p:txBody>
      </p:sp>
      <p:sp>
        <p:nvSpPr>
          <p:cNvPr id="8198" name="Rectangle 9"/>
          <p:cNvSpPr>
            <a:spLocks noChangeArrowheads="1"/>
          </p:cNvSpPr>
          <p:nvPr/>
        </p:nvSpPr>
        <p:spPr bwMode="auto">
          <a:xfrm>
            <a:off x="468313" y="2781300"/>
            <a:ext cx="3298825" cy="94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400" i="1">
                <a:solidFill>
                  <a:srgbClr val="0000FF"/>
                </a:solidFill>
              </a:rPr>
              <a:t>Если бы каждый курильщик осознал</a:t>
            </a:r>
            <a:br>
              <a:rPr lang="ru-RU" sz="1400" i="1">
                <a:solidFill>
                  <a:srgbClr val="0000FF"/>
                </a:solidFill>
              </a:rPr>
            </a:br>
            <a:r>
              <a:rPr lang="ru-RU" sz="1400" i="1">
                <a:solidFill>
                  <a:srgbClr val="0000FF"/>
                </a:solidFill>
              </a:rPr>
              <a:t>в полной мере последствия курения,</a:t>
            </a:r>
            <a:br>
              <a:rPr lang="ru-RU" sz="1400" i="1">
                <a:solidFill>
                  <a:srgbClr val="0000FF"/>
                </a:solidFill>
              </a:rPr>
            </a:br>
            <a:r>
              <a:rPr lang="ru-RU" sz="1400" i="1">
                <a:solidFill>
                  <a:srgbClr val="0000FF"/>
                </a:solidFill>
              </a:rPr>
              <a:t>то продолжали бы курить </a:t>
            </a:r>
            <a:br>
              <a:rPr lang="ru-RU" sz="1400" i="1">
                <a:solidFill>
                  <a:srgbClr val="0000FF"/>
                </a:solidFill>
              </a:rPr>
            </a:br>
            <a:r>
              <a:rPr lang="ru-RU" sz="1400" i="1">
                <a:solidFill>
                  <a:srgbClr val="0000FF"/>
                </a:solidFill>
              </a:rPr>
              <a:t>только сумасшедшие</a:t>
            </a:r>
            <a:r>
              <a:rPr lang="ru-RU" sz="1400">
                <a:solidFill>
                  <a:srgbClr val="0000FF"/>
                </a:solidFill>
              </a:rPr>
              <a:t> </a:t>
            </a:r>
          </a:p>
        </p:txBody>
      </p:sp>
      <p:sp>
        <p:nvSpPr>
          <p:cNvPr id="8199" name="Rectangle 10"/>
          <p:cNvSpPr>
            <a:spLocks noChangeArrowheads="1"/>
          </p:cNvSpPr>
          <p:nvPr/>
        </p:nvSpPr>
        <p:spPr bwMode="auto">
          <a:xfrm>
            <a:off x="4859338" y="3946525"/>
            <a:ext cx="367347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/>
              <a:t>Каждые 10 секунд в мире умирает   один человек  </a:t>
            </a:r>
          </a:p>
          <a:p>
            <a:r>
              <a:rPr lang="ru-RU"/>
              <a:t>в результате  потребления </a:t>
            </a:r>
          </a:p>
          <a:p>
            <a:r>
              <a:rPr lang="ru-RU"/>
              <a:t>табака.</a:t>
            </a:r>
          </a:p>
        </p:txBody>
      </p:sp>
      <p:sp>
        <p:nvSpPr>
          <p:cNvPr id="8200" name="Rectangle 11"/>
          <p:cNvSpPr>
            <a:spLocks noChangeArrowheads="1"/>
          </p:cNvSpPr>
          <p:nvPr/>
        </p:nvSpPr>
        <p:spPr bwMode="auto">
          <a:xfrm>
            <a:off x="4284663" y="3789363"/>
            <a:ext cx="503237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r>
              <a:rPr lang="ru-RU" sz="9600">
                <a:solidFill>
                  <a:srgbClr val="FF3300"/>
                </a:solidFill>
              </a:rPr>
              <a:t>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Картинка 62 из 774607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88913"/>
            <a:ext cx="1397000" cy="162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WordArt 3"/>
          <p:cNvSpPr>
            <a:spLocks noChangeArrowheads="1" noChangeShapeType="1" noTextEdit="1"/>
          </p:cNvSpPr>
          <p:nvPr/>
        </p:nvSpPr>
        <p:spPr bwMode="auto">
          <a:xfrm>
            <a:off x="2700338" y="333374"/>
            <a:ext cx="4463950" cy="1079401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400" kern="10" dirty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Что дает отказ</a:t>
            </a:r>
          </a:p>
          <a:p>
            <a:pPr algn="ctr"/>
            <a:r>
              <a:rPr lang="ru-RU" sz="2400" kern="10" dirty="0">
                <a:ln w="9525">
                  <a:solidFill>
                    <a:srgbClr val="800000"/>
                  </a:solidFill>
                  <a:round/>
                  <a:headEnd/>
                  <a:tailEnd/>
                </a:ln>
                <a:solidFill>
                  <a:srgbClr val="80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 от курения ?</a:t>
            </a:r>
          </a:p>
        </p:txBody>
      </p:sp>
      <p:pic>
        <p:nvPicPr>
          <p:cNvPr id="9220" name="Picture 5" descr="6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364163" y="3789363"/>
            <a:ext cx="3556000" cy="2649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21" name="Text Box 6"/>
          <p:cNvSpPr txBox="1">
            <a:spLocks noChangeArrowheads="1"/>
          </p:cNvSpPr>
          <p:nvPr/>
        </p:nvSpPr>
        <p:spPr bwMode="auto">
          <a:xfrm>
            <a:off x="539750" y="1916113"/>
            <a:ext cx="6675438" cy="3113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FontTx/>
              <a:buChar char="•"/>
            </a:pPr>
            <a:r>
              <a:rPr lang="ru-RU"/>
              <a:t> </a:t>
            </a:r>
            <a:r>
              <a:rPr lang="ru-RU" b="1"/>
              <a:t>Избавление от ежедневной интоксикации организма</a:t>
            </a:r>
          </a:p>
          <a:p>
            <a:pPr>
              <a:buFontTx/>
              <a:buChar char="•"/>
            </a:pPr>
            <a:r>
              <a:rPr lang="ru-RU" b="1"/>
              <a:t> Многократное уменьшение риска развития рака </a:t>
            </a:r>
          </a:p>
          <a:p>
            <a:r>
              <a:rPr lang="ru-RU" b="1"/>
              <a:t>  легкого, болезней сердца и сосудов</a:t>
            </a:r>
          </a:p>
          <a:p>
            <a:pPr>
              <a:buFontTx/>
              <a:buChar char="•"/>
            </a:pPr>
            <a:r>
              <a:rPr lang="ru-RU" b="1"/>
              <a:t> Реже  болеть гриппом и другими простудными </a:t>
            </a:r>
          </a:p>
          <a:p>
            <a:r>
              <a:rPr lang="ru-RU" b="1"/>
              <a:t>  заболеваниями</a:t>
            </a:r>
          </a:p>
          <a:p>
            <a:pPr>
              <a:buFontTx/>
              <a:buChar char="•"/>
            </a:pPr>
            <a:r>
              <a:rPr lang="ru-RU" b="1"/>
              <a:t> Избавляетесь от неприятного запаха изо рта, от волос,</a:t>
            </a:r>
          </a:p>
          <a:p>
            <a:r>
              <a:rPr lang="ru-RU" b="1"/>
              <a:t>   одежды, дома</a:t>
            </a:r>
          </a:p>
          <a:p>
            <a:pPr>
              <a:buFontTx/>
              <a:buChar char="•"/>
            </a:pPr>
            <a:r>
              <a:rPr lang="ru-RU" b="1"/>
              <a:t> Сохраняете деньги на другие расходы</a:t>
            </a:r>
          </a:p>
          <a:p>
            <a:pPr>
              <a:buFontTx/>
              <a:buChar char="•"/>
            </a:pPr>
            <a:r>
              <a:rPr lang="ru-RU" b="1"/>
              <a:t> Избавляетесь от утреннего кашля</a:t>
            </a:r>
          </a:p>
          <a:p>
            <a:pPr>
              <a:buFontTx/>
              <a:buChar char="•"/>
            </a:pPr>
            <a:r>
              <a:rPr lang="ru-RU" b="1"/>
              <a:t> Получаете контроль над своей жизнью</a:t>
            </a:r>
          </a:p>
          <a:p>
            <a:pPr>
              <a:buFontTx/>
              <a:buChar char="•"/>
            </a:pPr>
            <a:endParaRPr lang="ru-RU" b="1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285728"/>
            <a:ext cx="8029604" cy="6000792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Историческая справка: </a:t>
            </a:r>
            <a:endParaRPr lang="ru-RU" dirty="0" smtClean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dirty="0" smtClean="0"/>
              <a:t> Когда был открыт никотин, врачи решили испытать его воздействие на себе. Сохранилось описание этого опыта.</a:t>
            </a:r>
          </a:p>
          <a:p>
            <a:pPr>
              <a:buNone/>
            </a:pPr>
            <a:r>
              <a:rPr lang="ru-RU" dirty="0" smtClean="0"/>
              <a:t>  Уже небольшая доза никотина вызвала резкое раздражение и жжение в горле. Через 10 мин. наступила сильная слабость и вялость. Лицо побледнело, руки и ноги стали холодными, оба врача были на грани обморока.</a:t>
            </a:r>
          </a:p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rdio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Kardio</Template>
  <TotalTime>542</TotalTime>
  <Words>910</Words>
  <Application>Microsoft Office PowerPoint</Application>
  <PresentationFormat>Экран (4:3)</PresentationFormat>
  <Paragraphs>130</Paragraphs>
  <Slides>27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28" baseType="lpstr">
      <vt:lpstr>Kardio</vt:lpstr>
      <vt:lpstr>Предупреждение заболеваний сердца и сосудов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Вещества табачного дыма</vt:lpstr>
      <vt:lpstr>Слайд 11</vt:lpstr>
      <vt:lpstr>    Человек, выкуривающий пачку сигарет в день, получает дозу радиации, как  200 рентгеновских снимков.  Аммиак и табачные смолы проходят через легкие в количестве до 1 килограмма в год, частично осаждаясь.</vt:lpstr>
      <vt:lpstr>Влияние алкоголя на сердце</vt:lpstr>
      <vt:lpstr>Влияние алкоголя на мозг</vt:lpstr>
      <vt:lpstr>Слайд 15</vt:lpstr>
      <vt:lpstr>Слайд 16</vt:lpstr>
      <vt:lpstr>Слайд 17</vt:lpstr>
      <vt:lpstr>Измерим свой пульс в покое</vt:lpstr>
      <vt:lpstr>Лечебная физкультура</vt:lpstr>
      <vt:lpstr>Определение тренированности сердца</vt:lpstr>
      <vt:lpstr>Результаты</vt:lpstr>
      <vt:lpstr>Слайд 22</vt:lpstr>
      <vt:lpstr>Слайд 23</vt:lpstr>
      <vt:lpstr>Слайд 24</vt:lpstr>
      <vt:lpstr>Слайд 25</vt:lpstr>
      <vt:lpstr>Слайд 26</vt:lpstr>
      <vt:lpstr>Слайд 27</vt:lpstr>
    </vt:vector>
  </TitlesOfParts>
  <Company>НСШ №1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Предупреждение заболеваний сердца и сосудов</dc:title>
  <dc:creator>Ученик 355</dc:creator>
  <cp:lastModifiedBy>дан</cp:lastModifiedBy>
  <cp:revision>58</cp:revision>
  <dcterms:created xsi:type="dcterms:W3CDTF">2013-11-18T07:38:24Z</dcterms:created>
  <dcterms:modified xsi:type="dcterms:W3CDTF">2014-11-25T16:35:56Z</dcterms:modified>
</cp:coreProperties>
</file>