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876" r:id="rId1"/>
  </p:sldMasterIdLst>
  <p:sldIdLst>
    <p:sldId id="256" r:id="rId2"/>
    <p:sldId id="257" r:id="rId3"/>
    <p:sldId id="258" r:id="rId4"/>
    <p:sldId id="259" r:id="rId5"/>
    <p:sldId id="264" r:id="rId6"/>
    <p:sldId id="271" r:id="rId7"/>
    <p:sldId id="276" r:id="rId8"/>
    <p:sldId id="265" r:id="rId9"/>
    <p:sldId id="266" r:id="rId10"/>
    <p:sldId id="272" r:id="rId11"/>
    <p:sldId id="273" r:id="rId12"/>
    <p:sldId id="274" r:id="rId13"/>
    <p:sldId id="267" r:id="rId14"/>
    <p:sldId id="275" r:id="rId15"/>
    <p:sldId id="260" r:id="rId1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1074" y="-102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Объект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07470F62-4CEF-40B6-965C-6628A9BF6DC1}" type="datetimeFigureOut">
              <a:rPr lang="ru-RU" smtClean="0"/>
              <a:t>16.03.2014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1400B979-8995-4058-AD05-C0B4CD485880}" type="slidenum">
              <a:rPr lang="ru-RU" smtClean="0"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877" r:id="rId1"/>
    <p:sldLayoutId id="2147483878" r:id="rId2"/>
    <p:sldLayoutId id="2147483879" r:id="rId3"/>
    <p:sldLayoutId id="2147483880" r:id="rId4"/>
    <p:sldLayoutId id="2147483881" r:id="rId5"/>
    <p:sldLayoutId id="2147483882" r:id="rId6"/>
    <p:sldLayoutId id="2147483883" r:id="rId7"/>
    <p:sldLayoutId id="2147483884" r:id="rId8"/>
    <p:sldLayoutId id="2147483885" r:id="rId9"/>
    <p:sldLayoutId id="2147483886" r:id="rId10"/>
    <p:sldLayoutId id="2147483887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/>
              <a:t/>
            </a:r>
            <a:br>
              <a:rPr lang="ru-RU" dirty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827584" y="1916832"/>
            <a:ext cx="8136904" cy="3384376"/>
          </a:xfrm>
        </p:spPr>
        <p:txBody>
          <a:bodyPr>
            <a:normAutofit fontScale="92500" lnSpcReduction="10000"/>
          </a:bodyPr>
          <a:lstStyle/>
          <a:p>
            <a:pPr algn="ctr"/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Тема урока</a:t>
            </a:r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:</a:t>
            </a:r>
          </a:p>
          <a:p>
            <a:pPr algn="ctr"/>
            <a:r>
              <a:rPr lang="ru-RU" sz="60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«</a:t>
            </a:r>
            <a: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Написание сочинения – рассуждения»</a:t>
            </a:r>
            <a:br>
              <a:rPr lang="ru-RU" sz="6000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</a:br>
            <a:endParaRPr lang="ru-RU" sz="60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537500189"/>
      </p:ext>
    </p:extLst>
  </p:cSld>
  <p:clrMapOvr>
    <a:masterClrMapping/>
  </p:clrMapOvr>
  <p:transition spd="slow">
    <p:wip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ошаговая работа </a:t>
            </a:r>
            <a:r>
              <a:rPr lang="ru-RU" dirty="0">
                <a:effectLst/>
              </a:rPr>
              <a:t>с текстом при написании сочинения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fontScale="92500" lnSpcReduction="20000"/>
          </a:bodyPr>
          <a:lstStyle/>
          <a:p>
            <a:r>
              <a:rPr lang="en-US" b="1" dirty="0" smtClean="0"/>
              <a:t>IV</a:t>
            </a:r>
            <a:r>
              <a:rPr lang="ru-RU" b="1" dirty="0"/>
              <a:t>. Шаг четвертый. Пишу вступление</a:t>
            </a:r>
          </a:p>
          <a:p>
            <a:pPr marL="82296" indent="0">
              <a:buNone/>
            </a:pPr>
            <a:r>
              <a:rPr lang="ru-RU" dirty="0"/>
              <a:t>«Зачем человеку даны слово, речь?» - над этим вопросом размышляет Владимир </a:t>
            </a:r>
            <a:r>
              <a:rPr lang="ru-RU" dirty="0" err="1"/>
              <a:t>Галактионович</a:t>
            </a:r>
            <a:r>
              <a:rPr lang="ru-RU" dirty="0"/>
              <a:t> Короленко и приходит к выводу, что величайшая задача человеческой речи – передать окружающим мысли и чувства, поделиться вдохновением, открыть истину. В самом деле, ничто на свете не имеет такой силы, такого влияния на людей, как слово, в котором отражается человеческая душа.</a:t>
            </a:r>
          </a:p>
          <a:p>
            <a:pPr marL="82296" indent="0">
              <a:buNone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3692771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ошаговая работа </a:t>
            </a:r>
            <a:r>
              <a:rPr lang="ru-RU" dirty="0">
                <a:effectLst/>
              </a:rPr>
              <a:t>с текстом при написании сочинения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V</a:t>
            </a:r>
            <a:r>
              <a:rPr lang="ru-RU" b="1" dirty="0"/>
              <a:t>. Шаг </a:t>
            </a:r>
            <a:r>
              <a:rPr lang="ru-RU" b="1" dirty="0" smtClean="0"/>
              <a:t>пятый</a:t>
            </a:r>
            <a:r>
              <a:rPr lang="ru-RU" b="1" dirty="0"/>
              <a:t>. Пишу основную часть</a:t>
            </a:r>
            <a:endParaRPr lang="ru-RU" dirty="0"/>
          </a:p>
          <a:p>
            <a:r>
              <a:rPr lang="ru-RU" b="1" dirty="0"/>
              <a:t>Речевые клише для основной части (для аргументации)</a:t>
            </a:r>
            <a:endParaRPr lang="ru-RU" dirty="0"/>
          </a:p>
          <a:p>
            <a:r>
              <a:rPr lang="ru-RU" dirty="0"/>
              <a:t>Чтобы подтвердить сказанное, обратимся к предложению № …</a:t>
            </a:r>
          </a:p>
          <a:p>
            <a:r>
              <a:rPr lang="ru-RU" dirty="0"/>
              <a:t>Проиллюстрировать названное языковое явление можно на примере предложения…</a:t>
            </a:r>
          </a:p>
          <a:p>
            <a:r>
              <a:rPr lang="ru-RU" dirty="0"/>
              <a:t>Пример можно найти в предложении № …</a:t>
            </a:r>
          </a:p>
          <a:p>
            <a:r>
              <a:rPr lang="ru-RU" dirty="0"/>
              <a:t>Рассмотрим предложение… В нем использовано такое лексическое (грамматическое) явление, как…</a:t>
            </a:r>
          </a:p>
          <a:p>
            <a:r>
              <a:rPr lang="ru-RU" dirty="0"/>
              <a:t>Справедливость этого вывода можно доказать на примере предложения, в котором автор использует…</a:t>
            </a:r>
          </a:p>
          <a:p>
            <a:r>
              <a:rPr lang="ru-RU" dirty="0"/>
              <a:t>Рассмотрим в качестве примера предложение №… Это подтверждает наш вывод о том, что…</a:t>
            </a:r>
          </a:p>
          <a:p>
            <a:pPr marL="82296" indent="0">
              <a:buNone/>
            </a:pPr>
            <a:endParaRPr lang="ru-RU" b="1" dirty="0"/>
          </a:p>
          <a:p>
            <a:pPr marL="82296" indent="0">
              <a:buNone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6768178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ошаговая работа </a:t>
            </a:r>
            <a:r>
              <a:rPr lang="ru-RU" dirty="0">
                <a:effectLst/>
              </a:rPr>
              <a:t>с текстом при написании сочинения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fontScale="47500" lnSpcReduction="20000"/>
          </a:bodyPr>
          <a:lstStyle/>
          <a:p>
            <a:r>
              <a:rPr lang="en-US" b="1" dirty="0" smtClean="0"/>
              <a:t>V</a:t>
            </a:r>
            <a:r>
              <a:rPr lang="ru-RU" b="1" dirty="0"/>
              <a:t>. Шаг </a:t>
            </a:r>
            <a:r>
              <a:rPr lang="ru-RU" b="1" dirty="0" smtClean="0"/>
              <a:t>пятый</a:t>
            </a:r>
            <a:r>
              <a:rPr lang="ru-RU" b="1" dirty="0"/>
              <a:t>. Пишу основную часть</a:t>
            </a:r>
            <a:endParaRPr lang="ru-RU" dirty="0"/>
          </a:p>
          <a:p>
            <a:pPr marL="82296" indent="0">
              <a:buNone/>
            </a:pPr>
            <a:r>
              <a:rPr lang="ru-RU" dirty="0" smtClean="0"/>
              <a:t>       </a:t>
            </a:r>
            <a:r>
              <a:rPr lang="ru-RU" sz="4200" dirty="0" smtClean="0"/>
              <a:t>Мне </a:t>
            </a:r>
            <a:r>
              <a:rPr lang="ru-RU" sz="4200" dirty="0"/>
              <a:t>кажется, прекрасным подтверждением мысли писателя может служить текст Светланы Александровны Алексиевич, посвященный детям, оказавшимся в огне войны. В этом отрывке нет ничего случайного. Так, в предложениях 8-10 четыре раза повторяется слово </a:t>
            </a:r>
            <a:r>
              <a:rPr lang="ru-RU" sz="4200" i="1" dirty="0"/>
              <a:t>убивает</a:t>
            </a:r>
            <a:r>
              <a:rPr lang="ru-RU" sz="4200" dirty="0"/>
              <a:t>, а в предложениях 11-12 – глаголы </a:t>
            </a:r>
            <a:r>
              <a:rPr lang="ru-RU" sz="4200" i="1" dirty="0"/>
              <a:t>кричат </a:t>
            </a:r>
            <a:r>
              <a:rPr lang="ru-RU" sz="4200" dirty="0"/>
              <a:t>и </a:t>
            </a:r>
            <a:r>
              <a:rPr lang="ru-RU" sz="4200" i="1" dirty="0"/>
              <a:t>плачут</a:t>
            </a:r>
            <a:r>
              <a:rPr lang="ru-RU" sz="4200" dirty="0"/>
              <a:t>. Лексический повтор создает образ войны, приносящей только беды, горе и смерть.</a:t>
            </a:r>
          </a:p>
          <a:p>
            <a:pPr marL="82296" indent="0">
              <a:buNone/>
            </a:pPr>
            <a:r>
              <a:rPr lang="ru-RU" sz="4200" dirty="0" smtClean="0"/>
              <a:t>        Нельзя </a:t>
            </a:r>
            <a:r>
              <a:rPr lang="ru-RU" sz="4200" dirty="0"/>
              <a:t>не обратить внимания и на многочисленные риторические вопросы (предложения 4-7, 13-14, 17-18, 23-25). Они показывают, что в человеческом сознании не укладывается смерть ребенка, а тем более миллионов детей, принесенных в жертву войне. В вопросительных предложениях, завершающих текст, звучат тревога и надежда автора на то, что человечество не забудет страшные уроки Второй мировой войны.</a:t>
            </a:r>
          </a:p>
          <a:p>
            <a:pPr marL="82296" indent="0">
              <a:buNone/>
            </a:pPr>
            <a:endParaRPr lang="ru-RU" b="1" dirty="0"/>
          </a:p>
          <a:p>
            <a:pPr marL="82296" indent="0">
              <a:buNone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960653273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ошаговая работа </a:t>
            </a:r>
            <a:r>
              <a:rPr lang="ru-RU" dirty="0">
                <a:effectLst/>
              </a:rPr>
              <a:t>с текстом при написании сочинения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fontScale="85000" lnSpcReduction="10000"/>
          </a:bodyPr>
          <a:lstStyle/>
          <a:p>
            <a:r>
              <a:rPr lang="en-US" b="1" dirty="0" smtClean="0"/>
              <a:t>VI</a:t>
            </a:r>
            <a:r>
              <a:rPr lang="ru-RU" b="1" dirty="0"/>
              <a:t>. Шаг шестой. Пишу заключение</a:t>
            </a:r>
          </a:p>
          <a:p>
            <a:r>
              <a:rPr lang="ru-RU" b="1" dirty="0"/>
              <a:t>Речевые клише для заключения</a:t>
            </a:r>
            <a:endParaRPr lang="ru-RU" dirty="0"/>
          </a:p>
          <a:p>
            <a:r>
              <a:rPr lang="ru-RU" dirty="0"/>
              <a:t>Таким образом, итак, в заключение, как видим…</a:t>
            </a:r>
          </a:p>
          <a:p>
            <a:r>
              <a:rPr lang="ru-RU" dirty="0"/>
              <a:t>Итак, можно увидеть, что…</a:t>
            </a:r>
          </a:p>
          <a:p>
            <a:r>
              <a:rPr lang="ru-RU" dirty="0"/>
              <a:t>Нам удалось доказать, что…</a:t>
            </a:r>
          </a:p>
          <a:p>
            <a:r>
              <a:rPr lang="ru-RU" dirty="0"/>
              <a:t>В результате рассуждения мы пришли к выводу о том, что…</a:t>
            </a:r>
          </a:p>
          <a:p>
            <a:r>
              <a:rPr lang="ru-RU" dirty="0"/>
              <a:t>Эти примеры из текста стали убедительным доказательством того, что…</a:t>
            </a:r>
          </a:p>
          <a:p>
            <a:pPr marL="82296" indent="0">
              <a:buNone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574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ошаговая работа </a:t>
            </a:r>
            <a:r>
              <a:rPr lang="ru-RU" dirty="0">
                <a:effectLst/>
              </a:rPr>
              <a:t>с текстом при написании сочинения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VI</a:t>
            </a:r>
            <a:r>
              <a:rPr lang="ru-RU" b="1" dirty="0"/>
              <a:t>. Шаг шестой. Пишу заключение</a:t>
            </a:r>
          </a:p>
          <a:p>
            <a:pPr marL="82296" indent="0">
              <a:buNone/>
            </a:pPr>
            <a:r>
              <a:rPr lang="ru-RU" dirty="0" smtClean="0"/>
              <a:t>    Итак</a:t>
            </a:r>
            <a:r>
              <a:rPr lang="ru-RU" dirty="0"/>
              <a:t>, если вы, читая текст Светланы Алексиевич, хотя бы на минуту задумались о войне, о судьбе ребенка, о жизни и смерти, значит, ощутили на себе силу человеческого Слова, в котором бьется живое сердце, Слова, в котором отразились чувство, вдохновение и истина.</a:t>
            </a:r>
          </a:p>
          <a:p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17030209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b="1" dirty="0" smtClean="0"/>
              <a:t>Домашнее задание</a:t>
            </a:r>
            <a:r>
              <a:rPr lang="ru-RU" dirty="0"/>
              <a:t/>
            </a:r>
            <a:br>
              <a:rPr lang="ru-RU" dirty="0"/>
            </a:b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Блок 3 вариант 3 С2 стр. 93 брошюры С.Ю. </a:t>
            </a:r>
            <a:r>
              <a:rPr lang="ru-RU" smtClean="0"/>
              <a:t>Ивановой</a:t>
            </a:r>
            <a:endParaRPr lang="ru-RU" dirty="0" smtClean="0"/>
          </a:p>
          <a:p>
            <a:pPr marL="82296" indent="0">
              <a:buNone/>
            </a:pPr>
            <a:r>
              <a:rPr lang="ru-RU" dirty="0"/>
              <a:t> </a:t>
            </a:r>
            <a:r>
              <a:rPr lang="ru-RU" dirty="0" smtClean="0"/>
              <a:t>   Напишите сочинение – рассуждение, раскрывая смысл высказывания известного ученого Георгия </a:t>
            </a:r>
            <a:r>
              <a:rPr lang="ru-RU" dirty="0" err="1" smtClean="0"/>
              <a:t>Ратнера</a:t>
            </a:r>
            <a:r>
              <a:rPr lang="ru-RU" dirty="0" smtClean="0"/>
              <a:t>: «Фразеологизм как луч солнца, ярко высвечивает суть дела».</a:t>
            </a:r>
          </a:p>
          <a:p>
            <a:pPr marL="82296" indent="0">
              <a:buNone/>
            </a:pPr>
            <a:r>
              <a:rPr lang="ru-RU" b="1" dirty="0" smtClean="0"/>
              <a:t>Фразеологизм</a:t>
            </a:r>
            <a:r>
              <a:rPr lang="ru-RU" dirty="0" smtClean="0"/>
              <a:t> - </a:t>
            </a:r>
            <a:r>
              <a:rPr lang="ru-RU" dirty="0"/>
              <a:t>устойчивое выражение или конструкция в языке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35767654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391924"/>
            <a:ext cx="8064896" cy="49244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600" dirty="0"/>
              <a:t>Композиция сочинения на лингвистическую тему (</a:t>
            </a:r>
            <a:r>
              <a:rPr lang="ru-RU" sz="2600" dirty="0" smtClean="0"/>
              <a:t>С2)</a:t>
            </a:r>
            <a:endParaRPr lang="ru-RU" sz="2600" dirty="0"/>
          </a:p>
        </p:txBody>
      </p:sp>
      <p:sp>
        <p:nvSpPr>
          <p:cNvPr id="13" name="Rectangle 1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4" name="Rectangle 18"/>
          <p:cNvSpPr>
            <a:spLocks noChangeArrowheads="1"/>
          </p:cNvSpPr>
          <p:nvPr/>
        </p:nvSpPr>
        <p:spPr bwMode="auto">
          <a:xfrm>
            <a:off x="0" y="417917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1403648" y="1340768"/>
            <a:ext cx="6912768" cy="819522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17" name="Поле 2"/>
          <p:cNvSpPr txBox="1"/>
          <p:nvPr/>
        </p:nvSpPr>
        <p:spPr>
          <a:xfrm>
            <a:off x="1607460" y="1459923"/>
            <a:ext cx="6492931" cy="581211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ea typeface="Calibri"/>
                <a:cs typeface="Times New Roman"/>
              </a:rPr>
              <a:t>Тезис. Рассуждения о смысле высказывания</a:t>
            </a:r>
          </a:p>
        </p:txBody>
      </p:sp>
      <p:sp>
        <p:nvSpPr>
          <p:cNvPr id="18" name="Прямоугольник 17"/>
          <p:cNvSpPr/>
          <p:nvPr/>
        </p:nvSpPr>
        <p:spPr>
          <a:xfrm>
            <a:off x="1403647" y="3656262"/>
            <a:ext cx="6912767" cy="78085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21" name="Прямоугольник 20"/>
          <p:cNvSpPr/>
          <p:nvPr/>
        </p:nvSpPr>
        <p:spPr>
          <a:xfrm>
            <a:off x="1403322" y="2520290"/>
            <a:ext cx="6913093" cy="764694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22" name="Прямоугольник 21"/>
          <p:cNvSpPr/>
          <p:nvPr/>
        </p:nvSpPr>
        <p:spPr>
          <a:xfrm>
            <a:off x="1403322" y="4797112"/>
            <a:ext cx="6913094" cy="864136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100">
                <a:effectLst/>
                <a:ea typeface="Calibri"/>
                <a:cs typeface="Times New Roman"/>
              </a:rPr>
              <a:t> </a:t>
            </a:r>
          </a:p>
        </p:txBody>
      </p:sp>
      <p:sp>
        <p:nvSpPr>
          <p:cNvPr id="23" name="Поле 9"/>
          <p:cNvSpPr txBox="1"/>
          <p:nvPr/>
        </p:nvSpPr>
        <p:spPr>
          <a:xfrm>
            <a:off x="1607459" y="3789040"/>
            <a:ext cx="6492932" cy="504056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ea typeface="Calibri"/>
                <a:cs typeface="Times New Roman"/>
              </a:rPr>
              <a:t>Второй пример языкового явления и его роль</a:t>
            </a:r>
          </a:p>
        </p:txBody>
      </p:sp>
      <p:sp>
        <p:nvSpPr>
          <p:cNvPr id="24" name="Поле 10"/>
          <p:cNvSpPr txBox="1"/>
          <p:nvPr/>
        </p:nvSpPr>
        <p:spPr>
          <a:xfrm>
            <a:off x="1607458" y="4963425"/>
            <a:ext cx="6492932" cy="53151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>
                <a:effectLst/>
                <a:ea typeface="Calibri"/>
                <a:cs typeface="Times New Roman"/>
              </a:rPr>
              <a:t>Вывод</a:t>
            </a:r>
          </a:p>
        </p:txBody>
      </p:sp>
      <p:cxnSp>
        <p:nvCxnSpPr>
          <p:cNvPr id="26" name="Прямая со стрелкой 25"/>
          <p:cNvCxnSpPr/>
          <p:nvPr/>
        </p:nvCxnSpPr>
        <p:spPr>
          <a:xfrm>
            <a:off x="4736775" y="2160290"/>
            <a:ext cx="6350" cy="36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9" name="Rectangle 39"/>
          <p:cNvSpPr>
            <a:spLocks noChangeArrowheads="1"/>
          </p:cNvSpPr>
          <p:nvPr/>
        </p:nvSpPr>
        <p:spPr bwMode="auto">
          <a:xfrm>
            <a:off x="152400" y="6096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9" name="Поле 4"/>
          <p:cNvSpPr txBox="1"/>
          <p:nvPr/>
        </p:nvSpPr>
        <p:spPr>
          <a:xfrm>
            <a:off x="1607459" y="2636912"/>
            <a:ext cx="6492931" cy="504056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2000" dirty="0">
                <a:effectLst/>
                <a:ea typeface="Calibri"/>
                <a:cs typeface="Times New Roman"/>
              </a:rPr>
              <a:t>Первый пример языкового явления и его роль</a:t>
            </a:r>
          </a:p>
        </p:txBody>
      </p:sp>
      <p:cxnSp>
        <p:nvCxnSpPr>
          <p:cNvPr id="31" name="Прямая со стрелкой 30"/>
          <p:cNvCxnSpPr/>
          <p:nvPr/>
        </p:nvCxnSpPr>
        <p:spPr>
          <a:xfrm>
            <a:off x="4744782" y="4437112"/>
            <a:ext cx="6350" cy="36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2" name="Прямая со стрелкой 31"/>
          <p:cNvCxnSpPr/>
          <p:nvPr/>
        </p:nvCxnSpPr>
        <p:spPr>
          <a:xfrm>
            <a:off x="4743125" y="3296262"/>
            <a:ext cx="6350" cy="36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167687132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331640" y="746124"/>
            <a:ext cx="7200800" cy="738659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3" name="Прямоугольник 2"/>
          <p:cNvSpPr/>
          <p:nvPr/>
        </p:nvSpPr>
        <p:spPr>
          <a:xfrm>
            <a:off x="1331640" y="3260997"/>
            <a:ext cx="7200800" cy="91441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333790" y="4476633"/>
            <a:ext cx="7200800" cy="847227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5" name="Прямоугольник 4"/>
          <p:cNvSpPr/>
          <p:nvPr/>
        </p:nvSpPr>
        <p:spPr>
          <a:xfrm>
            <a:off x="1331640" y="5646992"/>
            <a:ext cx="7202950" cy="662328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6" name="Прямоугольник 5"/>
          <p:cNvSpPr/>
          <p:nvPr/>
        </p:nvSpPr>
        <p:spPr>
          <a:xfrm>
            <a:off x="1331640" y="1806484"/>
            <a:ext cx="7200800" cy="1118460"/>
          </a:xfrm>
          <a:prstGeom prst="rect">
            <a:avLst/>
          </a:prstGeom>
          <a:ln>
            <a:solidFill>
              <a:schemeClr val="tx1"/>
            </a:solidFill>
          </a:ln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ru-RU"/>
          </a:p>
        </p:txBody>
      </p:sp>
      <p:sp>
        <p:nvSpPr>
          <p:cNvPr id="7" name="Поле 19"/>
          <p:cNvSpPr txBox="1"/>
          <p:nvPr/>
        </p:nvSpPr>
        <p:spPr>
          <a:xfrm>
            <a:off x="1439381" y="1916832"/>
            <a:ext cx="6936060" cy="864096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Calibri"/>
                <a:cs typeface="Times New Roman"/>
              </a:rPr>
              <a:t>Найдите в тексте пример 1 и пример 2, иллюстрирующие понятия, обозначенные ключевыми словами. Отметьте номера нужных предложений или </a:t>
            </a:r>
            <a:r>
              <a:rPr lang="ru-RU" sz="1400" dirty="0" smtClean="0">
                <a:effectLst/>
                <a:ea typeface="Calibri"/>
                <a:cs typeface="Times New Roman"/>
              </a:rPr>
              <a:t>подчеркните </a:t>
            </a:r>
            <a:r>
              <a:rPr lang="ru-RU" sz="1400" dirty="0">
                <a:effectLst/>
                <a:ea typeface="Calibri"/>
                <a:cs typeface="Times New Roman"/>
              </a:rPr>
              <a:t>ту часть текста, которую будете цитировать.</a:t>
            </a:r>
          </a:p>
        </p:txBody>
      </p:sp>
      <p:sp>
        <p:nvSpPr>
          <p:cNvPr id="8" name="Поле 20"/>
          <p:cNvSpPr txBox="1"/>
          <p:nvPr/>
        </p:nvSpPr>
        <p:spPr>
          <a:xfrm>
            <a:off x="1452364" y="3378477"/>
            <a:ext cx="6936060" cy="679450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Calibri"/>
                <a:cs typeface="Times New Roman"/>
              </a:rPr>
              <a:t>В абзаце 1 напишите вступление. Начать сочинение можно как цитатой из задания, так и собственным высказыванием, объясняющим ключевые слова цитаты.</a:t>
            </a:r>
          </a:p>
        </p:txBody>
      </p:sp>
      <p:sp>
        <p:nvSpPr>
          <p:cNvPr id="9" name="Поле 21"/>
          <p:cNvSpPr txBox="1"/>
          <p:nvPr/>
        </p:nvSpPr>
        <p:spPr>
          <a:xfrm>
            <a:off x="1479911" y="5754959"/>
            <a:ext cx="6895529" cy="43999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Calibri"/>
                <a:cs typeface="Times New Roman"/>
              </a:rPr>
              <a:t>В абзаце 4 напишите заключение.</a:t>
            </a:r>
          </a:p>
        </p:txBody>
      </p:sp>
      <p:sp>
        <p:nvSpPr>
          <p:cNvPr id="10" name="Поле 22"/>
          <p:cNvSpPr txBox="1"/>
          <p:nvPr/>
        </p:nvSpPr>
        <p:spPr>
          <a:xfrm>
            <a:off x="1465085" y="4550975"/>
            <a:ext cx="6936060" cy="669575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Calibri"/>
                <a:cs typeface="Times New Roman"/>
              </a:rPr>
              <a:t>Постройте логично и последовательно композицию основной части, включив в абзац 2 пример 1, а в абзац 3 пример 2.</a:t>
            </a:r>
          </a:p>
        </p:txBody>
      </p:sp>
      <p:sp>
        <p:nvSpPr>
          <p:cNvPr id="11" name="Поле 23"/>
          <p:cNvSpPr txBox="1"/>
          <p:nvPr/>
        </p:nvSpPr>
        <p:spPr>
          <a:xfrm>
            <a:off x="1452364" y="822324"/>
            <a:ext cx="6936060" cy="590451"/>
          </a:xfrm>
          <a:prstGeom prst="rect">
            <a:avLst/>
          </a:prstGeom>
          <a:solidFill>
            <a:schemeClr val="lt1"/>
          </a:solidFill>
          <a:ln w="6350">
            <a:solidFill>
              <a:prstClr val="black"/>
            </a:solidFill>
          </a:ln>
          <a:effectLst/>
        </p:spPr>
        <p:style>
          <a:lnRef idx="0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dk1"/>
          </a:fontRef>
        </p:style>
        <p:txBody>
          <a:bodyPr rot="0" spcFirstLastPara="0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>
              <a:lnSpc>
                <a:spcPct val="115000"/>
              </a:lnSpc>
              <a:spcAft>
                <a:spcPts val="1000"/>
              </a:spcAft>
            </a:pPr>
            <a:r>
              <a:rPr lang="ru-RU" sz="1400" dirty="0">
                <a:effectLst/>
                <a:ea typeface="Calibri"/>
                <a:cs typeface="Times New Roman"/>
              </a:rPr>
              <a:t>Внимательно прочитайте цитату. Выделите (подчеркните) в ней ключевые слова, связанные с лингвистикой.</a:t>
            </a:r>
          </a:p>
        </p:txBody>
      </p:sp>
      <p:sp>
        <p:nvSpPr>
          <p:cNvPr id="12" name="Rectangle 11"/>
          <p:cNvSpPr>
            <a:spLocks noChangeArrowheads="1"/>
          </p:cNvSpPr>
          <p:nvPr/>
        </p:nvSpPr>
        <p:spPr bwMode="auto">
          <a:xfrm>
            <a:off x="1331640" y="103257"/>
            <a:ext cx="7632848" cy="70788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2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Calibri" pitchFamily="34" charset="0"/>
                <a:cs typeface="Times New Roman" pitchFamily="18" charset="0"/>
              </a:rPr>
              <a:t>Алгоритм работы над сочинением</a:t>
            </a:r>
            <a:endParaRPr kumimoji="0" lang="ru-RU" sz="2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3" name="Rectangle 1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cxnSp>
        <p:nvCxnSpPr>
          <p:cNvPr id="14" name="Прямая со стрелкой 13"/>
          <p:cNvCxnSpPr/>
          <p:nvPr/>
        </p:nvCxnSpPr>
        <p:spPr>
          <a:xfrm>
            <a:off x="4882825" y="1484783"/>
            <a:ext cx="6350" cy="27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Прямая со стрелкой 14"/>
          <p:cNvCxnSpPr/>
          <p:nvPr/>
        </p:nvCxnSpPr>
        <p:spPr>
          <a:xfrm>
            <a:off x="4876475" y="2943756"/>
            <a:ext cx="6350" cy="27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4914044" y="5323860"/>
            <a:ext cx="6350" cy="27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7" name="Прямая со стрелкой 16"/>
          <p:cNvCxnSpPr/>
          <p:nvPr/>
        </p:nvCxnSpPr>
        <p:spPr>
          <a:xfrm>
            <a:off x="4895576" y="4175407"/>
            <a:ext cx="6350" cy="270000"/>
          </a:xfrm>
          <a:prstGeom prst="straightConnector1">
            <a:avLst/>
          </a:prstGeom>
          <a:ln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2584368160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ошаговая работа </a:t>
            </a:r>
            <a:r>
              <a:rPr lang="ru-RU" dirty="0">
                <a:effectLst/>
              </a:rPr>
              <a:t>с текстом при написании сочинения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/>
          <a:lstStyle/>
          <a:p>
            <a:r>
              <a:rPr lang="en-US" b="1" dirty="0"/>
              <a:t>I</a:t>
            </a:r>
            <a:r>
              <a:rPr lang="ru-RU" b="1" dirty="0"/>
              <a:t>. Шаг первый. Читаю высказывание</a:t>
            </a:r>
          </a:p>
          <a:p>
            <a:pPr marL="82296" indent="0">
              <a:buNone/>
            </a:pPr>
            <a:r>
              <a:rPr lang="ru-RU" dirty="0" smtClean="0"/>
              <a:t>«</a:t>
            </a:r>
            <a:r>
              <a:rPr lang="ru-RU" dirty="0"/>
              <a:t>Слово дано человеку не для самоудовлетворения, а для воплощения и передачи той мысли, того чувства, той доли истины и вдохновения, которыми он обладает, другим людям</a:t>
            </a:r>
            <a:r>
              <a:rPr lang="ru-RU" dirty="0" smtClean="0"/>
              <a:t>».</a:t>
            </a:r>
          </a:p>
          <a:p>
            <a:pPr marL="82296" indent="0" algn="r">
              <a:buNone/>
            </a:pPr>
            <a:endParaRPr lang="ru-RU" sz="2800" dirty="0" smtClean="0"/>
          </a:p>
          <a:p>
            <a:pPr marL="82296" indent="0" algn="r">
              <a:buNone/>
            </a:pPr>
            <a:r>
              <a:rPr lang="ru-RU" sz="2800" dirty="0" smtClean="0"/>
              <a:t>Владимир </a:t>
            </a:r>
            <a:r>
              <a:rPr lang="ru-RU" sz="2800" dirty="0" err="1" smtClean="0"/>
              <a:t>Галактионович</a:t>
            </a:r>
            <a:r>
              <a:rPr lang="ru-RU" sz="2800" dirty="0" smtClean="0"/>
              <a:t> </a:t>
            </a:r>
            <a:r>
              <a:rPr lang="ru-RU" sz="2800" dirty="0"/>
              <a:t>Короленко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20470426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ошаговая работа </a:t>
            </a:r>
            <a:r>
              <a:rPr lang="ru-RU" dirty="0">
                <a:effectLst/>
              </a:rPr>
              <a:t>с текстом при написании сочинения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/>
          <a:lstStyle/>
          <a:p>
            <a:r>
              <a:rPr lang="en-US" b="1" dirty="0" smtClean="0"/>
              <a:t>II</a:t>
            </a:r>
            <a:r>
              <a:rPr lang="ru-RU" b="1" dirty="0"/>
              <a:t>. Шаг второй. Выделяю ключевые слова</a:t>
            </a:r>
          </a:p>
          <a:p>
            <a:pPr marL="82296" indent="0">
              <a:buNone/>
            </a:pPr>
            <a:r>
              <a:rPr lang="ru-RU" dirty="0"/>
              <a:t>«</a:t>
            </a:r>
            <a:r>
              <a:rPr lang="ru-RU" u="sng" dirty="0"/>
              <a:t>Слово</a:t>
            </a:r>
            <a:r>
              <a:rPr lang="ru-RU" dirty="0"/>
              <a:t> </a:t>
            </a:r>
            <a:r>
              <a:rPr lang="ru-RU" u="sng" dirty="0"/>
              <a:t>дано</a:t>
            </a:r>
            <a:r>
              <a:rPr lang="ru-RU" dirty="0"/>
              <a:t> человеку не для самоудовлетворения, а </a:t>
            </a:r>
            <a:r>
              <a:rPr lang="ru-RU" u="sng" dirty="0"/>
              <a:t>для воплощения</a:t>
            </a:r>
            <a:r>
              <a:rPr lang="ru-RU" dirty="0"/>
              <a:t> и </a:t>
            </a:r>
            <a:r>
              <a:rPr lang="ru-RU" u="sng" dirty="0"/>
              <a:t>передачи</a:t>
            </a:r>
            <a:r>
              <a:rPr lang="ru-RU" dirty="0"/>
              <a:t> той </a:t>
            </a:r>
            <a:r>
              <a:rPr lang="ru-RU" u="sng" dirty="0"/>
              <a:t>мысли</a:t>
            </a:r>
            <a:r>
              <a:rPr lang="ru-RU" dirty="0"/>
              <a:t>, того </a:t>
            </a:r>
            <a:r>
              <a:rPr lang="ru-RU" u="sng" dirty="0"/>
              <a:t>чувства</a:t>
            </a:r>
            <a:r>
              <a:rPr lang="ru-RU" dirty="0"/>
              <a:t>, той доли </a:t>
            </a:r>
            <a:r>
              <a:rPr lang="ru-RU" u="sng" dirty="0"/>
              <a:t>истины</a:t>
            </a:r>
            <a:r>
              <a:rPr lang="ru-RU" dirty="0"/>
              <a:t> и </a:t>
            </a:r>
            <a:r>
              <a:rPr lang="ru-RU" u="sng" dirty="0"/>
              <a:t>вдохновения</a:t>
            </a:r>
            <a:r>
              <a:rPr lang="ru-RU" dirty="0"/>
              <a:t>, которыми он обладает, </a:t>
            </a:r>
            <a:r>
              <a:rPr lang="ru-RU" u="sng" dirty="0"/>
              <a:t>другим людям</a:t>
            </a:r>
            <a:r>
              <a:rPr lang="ru-RU" dirty="0"/>
              <a:t>».</a:t>
            </a:r>
          </a:p>
          <a:p>
            <a:pPr marL="82296" indent="0">
              <a:buNone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574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ctr"/>
            <a:r>
              <a:rPr lang="ru-RU" dirty="0" smtClean="0"/>
              <a:t>День весеннего равноденствия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36775" y="1490662"/>
            <a:ext cx="6096000" cy="4714875"/>
          </a:xfrm>
        </p:spPr>
      </p:pic>
    </p:spTree>
    <p:extLst>
      <p:ext uri="{BB962C8B-B14F-4D97-AF65-F5344CB8AC3E}">
        <p14:creationId xmlns:p14="http://schemas.microsoft.com/office/powerpoint/2010/main" val="4046288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59632" y="332656"/>
            <a:ext cx="7344816" cy="6278642"/>
          </a:xfrm>
          <a:prstGeom prst="rect">
            <a:avLst/>
          </a:prstGeom>
        </p:spPr>
        <p:style>
          <a:lnRef idx="1">
            <a:schemeClr val="accent4"/>
          </a:lnRef>
          <a:fillRef idx="2">
            <a:schemeClr val="accent4"/>
          </a:fillRef>
          <a:effectRef idx="1">
            <a:schemeClr val="accent4"/>
          </a:effectRef>
          <a:fontRef idx="minor">
            <a:schemeClr val="dk1"/>
          </a:fontRef>
        </p:style>
        <p:txBody>
          <a:bodyPr wrap="square">
            <a:spAutoFit/>
          </a:bodyPr>
          <a:lstStyle/>
          <a:p>
            <a:pPr algn="ctr"/>
            <a:r>
              <a:rPr lang="ru-RU" sz="2800" b="1" dirty="0" smtClean="0"/>
              <a:t>Литературоведческие термины</a:t>
            </a:r>
          </a:p>
          <a:p>
            <a:endParaRPr lang="ru-RU" sz="2200" b="1" dirty="0" smtClean="0"/>
          </a:p>
          <a:p>
            <a:r>
              <a:rPr lang="ru-RU" sz="2200" b="1" dirty="0" smtClean="0"/>
              <a:t>Слово</a:t>
            </a:r>
            <a:r>
              <a:rPr lang="ru-RU" sz="2200" dirty="0" smtClean="0"/>
              <a:t> </a:t>
            </a:r>
            <a:r>
              <a:rPr lang="ru-RU" sz="2200" dirty="0"/>
              <a:t>– единица языка, служащая для называния отдельного понятия.</a:t>
            </a:r>
          </a:p>
          <a:p>
            <a:r>
              <a:rPr lang="ru-RU" sz="2200" b="1" dirty="0"/>
              <a:t>Сравнение</a:t>
            </a:r>
            <a:r>
              <a:rPr lang="ru-RU" sz="2200" dirty="0"/>
              <a:t> – слово или выражение, содержащее уподобление одного предмета другому.</a:t>
            </a:r>
          </a:p>
          <a:p>
            <a:r>
              <a:rPr lang="ru-RU" sz="2200" b="1" dirty="0"/>
              <a:t>Риторический вопрос</a:t>
            </a:r>
            <a:r>
              <a:rPr lang="ru-RU" sz="2200" dirty="0"/>
              <a:t> – вопрос (прием ораторской речи) – утверждение в форме вопроса.</a:t>
            </a:r>
          </a:p>
          <a:p>
            <a:r>
              <a:rPr lang="ru-RU" sz="2200" b="1" dirty="0"/>
              <a:t>Метафора</a:t>
            </a:r>
            <a:r>
              <a:rPr lang="ru-RU" sz="2200" dirty="0"/>
              <a:t> – оборот речи, состоящий в употреблении слов и выражений в переносном смысле на основе какой-нибудь аналогии, сходства, сравнения.</a:t>
            </a:r>
          </a:p>
          <a:p>
            <a:r>
              <a:rPr lang="ru-RU" sz="2200" b="1" dirty="0"/>
              <a:t>Лексический повтор</a:t>
            </a:r>
            <a:r>
              <a:rPr lang="ru-RU" sz="2200" dirty="0"/>
              <a:t> – повторение важного с точки зрения автора слова.</a:t>
            </a:r>
          </a:p>
          <a:p>
            <a:r>
              <a:rPr lang="ru-RU" sz="2200" b="1" dirty="0"/>
              <a:t>Клише </a:t>
            </a:r>
            <a:r>
              <a:rPr lang="ru-RU" sz="2200" dirty="0"/>
              <a:t>– это органическая единица любого языка.</a:t>
            </a:r>
          </a:p>
          <a:p>
            <a:r>
              <a:rPr lang="ru-RU" sz="2200" dirty="0"/>
              <a:t>Клише не свойственны образность и экспрессивность. К ним относятся речевые стереотипы, стандарты, формулы, типовые конструкции, которые мы легко воспроизводим в речи в определенных (повторяющихся) ситуациях</a:t>
            </a:r>
            <a:r>
              <a:rPr lang="ru-RU" sz="2200" dirty="0" smtClean="0"/>
              <a:t>.</a:t>
            </a:r>
            <a:r>
              <a:rPr lang="ru-RU" sz="2200" dirty="0"/>
              <a:t> </a:t>
            </a:r>
          </a:p>
        </p:txBody>
      </p:sp>
    </p:spTree>
    <p:extLst>
      <p:ext uri="{BB962C8B-B14F-4D97-AF65-F5344CB8AC3E}">
        <p14:creationId xmlns:p14="http://schemas.microsoft.com/office/powerpoint/2010/main" val="2969360577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ошаговая работа </a:t>
            </a:r>
            <a:r>
              <a:rPr lang="ru-RU" dirty="0">
                <a:effectLst/>
              </a:rPr>
              <a:t>с текстом при написании сочинения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lnSpcReduction="10000"/>
          </a:bodyPr>
          <a:lstStyle/>
          <a:p>
            <a:r>
              <a:rPr lang="en-US" b="1" dirty="0" smtClean="0"/>
              <a:t>III</a:t>
            </a:r>
            <a:r>
              <a:rPr lang="ru-RU" b="1" dirty="0"/>
              <a:t>. Шаг третий. Читаю </a:t>
            </a:r>
            <a:r>
              <a:rPr lang="ru-RU" b="1" dirty="0" smtClean="0"/>
              <a:t>текст</a:t>
            </a:r>
          </a:p>
          <a:p>
            <a:pPr marL="82296" indent="0">
              <a:buNone/>
            </a:pPr>
            <a:r>
              <a:rPr lang="ru-RU" dirty="0"/>
              <a:t>О</a:t>
            </a:r>
            <a:r>
              <a:rPr lang="ru-RU" dirty="0" smtClean="0"/>
              <a:t>братить </a:t>
            </a:r>
            <a:r>
              <a:rPr lang="ru-RU" dirty="0"/>
              <a:t>внимание </a:t>
            </a:r>
            <a:r>
              <a:rPr lang="ru-RU" dirty="0" smtClean="0"/>
              <a:t>на:</a:t>
            </a:r>
          </a:p>
          <a:p>
            <a:pPr>
              <a:buFontTx/>
              <a:buChar char="-"/>
            </a:pPr>
            <a:r>
              <a:rPr lang="ru-RU" dirty="0" smtClean="0"/>
              <a:t>многочисленные </a:t>
            </a:r>
            <a:r>
              <a:rPr lang="ru-RU" dirty="0"/>
              <a:t>риторические вопросы (предложения 4-7, 13-14</a:t>
            </a:r>
            <a:r>
              <a:rPr lang="ru-RU" dirty="0" smtClean="0"/>
              <a:t>),</a:t>
            </a:r>
          </a:p>
          <a:p>
            <a:pPr>
              <a:buFontTx/>
              <a:buChar char="-"/>
            </a:pPr>
            <a:r>
              <a:rPr lang="ru-RU" dirty="0" smtClean="0"/>
              <a:t>лексический </a:t>
            </a:r>
            <a:r>
              <a:rPr lang="ru-RU" dirty="0"/>
              <a:t>повтор (</a:t>
            </a:r>
            <a:r>
              <a:rPr lang="ru-RU" i="1" dirty="0"/>
              <a:t>убивает </a:t>
            </a:r>
            <a:r>
              <a:rPr lang="ru-RU" dirty="0"/>
              <a:t>в предложениях 8-10, </a:t>
            </a:r>
            <a:r>
              <a:rPr lang="ru-RU" i="1" dirty="0"/>
              <a:t>кричат и плачут </a:t>
            </a:r>
            <a:r>
              <a:rPr lang="ru-RU" dirty="0"/>
              <a:t>в предложениях 11-12</a:t>
            </a:r>
            <a:r>
              <a:rPr lang="ru-RU" dirty="0" smtClean="0"/>
              <a:t>),</a:t>
            </a:r>
          </a:p>
          <a:p>
            <a:pPr>
              <a:buFontTx/>
              <a:buChar char="-"/>
            </a:pPr>
            <a:r>
              <a:rPr lang="ru-RU" dirty="0" smtClean="0"/>
              <a:t>метафоры </a:t>
            </a:r>
            <a:r>
              <a:rPr lang="ru-RU" dirty="0"/>
              <a:t>и сравнения (предложение 21</a:t>
            </a:r>
            <a:r>
              <a:rPr lang="ru-RU" dirty="0" smtClean="0"/>
              <a:t>)</a:t>
            </a:r>
          </a:p>
          <a:p>
            <a:pPr marL="82296" indent="0">
              <a:buNone/>
            </a:pPr>
            <a:endParaRPr lang="ru-RU" dirty="0" smtClean="0"/>
          </a:p>
          <a:p>
            <a:pPr marL="82296" indent="0">
              <a:buNone/>
            </a:pPr>
            <a:endParaRPr lang="ru-RU" b="1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574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style>
          <a:lnRef idx="1">
            <a:schemeClr val="accent5"/>
          </a:lnRef>
          <a:fillRef idx="2">
            <a:schemeClr val="accent5"/>
          </a:fillRef>
          <a:effectRef idx="1">
            <a:schemeClr val="accent5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ru-RU" dirty="0">
                <a:effectLst/>
              </a:rPr>
              <a:t>П</a:t>
            </a:r>
            <a:r>
              <a:rPr lang="ru-RU" dirty="0" smtClean="0">
                <a:effectLst/>
              </a:rPr>
              <a:t>ошаговая работа </a:t>
            </a:r>
            <a:r>
              <a:rPr lang="ru-RU" dirty="0">
                <a:effectLst/>
              </a:rPr>
              <a:t>с текстом при написании сочинения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435608" y="1772816"/>
            <a:ext cx="7498080" cy="4475584"/>
          </a:xfrm>
        </p:spPr>
        <p:txBody>
          <a:bodyPr>
            <a:normAutofit fontScale="70000" lnSpcReduction="20000"/>
          </a:bodyPr>
          <a:lstStyle/>
          <a:p>
            <a:r>
              <a:rPr lang="en-US" b="1" dirty="0" smtClean="0"/>
              <a:t>IV</a:t>
            </a:r>
            <a:r>
              <a:rPr lang="ru-RU" b="1" dirty="0"/>
              <a:t>. Шаг четвертый. Пишу вступление</a:t>
            </a:r>
          </a:p>
          <a:p>
            <a:r>
              <a:rPr lang="ru-RU" b="1" dirty="0"/>
              <a:t>Речевые клише для вступления</a:t>
            </a:r>
            <a:endParaRPr lang="ru-RU" dirty="0"/>
          </a:p>
          <a:p>
            <a:r>
              <a:rPr lang="ru-RU" dirty="0"/>
              <a:t>Автор пишет о…</a:t>
            </a:r>
          </a:p>
          <a:p>
            <a:r>
              <a:rPr lang="ru-RU" dirty="0"/>
              <a:t>В высказывании… говорится о…</a:t>
            </a:r>
          </a:p>
          <a:p>
            <a:r>
              <a:rPr lang="ru-RU" dirty="0"/>
              <a:t>Действительно…</a:t>
            </a:r>
          </a:p>
          <a:p>
            <a:r>
              <a:rPr lang="ru-RU" dirty="0"/>
              <a:t>Как отмечает…</a:t>
            </a:r>
          </a:p>
          <a:p>
            <a:r>
              <a:rPr lang="ru-RU" dirty="0"/>
              <a:t>Бесспорно мнение автора о том, что…</a:t>
            </a:r>
          </a:p>
          <a:p>
            <a:r>
              <a:rPr lang="ru-RU" dirty="0"/>
              <a:t>Я полностью согласен с…</a:t>
            </a:r>
          </a:p>
          <a:p>
            <a:r>
              <a:rPr lang="ru-RU" dirty="0"/>
              <a:t>Не могу не согласиться с…</a:t>
            </a:r>
          </a:p>
          <a:p>
            <a:r>
              <a:rPr lang="ru-RU" dirty="0"/>
              <a:t>Я поддерживая мнение…</a:t>
            </a:r>
          </a:p>
          <a:p>
            <a:r>
              <a:rPr lang="ru-RU" dirty="0"/>
              <a:t>Попробуем разобраться в смысле этого высказывания.</a:t>
            </a:r>
          </a:p>
          <a:p>
            <a:r>
              <a:rPr lang="ru-RU" dirty="0"/>
              <a:t>Попробую доказать эту мысль примерами из текста.</a:t>
            </a:r>
          </a:p>
          <a:p>
            <a:pPr marL="82296" indent="0">
              <a:buNone/>
            </a:pPr>
            <a:endParaRPr lang="ru-RU" b="1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115574221"/>
      </p:ext>
    </p:extLst>
  </p:cSld>
  <p:clrMapOvr>
    <a:masterClrMapping/>
  </p:clrMapOvr>
  <p:transition spd="slow">
    <p:wipe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Солнцестояние">
      <a:dk1>
        <a:sysClr val="windowText" lastClr="000000"/>
      </a:dk1>
      <a:lt1>
        <a:sysClr val="window" lastClr="FFFFFF"/>
      </a:lt1>
      <a:dk2>
        <a:srgbClr val="4F271C"/>
      </a:dk2>
      <a:lt2>
        <a:srgbClr val="E7DEC9"/>
      </a:lt2>
      <a:accent1>
        <a:srgbClr val="3891A7"/>
      </a:accent1>
      <a:accent2>
        <a:srgbClr val="FEB80A"/>
      </a:accent2>
      <a:accent3>
        <a:srgbClr val="C32D2E"/>
      </a:accent3>
      <a:accent4>
        <a:srgbClr val="84AA33"/>
      </a:accent4>
      <a:accent5>
        <a:srgbClr val="964305"/>
      </a:accent5>
      <a:accent6>
        <a:srgbClr val="475A8D"/>
      </a:accent6>
      <a:hlink>
        <a:srgbClr val="8DC765"/>
      </a:hlink>
      <a:folHlink>
        <a:srgbClr val="AA8A14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131</TotalTime>
  <Words>976</Words>
  <Application>Microsoft Office PowerPoint</Application>
  <PresentationFormat>Экран (4:3)</PresentationFormat>
  <Paragraphs>87</Paragraphs>
  <Slides>15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15</vt:i4>
      </vt:variant>
    </vt:vector>
  </HeadingPairs>
  <TitlesOfParts>
    <vt:vector size="16" baseType="lpstr">
      <vt:lpstr>Солнцестояние</vt:lpstr>
      <vt:lpstr>                 </vt:lpstr>
      <vt:lpstr>Презентация PowerPoint</vt:lpstr>
      <vt:lpstr>Презентация PowerPoint</vt:lpstr>
      <vt:lpstr>Пошаговая работа с текстом при написании сочинения </vt:lpstr>
      <vt:lpstr>Пошаговая работа с текстом при написании сочинения </vt:lpstr>
      <vt:lpstr>День весеннего равноденствия</vt:lpstr>
      <vt:lpstr>Презентация PowerPoint</vt:lpstr>
      <vt:lpstr>Пошаговая работа с текстом при написании сочинения </vt:lpstr>
      <vt:lpstr>Пошаговая работа с текстом при написании сочинения </vt:lpstr>
      <vt:lpstr>Пошаговая работа с текстом при написании сочинения </vt:lpstr>
      <vt:lpstr>Пошаговая работа с текстом при написании сочинения </vt:lpstr>
      <vt:lpstr>Пошаговая работа с текстом при написании сочинения </vt:lpstr>
      <vt:lpstr>Пошаговая работа с текстом при написании сочинения </vt:lpstr>
      <vt:lpstr>Пошаговая работа с текстом при написании сочинения </vt:lpstr>
      <vt:lpstr>Домашнее задание </vt:lpstr>
    </vt:vector>
  </TitlesOfParts>
  <Company>Krokoz™</Company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Тема урока: «Написание сочинения – рассуждения»</dc:title>
  <dc:creator>Василиса</dc:creator>
  <cp:lastModifiedBy>Василиса</cp:lastModifiedBy>
  <cp:revision>20</cp:revision>
  <dcterms:created xsi:type="dcterms:W3CDTF">2014-03-16T07:05:36Z</dcterms:created>
  <dcterms:modified xsi:type="dcterms:W3CDTF">2014-03-16T12:21:50Z</dcterms:modified>
</cp:coreProperties>
</file>