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Default Extension="docm" ContentType="application/vnd.ms-word.document.macroEnabled.12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64" r:id="rId5"/>
    <p:sldId id="320" r:id="rId6"/>
    <p:sldId id="322" r:id="rId7"/>
    <p:sldId id="325" r:id="rId8"/>
    <p:sldId id="327" r:id="rId9"/>
    <p:sldId id="326" r:id="rId10"/>
    <p:sldId id="286" r:id="rId11"/>
    <p:sldId id="323" r:id="rId12"/>
    <p:sldId id="324" r:id="rId13"/>
    <p:sldId id="333" r:id="rId14"/>
    <p:sldId id="288" r:id="rId15"/>
    <p:sldId id="334" r:id="rId16"/>
    <p:sldId id="289" r:id="rId17"/>
    <p:sldId id="335" r:id="rId18"/>
    <p:sldId id="292" r:id="rId19"/>
    <p:sldId id="287" r:id="rId20"/>
    <p:sldId id="291" r:id="rId21"/>
    <p:sldId id="336" r:id="rId22"/>
    <p:sldId id="337" r:id="rId23"/>
    <p:sldId id="294" r:id="rId24"/>
    <p:sldId id="338" r:id="rId25"/>
    <p:sldId id="295" r:id="rId26"/>
    <p:sldId id="296" r:id="rId27"/>
    <p:sldId id="328" r:id="rId28"/>
    <p:sldId id="330" r:id="rId29"/>
    <p:sldId id="331" r:id="rId30"/>
    <p:sldId id="297" r:id="rId31"/>
    <p:sldId id="319" r:id="rId32"/>
    <p:sldId id="299" r:id="rId33"/>
    <p:sldId id="300" r:id="rId34"/>
    <p:sldId id="304" r:id="rId35"/>
    <p:sldId id="305" r:id="rId36"/>
    <p:sldId id="307" r:id="rId37"/>
    <p:sldId id="312" r:id="rId38"/>
    <p:sldId id="313" r:id="rId39"/>
    <p:sldId id="314" r:id="rId40"/>
    <p:sldId id="315" r:id="rId41"/>
    <p:sldId id="317" r:id="rId42"/>
    <p:sldId id="318" r:id="rId4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3798" autoAdjust="0"/>
  </p:normalViewPr>
  <p:slideViewPr>
    <p:cSldViewPr>
      <p:cViewPr>
        <p:scale>
          <a:sx n="81" d="100"/>
          <a:sy n="81" d="100"/>
        </p:scale>
        <p:origin x="-1662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image" Target="../media/image30.jpeg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image" Target="../media/image30.jpeg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image" Target="../media/image30.jpe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image" Target="../media/image30.jpe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image" Target="../media/image30.jpe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image" Target="../media/image30.jpe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image" Target="../media/image30.jpe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image" Target="../media/image37.jpe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image" Target="../media/image30.jpe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emf"/><Relationship Id="rId1" Type="http://schemas.openxmlformats.org/officeDocument/2006/relationships/image" Target="../media/image30.jpeg"/></Relationships>
</file>

<file path=ppt/drawings/_rels/vmlDrawing9.v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image" Target="../media/image30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D8E9188F-7678-4AC8-A362-FE12C46BD9D7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527C542F-EF26-48B9-9CC3-D2D92C04DC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E213E-109F-4941-BB00-E8D142610C89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B0C46-9768-4E35-ABAB-312618BC3C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C61407-2A2F-4A17-9309-03E0D0A26B9A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EC2A51-BC2C-49DB-946E-6E9335E6C2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7CD0F-F729-405D-B845-0FAD49C1DA39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F7855-D562-4013-A32E-25BB67CC7E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0FF2-CF34-41C7-BD78-57BF2795F654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F8073C-748D-4227-B6BC-B49E48BD7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3D0D9C-E149-41AD-8BD9-3BED4FA4AA3C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DF0EA-6C93-4BD5-BF2C-7858630DEB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7997D-DD60-4821-AB8A-CA0F4F5FC186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3F5B4-A607-420F-B8C3-3D73F4AC6C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FEF5EA-9AD7-4C51-B550-9CC5BBBBBCBF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778F42-BD4E-4AA6-846C-F8CD14A039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150B30-56D7-407D-8FCA-545739877531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4143B-7E69-4D6F-A08A-83D875C5A9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6F3D74-2B4D-46EC-AD59-01FE9A7E6152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A9BA9C-7CF8-4B4A-8E45-4B67D1A3B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64E63E-6B6B-4AEB-886B-D5F3D4794C94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959E7B-8E12-4F6E-A811-01F283FBDE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E1C03-60D8-4D31-AFCF-88AB0332B389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5F6F9-5F73-42B0-8F1C-706560A0B8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57D56B-1211-498C-AAB9-C9C2725B4349}" type="datetimeFigureOut">
              <a:rPr lang="ru-RU"/>
              <a:pPr>
                <a:defRPr/>
              </a:pPr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D102AEA-9770-4029-92EE-9FF359F9FC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_________Microsoft_Office_Word______________________111.docm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222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333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444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555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666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33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777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40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888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4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999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101010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46.gi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111111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1.v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Microsoft_Office_Word______________________121212.docm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49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1428728" y="3571876"/>
            <a:ext cx="7358063" cy="1714512"/>
          </a:xfrm>
          <a:effectLst>
            <a:glow rad="1397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b="1" i="1" dirty="0" smtClean="0">
                <a:solidFill>
                  <a:srgbClr val="7030A0"/>
                </a:solidFill>
              </a:rPr>
              <a:t>Проект для 1 младшей группы</a:t>
            </a:r>
            <a:br>
              <a:rPr lang="ru-RU" sz="3600" b="1" i="1" dirty="0" smtClean="0">
                <a:solidFill>
                  <a:srgbClr val="7030A0"/>
                </a:solidFill>
              </a:rPr>
            </a:br>
            <a:r>
              <a:rPr lang="ru-RU" sz="3600" b="1" i="1" dirty="0" smtClean="0">
                <a:solidFill>
                  <a:srgbClr val="FF0000"/>
                </a:solidFill>
              </a:rPr>
              <a:t>«Привитие детям культурно – гигиенических навыков»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285728"/>
            <a:ext cx="7400925" cy="1487088"/>
          </a:xfrm>
          <a:effectLst>
            <a:glow rad="63500">
              <a:schemeClr val="accent5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>
            <a:normAutofit fontScale="92500" lnSpcReduction="2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Руководитель проекта: </a:t>
            </a:r>
            <a:r>
              <a:rPr lang="ru-RU" sz="2000" b="1" dirty="0" err="1" smtClean="0">
                <a:solidFill>
                  <a:srgbClr val="7030A0"/>
                </a:solidFill>
              </a:rPr>
              <a:t>Шляхина</a:t>
            </a:r>
            <a:r>
              <a:rPr lang="ru-RU" sz="2000" b="1" dirty="0" smtClean="0">
                <a:solidFill>
                  <a:srgbClr val="7030A0"/>
                </a:solidFill>
              </a:rPr>
              <a:t> Екатерина Кузьминична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Воспитатель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МБДОУ Детский сад « Аленка»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7030A0"/>
                </a:solidFill>
              </a:rPr>
              <a:t>П.Тюльган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2000" b="1" dirty="0" smtClean="0">
                <a:solidFill>
                  <a:srgbClr val="C00000"/>
                </a:solidFill>
              </a:rPr>
              <a:t>Сроки реализации проекта: октябрь 2014 – декабрь 2015гг.</a:t>
            </a:r>
          </a:p>
          <a:p>
            <a:pPr algn="r" eaLnBrk="1" fontAlgn="auto" hangingPunct="1">
              <a:spcAft>
                <a:spcPts val="0"/>
              </a:spcAft>
              <a:defRPr/>
            </a:pPr>
            <a:endParaRPr lang="ru-RU" dirty="0" smtClean="0"/>
          </a:p>
        </p:txBody>
      </p:sp>
      <p:graphicFrame>
        <p:nvGraphicFramePr>
          <p:cNvPr id="54273" name="Object 1"/>
          <p:cNvGraphicFramePr>
            <a:graphicFrameLocks noChangeAspect="1"/>
          </p:cNvGraphicFramePr>
          <p:nvPr/>
        </p:nvGraphicFramePr>
        <p:xfrm>
          <a:off x="1531938" y="1393825"/>
          <a:ext cx="6078537" cy="4070350"/>
        </p:xfrm>
        <a:graphic>
          <a:graphicData uri="http://schemas.openxmlformats.org/presentationml/2006/ole">
            <p:oleObj spid="_x0000_s54273" name="Шаблон с поддержкой макросов" r:id="rId4" imgW="6078119" imgH="408314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916832"/>
            <a:ext cx="7416824" cy="1008113"/>
          </a:xfrm>
          <a:scene3d>
            <a:camera prst="perspectiveRight"/>
            <a:lightRig rig="threePt" dir="t"/>
          </a:scene3d>
          <a:sp3d>
            <a:bevelT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Ожидаемые   результаты для детей :</a:t>
            </a:r>
            <a:endParaRPr lang="ru-RU" sz="28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2924944"/>
            <a:ext cx="8712968" cy="3384376"/>
          </a:xfrm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dirty="0" smtClean="0">
                <a:solidFill>
                  <a:srgbClr val="7030A0"/>
                </a:solidFill>
              </a:rPr>
              <a:t> </a:t>
            </a:r>
            <a:r>
              <a:rPr lang="ru-RU" sz="2400" i="1" dirty="0" smtClean="0">
                <a:solidFill>
                  <a:srgbClr val="7030A0"/>
                </a:solidFill>
              </a:rPr>
              <a:t>С помощью взрослого приводить себя в порядок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Пользоваться индивидуальными предметами ( носовым платком, салфеткой ,полотенцем, расческой, горшком)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Держать ложку в правой руке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По порядку одеваться и раздеваться 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При небольшой помощи взрослого снимать одежду и обувь (расстегивать пуговицы спереди, застежки на липучках)</a:t>
            </a:r>
          </a:p>
          <a:p>
            <a:pPr eaLnBrk="1" hangingPunct="1">
              <a:buFont typeface="Wingdings" pitchFamily="2" charset="2"/>
              <a:buChar char="v"/>
              <a:defRPr/>
            </a:pPr>
            <a:r>
              <a:rPr lang="ru-RU" sz="2400" i="1" dirty="0" smtClean="0">
                <a:solidFill>
                  <a:srgbClr val="7030A0"/>
                </a:solidFill>
              </a:rPr>
              <a:t>Аккуратно складывать снятую  одежду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7030A0"/>
                </a:solidFill>
              </a:rPr>
              <a:t>Повышение знаний для успешного  обеспечения развития детей.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7030A0"/>
                </a:solidFill>
              </a:rPr>
              <a:t>Получение консультаций по вопросам формирования культурно гигиенических навыков.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2800" i="1" dirty="0" smtClean="0">
                <a:solidFill>
                  <a:srgbClr val="7030A0"/>
                </a:solidFill>
              </a:rPr>
              <a:t> Укрепление связей между детским садом и семьей.</a:t>
            </a:r>
            <a:endParaRPr lang="ru-RU" sz="2800" i="1" dirty="0">
              <a:solidFill>
                <a:srgbClr val="7030A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1008112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C00000"/>
                </a:solidFill>
              </a:rPr>
              <a:t>Ожидаемые результаты для родителей</a:t>
            </a:r>
            <a:endParaRPr lang="ru-RU" sz="3600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Below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rgbClr val="7030A0"/>
                </a:solidFill>
              </a:rPr>
              <a:t>Ожидаемые результаты для воспитателей:</a:t>
            </a:r>
            <a:endParaRPr lang="ru-RU" sz="3200" i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353347"/>
          </a:xfrm>
          <a:scene3d>
            <a:camera prst="perspectiveBelow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Повышать знания по формированию культурно- гигиенических навыков у детей.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Единство требований со стороны персонала группы.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i="1" dirty="0" smtClean="0">
                <a:solidFill>
                  <a:srgbClr val="FF0000"/>
                </a:solidFill>
              </a:rPr>
              <a:t>Улучшение отношений между детьми.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Укрепление связи с родителями.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2060"/>
                </a:solidFill>
              </a:rPr>
              <a:t>Алгоритм умывания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571ad0443c69ed9d9a1496180505daa3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1844824"/>
            <a:ext cx="8640960" cy="4824536"/>
          </a:xfrm>
          <a:scene3d>
            <a:camera prst="perspectiveBelow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586" name="Содержимое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67587" name="Текст 3"/>
          <p:cNvSpPr>
            <a:spLocks noGrp="1"/>
          </p:cNvSpPr>
          <p:nvPr>
            <p:ph type="body" sz="half" idx="2"/>
          </p:nvPr>
        </p:nvSpPr>
        <p:spPr>
          <a:xfrm>
            <a:off x="179388" y="1125538"/>
            <a:ext cx="3008312" cy="2663825"/>
          </a:xfrm>
        </p:spPr>
        <p:txBody>
          <a:bodyPr/>
          <a:lstStyle/>
          <a:p>
            <a:pPr eaLnBrk="1" hangingPunct="1"/>
            <a:r>
              <a:rPr lang="ru-RU" sz="2000" i="1" smtClean="0"/>
              <a:t>Закатаем рукава,</a:t>
            </a:r>
          </a:p>
          <a:p>
            <a:pPr eaLnBrk="1" hangingPunct="1"/>
            <a:r>
              <a:rPr lang="ru-RU" sz="2000" i="1" smtClean="0"/>
              <a:t>Открываем кран- вода.</a:t>
            </a:r>
          </a:p>
          <a:p>
            <a:pPr eaLnBrk="1" hangingPunct="1"/>
            <a:r>
              <a:rPr lang="ru-RU" sz="2000" i="1" smtClean="0"/>
              <a:t>Моем глазки, моем щечки</a:t>
            </a:r>
          </a:p>
          <a:p>
            <a:pPr eaLnBrk="1" hangingPunct="1"/>
            <a:r>
              <a:rPr lang="ru-RU" sz="2000" i="1" smtClean="0"/>
              <a:t>Моем уши и ладошки!</a:t>
            </a:r>
          </a:p>
          <a:p>
            <a:pPr eaLnBrk="1" hangingPunct="1"/>
            <a:r>
              <a:rPr lang="ru-RU" sz="2000" i="1" smtClean="0"/>
              <a:t>Посмотрите, крошки,</a:t>
            </a:r>
          </a:p>
          <a:p>
            <a:pPr eaLnBrk="1" hangingPunct="1"/>
            <a:r>
              <a:rPr lang="ru-RU" sz="2000" i="1" smtClean="0"/>
              <a:t>Ах , какие ладошки!</a:t>
            </a:r>
          </a:p>
          <a:p>
            <a:pPr eaLnBrk="1" hangingPunct="1"/>
            <a:r>
              <a:rPr lang="ru-RU" sz="2000" i="1" smtClean="0"/>
              <a:t>Чистые ладошки!</a:t>
            </a:r>
          </a:p>
          <a:p>
            <a:pPr eaLnBrk="1" hangingPunct="1"/>
            <a:endParaRPr lang="ru-RU" sz="2000" i="1" smtClean="0"/>
          </a:p>
          <a:p>
            <a:pPr eaLnBrk="1" hangingPunct="1"/>
            <a:endParaRPr lang="ru-RU" sz="2800" smtClean="0"/>
          </a:p>
        </p:txBody>
      </p:sp>
      <p:pic>
        <p:nvPicPr>
          <p:cNvPr id="67588" name="Рисунок 5" descr="DSCN054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1628775"/>
            <a:ext cx="46799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DSCN05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443161" y="4093889"/>
            <a:ext cx="2520280" cy="1836809"/>
          </a:xfrm>
          <a:prstGeom prst="rect">
            <a:avLst/>
          </a:prstGeom>
          <a:scene3d>
            <a:camera prst="perspectiveAbove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3185" name="Содержимое 3" descr="J-aNHMcfYUs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620713"/>
            <a:ext cx="8064500" cy="58324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916832"/>
            <a:ext cx="6711552" cy="576064"/>
          </a:xfrm>
          <a:scene3d>
            <a:camera prst="orthographicFront"/>
            <a:lightRig rig="threePt" dir="t"/>
          </a:scene3d>
          <a:sp3d>
            <a:bevelT prst="convex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dirty="0" smtClean="0"/>
              <a:t>Приятного аппетита!</a:t>
            </a:r>
            <a:endParaRPr lang="ru-RU" sz="3600" dirty="0"/>
          </a:p>
        </p:txBody>
      </p:sp>
      <p:sp>
        <p:nvSpPr>
          <p:cNvPr id="69636" name="Rectangle 1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" name="Текст 9"/>
          <p:cNvSpPr>
            <a:spLocks noGrp="1"/>
          </p:cNvSpPr>
          <p:nvPr>
            <p:ph type="body" sz="quarter" idx="3"/>
          </p:nvPr>
        </p:nvSpPr>
        <p:spPr>
          <a:xfrm>
            <a:off x="5075487" y="4904275"/>
            <a:ext cx="2122891" cy="1368322"/>
          </a:xfrm>
          <a:scene3d>
            <a:camera prst="isometricOffAxis2Lef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/>
              <a:t>А у нас есть ложки</a:t>
            </a:r>
          </a:p>
          <a:p>
            <a:pPr eaLnBrk="1" hangingPunct="1">
              <a:defRPr/>
            </a:pPr>
            <a:r>
              <a:rPr lang="ru-RU" dirty="0" smtClean="0"/>
              <a:t>Волшебные немножко.</a:t>
            </a:r>
          </a:p>
          <a:p>
            <a:pPr eaLnBrk="1" hangingPunct="1">
              <a:defRPr/>
            </a:pPr>
            <a:r>
              <a:rPr lang="ru-RU" dirty="0" smtClean="0"/>
              <a:t>Вот тарелка, вот еда.</a:t>
            </a:r>
          </a:p>
          <a:p>
            <a:pPr eaLnBrk="1" hangingPunct="1">
              <a:defRPr/>
            </a:pPr>
            <a:r>
              <a:rPr lang="ru-RU" dirty="0" smtClean="0"/>
              <a:t>Не осталось и следа.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7" name="Содержимое 6" descr="DSCN0554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127000" y="3089473"/>
            <a:ext cx="4040188" cy="3030141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8" name="Содержимое 7" descr="2660154-e83220f1abec66dd.gif"/>
          <p:cNvPicPr>
            <a:picLocks noGrp="1" noChangeAspect="1"/>
          </p:cNvPicPr>
          <p:nvPr>
            <p:ph sz="quarter" idx="4"/>
          </p:nvPr>
        </p:nvPicPr>
        <p:blipFill>
          <a:blip r:embed="rId3" cstate="screen"/>
          <a:stretch>
            <a:fillRect/>
          </a:stretch>
        </p:blipFill>
        <p:spPr>
          <a:xfrm>
            <a:off x="7175075" y="3446437"/>
            <a:ext cx="1637513" cy="1440572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sp>
        <p:nvSpPr>
          <p:cNvPr id="9" name="Заголовок 1"/>
          <p:cNvSpPr txBox="1">
            <a:spLocks/>
          </p:cNvSpPr>
          <p:nvPr/>
        </p:nvSpPr>
        <p:spPr bwMode="auto">
          <a:xfrm>
            <a:off x="971600" y="1988840"/>
            <a:ext cx="6711552" cy="576064"/>
          </a:xfrm>
          <a:prstGeom prst="rect">
            <a:avLst/>
          </a:prstGeom>
          <a:ln w="9525" cap="flat" cmpd="sng" algn="ctr">
            <a:solidFill>
              <a:schemeClr val="accent6">
                <a:shade val="95000"/>
                <a:satMod val="105000"/>
              </a:schemeClr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i="1" dirty="0">
                <a:solidFill>
                  <a:srgbClr val="7030A0"/>
                </a:solidFill>
              </a:rPr>
              <a:t>Приятного аппетита!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  <a:scene3d>
            <a:camera prst="perspectiveBelow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C00000"/>
                </a:solidFill>
              </a:rPr>
              <a:t>Алгоритм одевания на прогулку</a:t>
            </a:r>
            <a:endParaRPr lang="ru-RU" sz="3600" i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206927_html_m666d53f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23528" y="1124744"/>
            <a:ext cx="8424936" cy="5184576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0"/>
            <a:ext cx="4186808" cy="6858000"/>
          </a:xfr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/>
            <a:r>
              <a:rPr lang="ru-RU" sz="2400" smtClean="0">
                <a:solidFill>
                  <a:srgbClr val="000000"/>
                </a:solidFill>
                <a:cs typeface="Arial" charset="0"/>
              </a:rPr>
              <a:t>Куда пошли колготки?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В деревню Потеряево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Пошли гулять колготки.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Пошли и потерялись там,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Ах, бедные сиротки!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Сидят они под кустиком,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Не плачут, а ревут!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Хозяюшку зовут.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И вспомнила хозяюшка,  где вечером была!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Сходила в Потеряево ,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400" smtClean="0">
                <a:solidFill>
                  <a:srgbClr val="000000"/>
                </a:solidFill>
                <a:cs typeface="Arial" charset="0"/>
              </a:rPr>
              <a:t>Колготочки нашла.</a:t>
            </a:r>
            <a:br>
              <a:rPr lang="ru-RU" sz="2400" smtClean="0">
                <a:solidFill>
                  <a:srgbClr val="000000"/>
                </a:solidFill>
                <a:cs typeface="Arial" charset="0"/>
              </a:rPr>
            </a:br>
            <a:r>
              <a:rPr lang="ru-RU" sz="280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ru-RU" sz="2800" smtClean="0">
                <a:solidFill>
                  <a:srgbClr val="000000"/>
                </a:solidFill>
                <a:cs typeface="Arial" charset="0"/>
              </a:rPr>
            </a:br>
            <a:r>
              <a:rPr lang="ru-RU" sz="280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ru-RU" sz="2800" smtClean="0">
                <a:solidFill>
                  <a:srgbClr val="000000"/>
                </a:solidFill>
                <a:cs typeface="Arial" charset="0"/>
              </a:rPr>
            </a:br>
            <a:r>
              <a:rPr lang="ru-RU" sz="2800" smtClean="0">
                <a:solidFill>
                  <a:srgbClr val="000000"/>
                </a:solidFill>
                <a:cs typeface="Arial" charset="0"/>
              </a:rPr>
              <a:t/>
            </a:r>
            <a:br>
              <a:rPr lang="ru-RU" sz="2800" smtClean="0">
                <a:solidFill>
                  <a:srgbClr val="000000"/>
                </a:solidFill>
                <a:cs typeface="Arial" charset="0"/>
              </a:rPr>
            </a:br>
            <a:endParaRPr lang="ru-RU" sz="2800" smtClean="0">
              <a:solidFill>
                <a:srgbClr val="000000"/>
              </a:solidFill>
              <a:cs typeface="Arial" charset="0"/>
            </a:endParaRPr>
          </a:p>
        </p:txBody>
      </p:sp>
      <p:pic>
        <p:nvPicPr>
          <p:cNvPr id="5" name="Содержимое 4" descr="1303976521_kak-nauchit-odevatsya-1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5724128" y="5517232"/>
            <a:ext cx="1656184" cy="921246"/>
          </a:xfrm>
          <a:scene3d>
            <a:camera prst="orthographicFront"/>
            <a:lightRig rig="threePt" dir="t"/>
          </a:scene3d>
          <a:sp3d>
            <a:bevelT prst="angle"/>
          </a:sp3d>
        </p:spPr>
      </p:pic>
      <p:pic>
        <p:nvPicPr>
          <p:cNvPr id="6" name="Содержимое 5" descr="DSCN0559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251520" y="2132856"/>
            <a:ext cx="4608512" cy="4181078"/>
          </a:xfrm>
          <a:scene3d>
            <a:camera prst="isometricOffAxis1Righ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961" y="1311322"/>
            <a:ext cx="3754760" cy="4247329"/>
          </a:xfrm>
          <a:scene3d>
            <a:camera prst="perspectiveAbove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dirty="0" smtClean="0"/>
              <a:t> </a:t>
            </a:r>
            <a:r>
              <a:rPr lang="ru-RU" sz="3200" i="1" dirty="0" smtClean="0">
                <a:solidFill>
                  <a:srgbClr val="002060"/>
                </a:solidFill>
              </a:rPr>
              <a:t>Расти коса до пояса,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Не вырони ни волоса.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Расти, коса, не путайся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r>
              <a:rPr lang="ru-RU" sz="3200" i="1" dirty="0" smtClean="0">
                <a:solidFill>
                  <a:srgbClr val="002060"/>
                </a:solidFill>
              </a:rPr>
              <a:t>Взрослых, детка слушайся</a:t>
            </a:r>
            <a:br>
              <a:rPr lang="ru-RU" sz="3200" i="1" dirty="0" smtClean="0">
                <a:solidFill>
                  <a:srgbClr val="002060"/>
                </a:solidFill>
              </a:rPr>
            </a:br>
            <a:endParaRPr lang="ru-RU" dirty="0"/>
          </a:p>
        </p:txBody>
      </p:sp>
      <p:pic>
        <p:nvPicPr>
          <p:cNvPr id="72706" name="Содержимое 3" descr="0_705a3_73de12d1_XL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109913" y="5589588"/>
            <a:ext cx="1606550" cy="952500"/>
          </a:xfrm>
        </p:spPr>
      </p:pic>
      <p:pic>
        <p:nvPicPr>
          <p:cNvPr id="6" name="Рисунок 5" descr="DSCN0548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716016" y="1988840"/>
            <a:ext cx="4176464" cy="4464496"/>
          </a:xfrm>
          <a:prstGeom prst="rect">
            <a:avLst/>
          </a:prstGeom>
          <a:scene3d>
            <a:camera prst="perspectiveAbove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Заголовок 1"/>
          <p:cNvSpPr>
            <a:spLocks noGrp="1"/>
          </p:cNvSpPr>
          <p:nvPr>
            <p:ph type="title"/>
          </p:nvPr>
        </p:nvSpPr>
        <p:spPr>
          <a:xfrm flipV="1">
            <a:off x="428625" y="1643063"/>
            <a:ext cx="8229600" cy="357187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500034" y="1988840"/>
            <a:ext cx="8358246" cy="4297680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Righ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800" i="1" dirty="0" smtClean="0">
                <a:solidFill>
                  <a:srgbClr val="C00000"/>
                </a:solidFill>
              </a:rPr>
              <a:t>Актуальность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800" i="1" dirty="0" smtClean="0">
                <a:solidFill>
                  <a:srgbClr val="00B0F0"/>
                </a:solidFill>
              </a:rPr>
              <a:t>            </a:t>
            </a:r>
            <a:r>
              <a:rPr lang="ru-RU" sz="2800" i="1" dirty="0" smtClean="0">
                <a:solidFill>
                  <a:srgbClr val="00B050"/>
                </a:solidFill>
              </a:rPr>
              <a:t>Культурно – гигиенические навыки очень важная часть культуры поведения. В процессе повседневной работы с детьми необходимо стремиться к тому, чтобы выполнение правил личной гигиены стало для них естественным, а гигиенические навыки с возрастом постоянно совершенствовались.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2132856"/>
            <a:ext cx="3456384" cy="3993307"/>
          </a:xfrm>
          <a:scene3d>
            <a:camera prst="isometricOffAxis1Righ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Тема, Тема- малышок,</a:t>
            </a:r>
          </a:p>
          <a:p>
            <a:pPr eaLnBrk="1" hangingPunct="1">
              <a:defRPr/>
            </a:pPr>
            <a:r>
              <a:rPr lang="ru-RU" sz="2800" dirty="0" smtClean="0"/>
              <a:t>Ты садись- </a:t>
            </a:r>
            <a:r>
              <a:rPr lang="ru-RU" sz="2800" dirty="0" err="1" smtClean="0"/>
              <a:t>ка</a:t>
            </a:r>
            <a:r>
              <a:rPr lang="ru-RU" sz="2800" dirty="0" smtClean="0"/>
              <a:t> на горшок ,</a:t>
            </a:r>
          </a:p>
          <a:p>
            <a:pPr eaLnBrk="1" hangingPunct="1">
              <a:defRPr/>
            </a:pPr>
            <a:r>
              <a:rPr lang="ru-RU" sz="2800" dirty="0" smtClean="0"/>
              <a:t>Не ходи угрюмый,</a:t>
            </a:r>
          </a:p>
          <a:p>
            <a:pPr eaLnBrk="1" hangingPunct="1">
              <a:defRPr/>
            </a:pPr>
            <a:r>
              <a:rPr lang="ru-RU" sz="2800" dirty="0" smtClean="0"/>
              <a:t>Посиди- подумай.</a:t>
            </a:r>
            <a:endParaRPr lang="ru-RU" sz="2800" dirty="0"/>
          </a:p>
        </p:txBody>
      </p:sp>
      <p:pic>
        <p:nvPicPr>
          <p:cNvPr id="7" name="Содержимое 6" descr="DSCN0545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851920" y="2060848"/>
            <a:ext cx="5111750" cy="3833813"/>
          </a:xfrm>
          <a:scene3d>
            <a:camera prst="perspective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200" i="1" dirty="0" smtClean="0">
                <a:solidFill>
                  <a:srgbClr val="FF0000"/>
                </a:solidFill>
              </a:rPr>
              <a:t>Экспериментирование:</a:t>
            </a:r>
            <a:br>
              <a:rPr lang="ru-RU" sz="3200" i="1" dirty="0" smtClean="0">
                <a:solidFill>
                  <a:srgbClr val="FF0000"/>
                </a:solidFill>
              </a:rPr>
            </a:br>
            <a:r>
              <a:rPr lang="ru-RU" sz="3200" i="1" dirty="0" smtClean="0">
                <a:solidFill>
                  <a:srgbClr val="FF0000"/>
                </a:solidFill>
              </a:rPr>
              <a:t>«Холодная вода- теплая» , «Чистая-  грязная»</a:t>
            </a:r>
            <a:endParaRPr lang="ru-RU" sz="3200" i="1" dirty="0">
              <a:solidFill>
                <a:srgbClr val="FF0000"/>
              </a:solidFill>
            </a:endParaRPr>
          </a:p>
        </p:txBody>
      </p:sp>
      <p:pic>
        <p:nvPicPr>
          <p:cNvPr id="7" name="Содержимое 6" descr="DSCN0572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648200" y="2348706"/>
            <a:ext cx="4316288" cy="4248646"/>
          </a:xfrm>
          <a:scene3d>
            <a:camera prst="isometricOffAxis2Left"/>
            <a:lightRig rig="threePt" dir="t"/>
          </a:scene3d>
          <a:sp3d>
            <a:bevelT prst="angle"/>
          </a:sp3d>
        </p:spPr>
      </p:pic>
      <p:pic>
        <p:nvPicPr>
          <p:cNvPr id="9" name="Содержимое 8" descr="DSCN0578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179512" y="2348880"/>
            <a:ext cx="4434136" cy="3456384"/>
          </a:xfrm>
          <a:scene3d>
            <a:camera prst="isometricOffAxis1Righ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70C0"/>
                </a:solidFill>
              </a:rPr>
              <a:t>Купание куклы Насти</a:t>
            </a:r>
            <a:endParaRPr lang="ru-RU" i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DSCN0563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916832"/>
            <a:ext cx="4495800" cy="3460824"/>
          </a:xfrm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6" name="Содержимое 5" descr="DSCN0570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648200" y="1916832"/>
            <a:ext cx="4244280" cy="3460824"/>
          </a:xfrm>
          <a:scene3d>
            <a:camera prst="isometricOffAxis2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>
          <a:xfrm>
            <a:off x="914400" y="1916113"/>
            <a:ext cx="8229600" cy="792162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00B050"/>
                </a:solidFill>
              </a:rPr>
              <a:t> </a:t>
            </a:r>
          </a:p>
        </p:txBody>
      </p:sp>
      <p:pic>
        <p:nvPicPr>
          <p:cNvPr id="5" name="Содержимое 4" descr="DSCN051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924944"/>
            <a:ext cx="4038600" cy="3028950"/>
          </a:xfrm>
          <a:scene3d>
            <a:camera prst="perspectiveAbove"/>
            <a:lightRig rig="threePt" dir="t"/>
          </a:scene3d>
          <a:sp3d>
            <a:bevelT prst="angle"/>
          </a:sp3d>
        </p:spPr>
      </p:pic>
      <p:pic>
        <p:nvPicPr>
          <p:cNvPr id="12" name="Содержимое 11" descr="DSCN0517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788024" y="3645024"/>
            <a:ext cx="4038600" cy="3028950"/>
          </a:xfrm>
          <a:scene3d>
            <a:camera prst="perspectiveLeft"/>
            <a:lightRig rig="threePt" dir="t"/>
          </a:scene3d>
          <a:sp3d>
            <a:bevelT prst="angle"/>
          </a:sp3d>
        </p:spPr>
      </p:pic>
      <p:sp>
        <p:nvSpPr>
          <p:cNvPr id="13" name="Прямоугольник 12"/>
          <p:cNvSpPr/>
          <p:nvPr/>
        </p:nvSpPr>
        <p:spPr>
          <a:xfrm>
            <a:off x="2627784" y="1916832"/>
            <a:ext cx="5760640" cy="769441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4400" i="1" dirty="0">
                <a:solidFill>
                  <a:srgbClr val="00B050"/>
                </a:solidFill>
                <a:ea typeface="+mj-ea"/>
                <a:cs typeface="+mj-cs"/>
              </a:rPr>
              <a:t>              Играя учимся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2060"/>
                </a:solidFill>
              </a:rPr>
              <a:t>«Кукла Даша идет на прогулку»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DSCN0585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251520" y="2348880"/>
            <a:ext cx="4536504" cy="3456384"/>
          </a:xfrm>
          <a:scene3d>
            <a:camera prst="isometricOffAxis1Right"/>
            <a:lightRig rig="threePt" dir="t"/>
          </a:scene3d>
          <a:sp3d>
            <a:bevelT prst="angle"/>
          </a:sp3d>
        </p:spPr>
      </p:pic>
      <p:pic>
        <p:nvPicPr>
          <p:cNvPr id="8" name="Содержимое 7" descr="DSCN0596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499992" y="1844824"/>
            <a:ext cx="4644008" cy="3888432"/>
          </a:xfrm>
          <a:scene3d>
            <a:camera prst="isometricOffAxis2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916832"/>
            <a:ext cx="6768752" cy="1080120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00B050"/>
                </a:solidFill>
              </a:rPr>
              <a:t>Водичка, водичка,</a:t>
            </a:r>
            <a:br>
              <a:rPr lang="ru-RU" i="1" dirty="0" smtClean="0">
                <a:solidFill>
                  <a:srgbClr val="00B050"/>
                </a:solidFill>
              </a:rPr>
            </a:br>
            <a:r>
              <a:rPr lang="ru-RU" i="1" dirty="0" smtClean="0">
                <a:solidFill>
                  <a:srgbClr val="00B050"/>
                </a:solidFill>
              </a:rPr>
              <a:t>Умой мое личико…</a:t>
            </a:r>
            <a:endParaRPr lang="ru-RU" i="1" dirty="0">
              <a:solidFill>
                <a:srgbClr val="00B050"/>
              </a:solidFill>
            </a:endParaRPr>
          </a:p>
        </p:txBody>
      </p:sp>
      <p:pic>
        <p:nvPicPr>
          <p:cNvPr id="8" name="Содержимое 7" descr="DSCN0526.JPG"/>
          <p:cNvPicPr>
            <a:picLocks noGrp="1" noChangeAspect="1"/>
          </p:cNvPicPr>
          <p:nvPr>
            <p:ph sz="half" idx="2"/>
          </p:nvPr>
        </p:nvPicPr>
        <p:blipFill>
          <a:blip r:embed="rId2" cstate="screen"/>
          <a:stretch>
            <a:fillRect/>
          </a:stretch>
        </p:blipFill>
        <p:spPr>
          <a:xfrm>
            <a:off x="4499992" y="3068960"/>
            <a:ext cx="4326632" cy="3456384"/>
          </a:xfrm>
          <a:scene3d>
            <a:camera prst="perspectiveLeft"/>
            <a:lightRig rig="threePt" dir="t"/>
          </a:scene3d>
          <a:sp3d>
            <a:bevelT prst="angle"/>
          </a:sp3d>
        </p:spPr>
      </p:pic>
      <p:pic>
        <p:nvPicPr>
          <p:cNvPr id="7" name="Содержимое 6" descr="DSCN0525.JPG"/>
          <p:cNvPicPr>
            <a:picLocks noGrp="1" noChangeAspect="1"/>
          </p:cNvPicPr>
          <p:nvPr>
            <p:ph sz="half" idx="1"/>
          </p:nvPr>
        </p:nvPicPr>
        <p:blipFill>
          <a:blip r:embed="rId3" cstate="screen"/>
          <a:stretch>
            <a:fillRect/>
          </a:stretch>
        </p:blipFill>
        <p:spPr>
          <a:xfrm>
            <a:off x="467544" y="3284984"/>
            <a:ext cx="3600400" cy="3316982"/>
          </a:xfrm>
          <a:scene3d>
            <a:camera prst="perspectiveFron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>
          <a:xfrm>
            <a:off x="457200" y="1916113"/>
            <a:ext cx="8229600" cy="1008062"/>
          </a:xfrm>
        </p:spPr>
        <p:txBody>
          <a:bodyPr/>
          <a:lstStyle/>
          <a:p>
            <a:pPr eaLnBrk="1" hangingPunct="1"/>
            <a:r>
              <a:rPr lang="ru-RU" i="1" smtClean="0">
                <a:solidFill>
                  <a:srgbClr val="0070C0"/>
                </a:solidFill>
              </a:rPr>
              <a:t>«Кукла Маша просыпайся»</a:t>
            </a:r>
          </a:p>
        </p:txBody>
      </p:sp>
      <p:pic>
        <p:nvPicPr>
          <p:cNvPr id="5" name="Содержимое 4" descr="DSCN0518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2780928"/>
            <a:ext cx="4248472" cy="3744416"/>
          </a:xfrm>
          <a:scene3d>
            <a:camera prst="perspectiveAbove"/>
            <a:lightRig rig="threePt" dir="t"/>
          </a:scene3d>
          <a:sp3d>
            <a:bevelT prst="angle"/>
          </a:sp3d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92080" y="2996952"/>
            <a:ext cx="2736304" cy="3528392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Не плачь, не плачь,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Куплю калач.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Не </a:t>
            </a:r>
            <a:r>
              <a:rPr lang="ru-RU" dirty="0" err="1" smtClean="0"/>
              <a:t>хныч</a:t>
            </a:r>
            <a:r>
              <a:rPr lang="ru-RU" dirty="0" smtClean="0"/>
              <a:t>, </a:t>
            </a:r>
            <a:r>
              <a:rPr lang="ru-RU" dirty="0" err="1" smtClean="0"/>
              <a:t>не</a:t>
            </a:r>
            <a:r>
              <a:rPr lang="ru-RU" dirty="0" smtClean="0"/>
              <a:t> ной,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Куплю другой.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Слезы утри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Дам тебе три.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688632"/>
          </a:xfrm>
          <a:scene3d>
            <a:camera prst="perspectiveBelow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sz="2000" dirty="0" smtClean="0">
                <a:solidFill>
                  <a:srgbClr val="00B050"/>
                </a:solidFill>
              </a:rPr>
              <a:t>       </a:t>
            </a:r>
            <a:r>
              <a:rPr lang="ru-RU" sz="2800" i="1" dirty="0" smtClean="0">
                <a:solidFill>
                  <a:srgbClr val="002060"/>
                </a:solidFill>
              </a:rPr>
              <a:t>Важной задачей в работе с детьми 1 младшей группы детского сада, является воспитание культурно - гигиенических  навыков опрятности, аккуратности в быту, навыков культуры еды ,как неотъемлемой части культуры поведения. Чтобы обеспечить ребенку освоение новых навыков, необходимо делать этот процесс доступным, интересным, увлекательным. И делать это надо педагогически тонко, ненавязчиво, учитывая возрастную особенность детей 3 года жизни- стремление к самостоятельности.</a:t>
            </a:r>
            <a:endParaRPr lang="ru-RU" sz="2800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i="1" dirty="0" smtClean="0">
              <a:solidFill>
                <a:srgbClr val="002060"/>
              </a:solidFill>
            </a:endParaRPr>
          </a:p>
        </p:txBody>
      </p:sp>
      <p:sp>
        <p:nvSpPr>
          <p:cNvPr id="80898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</p:spPr>
        <p:txBody>
          <a:bodyPr/>
          <a:lstStyle/>
          <a:p>
            <a:pPr eaLnBrk="1" hangingPunct="1"/>
            <a:r>
              <a:rPr lang="ru-RU" sz="3200" i="1" smtClean="0">
                <a:solidFill>
                  <a:srgbClr val="C00000"/>
                </a:solidFill>
              </a:rPr>
              <a:t>ЭФФЕКТИВНОСТЬ: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634082"/>
          </a:xfrm>
          <a:scene3d>
            <a:camera prst="perspectiveBelow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3600" i="1" dirty="0" smtClean="0">
                <a:solidFill>
                  <a:srgbClr val="FF0000"/>
                </a:solidFill>
              </a:rPr>
              <a:t>Вывод: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513"/>
            <a:ext cx="8229600" cy="547211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solidFill>
                  <a:srgbClr val="7030A0"/>
                </a:solidFill>
              </a:rPr>
              <a:t>  Необходимо воспитывать культурно-гигиенические навыки у детей с раннего возраста и в семье, и в детском саду. Основой полноценного физического развития ребенка младшего дошкольного возраста является приобщение его к основам здорового образа жизни , т.е. освоению культуры гигиены. Поэтому, формирование у детей культурно гигиенических навыков, является одной из важнейших задач воспитания.</a:t>
            </a:r>
            <a:endParaRPr lang="ru-RU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dirty="0" smtClean="0"/>
              <a:t>Литература: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400" dirty="0" smtClean="0"/>
              <a:t>Н.А. Карпухина «Конспекты занятий в первой младшей группе детского сада», Н.Ф. Губанова «Развитие игровой деятельности. Система работы в первой младшей группе детского сада», М.М. Борисова «Малоподвижные игры и игровые упражнения», Е.Е. Хомякова «Комплексные развивающие занятия с детьми раннего возраста», К.И.Чуковский «</a:t>
            </a:r>
            <a:r>
              <a:rPr lang="ru-RU" sz="2400" dirty="0" err="1" smtClean="0"/>
              <a:t>Мойдодыр</a:t>
            </a:r>
            <a:r>
              <a:rPr lang="ru-RU" sz="2400" dirty="0" smtClean="0"/>
              <a:t>», Н.П. Ильчук, В.В. </a:t>
            </a:r>
            <a:r>
              <a:rPr lang="ru-RU" sz="2400" dirty="0" err="1" smtClean="0"/>
              <a:t>Гербова</a:t>
            </a:r>
            <a:r>
              <a:rPr lang="ru-RU" sz="2400" dirty="0" smtClean="0"/>
              <a:t> «Хрестоматия для дошкольников».</a:t>
            </a:r>
            <a:endParaRPr lang="ru-RU" sz="2400" dirty="0"/>
          </a:p>
        </p:txBody>
      </p:sp>
      <p:pic>
        <p:nvPicPr>
          <p:cNvPr id="4" name="Рисунок 3" descr="00001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7308304" y="4941168"/>
            <a:ext cx="1543432" cy="1512168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Заголовок 1"/>
          <p:cNvSpPr>
            <a:spLocks noGrp="1"/>
          </p:cNvSpPr>
          <p:nvPr>
            <p:ph type="title"/>
          </p:nvPr>
        </p:nvSpPr>
        <p:spPr>
          <a:xfrm>
            <a:off x="357188" y="692150"/>
            <a:ext cx="6115050" cy="1081088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C00000"/>
                </a:solidFill>
              </a:rPr>
              <a:t>Цель проекта: </a:t>
            </a:r>
            <a:r>
              <a:rPr lang="ru-RU" sz="4800" b="1" i="1" smtClean="0">
                <a:solidFill>
                  <a:srgbClr val="FFC000"/>
                </a:solidFill>
              </a:rPr>
              <a:t/>
            </a:r>
            <a:br>
              <a:rPr lang="ru-RU" sz="4800" b="1" i="1" smtClean="0">
                <a:solidFill>
                  <a:srgbClr val="FFC000"/>
                </a:solidFill>
              </a:rPr>
            </a:br>
            <a:r>
              <a:rPr lang="ru-RU" sz="1800" b="1" i="1" smtClean="0">
                <a:solidFill>
                  <a:srgbClr val="00B050"/>
                </a:solidFill>
              </a:rPr>
              <a:t/>
            </a:r>
            <a:br>
              <a:rPr lang="ru-RU" sz="1800" b="1" i="1" smtClean="0">
                <a:solidFill>
                  <a:srgbClr val="00B050"/>
                </a:solidFill>
              </a:rPr>
            </a:br>
            <a:r>
              <a:rPr lang="ru-RU" sz="1800" b="1" i="1" smtClean="0">
                <a:solidFill>
                  <a:srgbClr val="00B050"/>
                </a:solidFill>
              </a:rPr>
              <a:t/>
            </a:r>
            <a:br>
              <a:rPr lang="ru-RU" sz="1800" b="1" i="1" smtClean="0">
                <a:solidFill>
                  <a:srgbClr val="00B050"/>
                </a:solidFill>
              </a:rPr>
            </a:br>
            <a:endParaRPr lang="ru-RU" sz="1800" b="1" i="1" smtClean="0">
              <a:solidFill>
                <a:srgbClr val="FFC000"/>
              </a:solidFill>
            </a:endParaRP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1916832"/>
            <a:ext cx="6143625" cy="3168352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 eaLnBrk="1" hangingPunct="1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B050"/>
                </a:solidFill>
              </a:rPr>
              <a:t>Формирование культурно – гигиенических навыков у </a:t>
            </a:r>
          </a:p>
          <a:p>
            <a:pPr algn="ctr" eaLnBrk="1" hangingPunct="1">
              <a:buFont typeface="Arial" charset="0"/>
              <a:buNone/>
              <a:defRPr/>
            </a:pPr>
            <a:r>
              <a:rPr lang="ru-RU" b="1" i="1" dirty="0" smtClean="0">
                <a:solidFill>
                  <a:srgbClr val="00B050"/>
                </a:solidFill>
              </a:rPr>
              <a:t>детей младшего дошкольного возраста через различные виды детской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509120"/>
            <a:ext cx="5760640" cy="1656184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5400" i="1" dirty="0" smtClean="0">
                <a:solidFill>
                  <a:srgbClr val="C00000"/>
                </a:solidFill>
              </a:rPr>
              <a:t>Благодарим за внимание!</a:t>
            </a:r>
            <a:br>
              <a:rPr lang="ru-RU" sz="5400" i="1" dirty="0" smtClean="0">
                <a:solidFill>
                  <a:srgbClr val="C00000"/>
                </a:solidFill>
              </a:rPr>
            </a:b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i="1" dirty="0">
              <a:solidFill>
                <a:srgbClr val="C0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23850" y="2708275"/>
            <a:ext cx="7772400" cy="1500188"/>
          </a:xfrm>
        </p:spPr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4" name="Рисунок 3" descr="4776_html_48e2ccba.gif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2204864"/>
            <a:ext cx="8208912" cy="2118360"/>
          </a:xfrm>
          <a:prstGeom prst="rect">
            <a:avLst/>
          </a:prstGeo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005263"/>
            <a:ext cx="7772400" cy="2303462"/>
          </a:xfrm>
        </p:spPr>
        <p:txBody>
          <a:bodyPr/>
          <a:lstStyle/>
          <a:p>
            <a:pPr eaLnBrk="1" hangingPunct="1">
              <a:defRPr/>
            </a:pPr>
            <a:r>
              <a:rPr lang="ru-RU" i="1" dirty="0" smtClean="0">
                <a:solidFill>
                  <a:srgbClr val="C00000"/>
                </a:solidFill>
              </a:rPr>
              <a:t>Т: «Привитие детям культурно- гигиенических навыков»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84994" name="Текст 2"/>
          <p:cNvSpPr>
            <a:spLocks noGrp="1"/>
          </p:cNvSpPr>
          <p:nvPr>
            <p:ph type="body" idx="1"/>
          </p:nvPr>
        </p:nvSpPr>
        <p:spPr>
          <a:xfrm>
            <a:off x="611188" y="2349500"/>
            <a:ext cx="7772400" cy="1552575"/>
          </a:xfrm>
        </p:spPr>
        <p:txBody>
          <a:bodyPr/>
          <a:lstStyle/>
          <a:p>
            <a:pPr eaLnBrk="1" hangingPunct="1"/>
            <a:r>
              <a:rPr lang="ru-RU" sz="4400" b="1" i="1" smtClean="0">
                <a:solidFill>
                  <a:srgbClr val="00B050"/>
                </a:solidFill>
              </a:rPr>
              <a:t>Приложение к проекту для 1 младшей группы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6865" name="Object 1" descr="Пергамент"/>
          <p:cNvGraphicFramePr>
            <a:graphicFrameLocks noChangeAspect="1"/>
          </p:cNvGraphicFramePr>
          <p:nvPr/>
        </p:nvGraphicFramePr>
        <p:xfrm>
          <a:off x="895350" y="1122363"/>
          <a:ext cx="6269038" cy="5381625"/>
        </p:xfrm>
        <a:graphic>
          <a:graphicData uri="http://schemas.openxmlformats.org/presentationml/2006/ole">
            <p:oleObj spid="_x0000_s36865" name="Шаблон с поддержкой макросов" r:id="rId3" imgW="6566165" imgH="566209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8610" name="Object 2" descr="Пергамент"/>
          <p:cNvGraphicFramePr>
            <a:graphicFrameLocks noChangeAspect="1"/>
          </p:cNvGraphicFramePr>
          <p:nvPr/>
        </p:nvGraphicFramePr>
        <p:xfrm>
          <a:off x="1536700" y="952500"/>
          <a:ext cx="5981700" cy="5372100"/>
        </p:xfrm>
        <a:graphic>
          <a:graphicData uri="http://schemas.openxmlformats.org/presentationml/2006/ole">
            <p:oleObj spid="_x0000_s68610" name="Шаблон с поддержкой макросов" r:id="rId3" imgW="6078119" imgH="5483973" progId="">
              <p:embed/>
            </p:oleObj>
          </a:graphicData>
        </a:graphic>
      </p:graphicFrame>
      <p:pic>
        <p:nvPicPr>
          <p:cNvPr id="3" name="Рисунок 2" descr="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588224" y="4581128"/>
            <a:ext cx="2154936" cy="2097024"/>
          </a:xfrm>
          <a:prstGeom prst="rect">
            <a:avLst/>
          </a:prstGeom>
          <a:scene3d>
            <a:camera prst="perspectiveContrastingLeftFacing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5777" name="Object 1" descr="Пергамент"/>
          <p:cNvGraphicFramePr>
            <a:graphicFrameLocks noChangeAspect="1"/>
          </p:cNvGraphicFramePr>
          <p:nvPr/>
        </p:nvGraphicFramePr>
        <p:xfrm>
          <a:off x="1258888" y="188913"/>
          <a:ext cx="6054725" cy="6400800"/>
        </p:xfrm>
        <a:graphic>
          <a:graphicData uri="http://schemas.openxmlformats.org/presentationml/2006/ole">
            <p:oleObj spid="_x0000_s75777" name="Шаблон с поддержкой макросов" r:id="rId3" imgW="6040053" imgH="6455359" progId="">
              <p:embed/>
            </p:oleObj>
          </a:graphicData>
        </a:graphic>
      </p:graphicFrame>
      <p:pic>
        <p:nvPicPr>
          <p:cNvPr id="3" name="Рисунок 2" descr="1303976521_kak-nauchit-odevatsya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436096" y="3429000"/>
            <a:ext cx="3024336" cy="2376264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7042" name="Object 2" descr="Пергамент"/>
          <p:cNvGraphicFramePr>
            <a:graphicFrameLocks noChangeAspect="1"/>
          </p:cNvGraphicFramePr>
          <p:nvPr/>
        </p:nvGraphicFramePr>
        <p:xfrm>
          <a:off x="752475" y="1849438"/>
          <a:ext cx="6511925" cy="4819650"/>
        </p:xfrm>
        <a:graphic>
          <a:graphicData uri="http://schemas.openxmlformats.org/presentationml/2006/ole">
            <p:oleObj spid="_x0000_s87042" name="Шаблон с поддержкой макросов" r:id="rId3" imgW="6683597" imgH="683432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8066" name="Object 2" descr="Почтовая бумага"/>
          <p:cNvGraphicFramePr>
            <a:graphicFrameLocks noChangeAspect="1"/>
          </p:cNvGraphicFramePr>
          <p:nvPr/>
        </p:nvGraphicFramePr>
        <p:xfrm>
          <a:off x="1476375" y="1412875"/>
          <a:ext cx="6078538" cy="4070350"/>
        </p:xfrm>
        <a:graphic>
          <a:graphicData uri="http://schemas.openxmlformats.org/presentationml/2006/ole">
            <p:oleObj spid="_x0000_s88066" name="Шаблон с поддержкой макросов" r:id="rId3" imgW="6078119" imgH="4077012" progId="">
              <p:embed/>
            </p:oleObj>
          </a:graphicData>
        </a:graphic>
      </p:graphicFrame>
      <p:pic>
        <p:nvPicPr>
          <p:cNvPr id="4" name="Рисунок 3" descr="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355976" y="2348880"/>
            <a:ext cx="2154936" cy="2097024"/>
          </a:xfrm>
          <a:prstGeom prst="rect">
            <a:avLst/>
          </a:prstGeom>
          <a:effectLst>
            <a:reflection blurRad="6350" stA="50000" endA="300" endPos="90000" dir="5400000" sy="-100000" algn="bl" rotWithShape="0"/>
          </a:effectLst>
          <a:scene3d>
            <a:camera prst="perspectiveContrastingLeftFacing"/>
            <a:lightRig rig="threePt" dir="t"/>
          </a:scene3d>
          <a:sp3d>
            <a:bevelT w="165100" prst="coolSlant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9570" name="Object 2" descr="Пергамент"/>
          <p:cNvGraphicFramePr>
            <a:graphicFrameLocks noChangeAspect="1"/>
          </p:cNvGraphicFramePr>
          <p:nvPr/>
        </p:nvGraphicFramePr>
        <p:xfrm>
          <a:off x="179388" y="1412875"/>
          <a:ext cx="6018212" cy="4854575"/>
        </p:xfrm>
        <a:graphic>
          <a:graphicData uri="http://schemas.openxmlformats.org/presentationml/2006/ole">
            <p:oleObj spid="_x0000_s109570" name="Шаблон с поддержкой макросов" r:id="rId3" imgW="6078119" imgH="4917871" progId="">
              <p:embed/>
            </p:oleObj>
          </a:graphicData>
        </a:graphic>
      </p:graphicFrame>
      <p:pic>
        <p:nvPicPr>
          <p:cNvPr id="4" name="Рисунок 3" descr="1303976521_kak-nauchit-odevatsya-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652120" y="3429000"/>
            <a:ext cx="3672408" cy="302433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perspectiveContrastingLeftFacing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594" name="Object 2" descr="Пергамент"/>
          <p:cNvGraphicFramePr>
            <a:graphicFrameLocks noChangeAspect="1"/>
          </p:cNvGraphicFramePr>
          <p:nvPr/>
        </p:nvGraphicFramePr>
        <p:xfrm>
          <a:off x="1524000" y="284163"/>
          <a:ext cx="6156325" cy="6188075"/>
        </p:xfrm>
        <a:graphic>
          <a:graphicData uri="http://schemas.openxmlformats.org/presentationml/2006/ole">
            <p:oleObj spid="_x0000_s110594" name="Шаблон с поддержкой макросов" r:id="rId3" imgW="6146352" imgH="6201515" progId="">
              <p:embed/>
            </p:oleObj>
          </a:graphicData>
        </a:graphic>
      </p:graphicFrame>
      <p:pic>
        <p:nvPicPr>
          <p:cNvPr id="3" name="Рисунок 2" descr="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64288" y="4725144"/>
            <a:ext cx="1800200" cy="1440160"/>
          </a:xfrm>
          <a:prstGeom prst="rect">
            <a:avLst/>
          </a:prstGeom>
          <a:scene3d>
            <a:camera prst="isometricOffAxis2Left"/>
            <a:lightRig rig="threePt" dir="t"/>
          </a:scene3d>
          <a:sp3d>
            <a:bevelT prst="angle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1618" name="Object 2" descr="Пергамент"/>
          <p:cNvGraphicFramePr>
            <a:graphicFrameLocks noChangeAspect="1"/>
          </p:cNvGraphicFramePr>
          <p:nvPr/>
        </p:nvGraphicFramePr>
        <p:xfrm>
          <a:off x="395288" y="2060575"/>
          <a:ext cx="6146800" cy="4070350"/>
        </p:xfrm>
        <a:graphic>
          <a:graphicData uri="http://schemas.openxmlformats.org/presentationml/2006/ole">
            <p:oleObj spid="_x0000_s111618" name="Шаблон с поддержкой макросов" r:id="rId3" imgW="6146352" imgH="4070161" progId="">
              <p:embed/>
            </p:oleObj>
          </a:graphicData>
        </a:graphic>
      </p:graphicFrame>
      <p:pic>
        <p:nvPicPr>
          <p:cNvPr id="4" name="Рисунок 3" descr="0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60232" y="4365104"/>
            <a:ext cx="1944216" cy="1817440"/>
          </a:xfrm>
          <a:prstGeom prst="rect">
            <a:avLst/>
          </a:prstGeom>
          <a:scene3d>
            <a:camera prst="perspectiveContrastingLeftFacing"/>
            <a:lightRig rig="threePt" dir="t"/>
          </a:scene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6115050" cy="1154113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FF0000"/>
                </a:solidFill>
              </a:rPr>
              <a:t>Задачи: </a:t>
            </a:r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6143625" cy="4954588"/>
          </a:xfrm>
          <a:effectLst>
            <a:glow rad="101600">
              <a:schemeClr val="accent6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  <a:scene3d>
            <a:camera prst="perspectiveRight"/>
            <a:lightRig rig="threePt" dir="t"/>
          </a:scene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1800" b="1" i="1" dirty="0" smtClean="0">
                <a:solidFill>
                  <a:srgbClr val="7030A0"/>
                </a:solidFill>
              </a:rPr>
              <a:t>Формирование умения овладения культурно – гигиеническими навыками, и их последовательного выполнения.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1800" b="1" i="1" dirty="0" smtClean="0">
                <a:solidFill>
                  <a:srgbClr val="7030A0"/>
                </a:solidFill>
              </a:rPr>
              <a:t>Приучать детей следить за своим внешним видом, продолжать формировать умение правильно пользоваться мылом, аккуратно мыть руки, лицо; насухо вытираться после умывания, вешать полотенце на место, пользоваться расческой и носовым платком.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1800" b="1" i="1" dirty="0" smtClean="0">
                <a:solidFill>
                  <a:srgbClr val="7030A0"/>
                </a:solidFill>
              </a:rPr>
              <a:t>Формировать простейшие навыки поведения за столом: правильно пользоваться столовой и чайной ложкой, салфеткой.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1800" b="1" i="1" dirty="0" smtClean="0">
                <a:solidFill>
                  <a:srgbClr val="7030A0"/>
                </a:solidFill>
              </a:rPr>
              <a:t>   Повышать  педагогическую компетентность родителей в воспитании у детей культурно – гигиенических навыков.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642" name="Object 2" descr="Пергамент"/>
          <p:cNvGraphicFramePr>
            <a:graphicFrameLocks noChangeAspect="1"/>
          </p:cNvGraphicFramePr>
          <p:nvPr/>
        </p:nvGraphicFramePr>
        <p:xfrm>
          <a:off x="1473200" y="690563"/>
          <a:ext cx="6156325" cy="5781675"/>
        </p:xfrm>
        <a:graphic>
          <a:graphicData uri="http://schemas.openxmlformats.org/presentationml/2006/ole">
            <p:oleObj spid="_x0000_s112642" name="Шаблон с поддержкой макросов" r:id="rId3" imgW="6146352" imgH="6029521" progId="">
              <p:embed/>
            </p:oleObj>
          </a:graphicData>
        </a:graphic>
      </p:graphicFrame>
      <p:pic>
        <p:nvPicPr>
          <p:cNvPr id="112643" name="Рисунок 2" descr="1393312-b4d205a0e503acc037bb1e565fbe6c2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4005263"/>
            <a:ext cx="266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666" name="Object 2" descr="Пергамент"/>
          <p:cNvGraphicFramePr>
            <a:graphicFrameLocks noChangeAspect="1"/>
          </p:cNvGraphicFramePr>
          <p:nvPr/>
        </p:nvGraphicFramePr>
        <p:xfrm>
          <a:off x="1616075" y="2062163"/>
          <a:ext cx="6084888" cy="4613275"/>
        </p:xfrm>
        <a:graphic>
          <a:graphicData uri="http://schemas.openxmlformats.org/presentationml/2006/ole">
            <p:oleObj spid="_x0000_s113666" name="Шаблон с поддержкой макросов" r:id="rId3" imgW="6078119" imgH="4625445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5714" name="Object 2" descr="Пергамент"/>
          <p:cNvGraphicFramePr>
            <a:graphicFrameLocks noChangeAspect="1"/>
          </p:cNvGraphicFramePr>
          <p:nvPr/>
        </p:nvGraphicFramePr>
        <p:xfrm>
          <a:off x="1762125" y="2271713"/>
          <a:ext cx="6099175" cy="4562475"/>
        </p:xfrm>
        <a:graphic>
          <a:graphicData uri="http://schemas.openxmlformats.org/presentationml/2006/ole">
            <p:oleObj spid="_x0000_s115714" name="Шаблон с поддержкой макросов" r:id="rId3" imgW="6078119" imgH="4566672" progId="">
              <p:embed/>
            </p:oleObj>
          </a:graphicData>
        </a:graphic>
      </p:graphicFrame>
      <p:pic>
        <p:nvPicPr>
          <p:cNvPr id="115715" name="Рисунок 2" descr="848814-36255270eeccedad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716338"/>
            <a:ext cx="220980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224136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defRPr/>
            </a:pPr>
            <a:r>
              <a:rPr lang="ru-RU" sz="2800" dirty="0" smtClean="0">
                <a:solidFill>
                  <a:srgbClr val="FF0000"/>
                </a:solidFill>
              </a:rPr>
              <a:t>Объект исследования: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</a:rPr>
              <a:t>воспитательно</a:t>
            </a:r>
            <a:r>
              <a:rPr lang="ru-RU" sz="2800" dirty="0" smtClean="0">
                <a:solidFill>
                  <a:srgbClr val="002060"/>
                </a:solidFill>
              </a:rPr>
              <a:t>- образовательный процесс.</a:t>
            </a:r>
            <a:br>
              <a:rPr lang="ru-RU" sz="2800" dirty="0" smtClean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Предмет исследования</a:t>
            </a:r>
            <a:r>
              <a:rPr lang="ru-RU" sz="2800" dirty="0" smtClean="0">
                <a:solidFill>
                  <a:srgbClr val="002060"/>
                </a:solidFill>
              </a:rPr>
              <a:t>: культурно- гигиенические навыки.</a:t>
            </a:r>
            <a:br>
              <a:rPr lang="ru-RU" sz="2800" dirty="0" smtClean="0">
                <a:solidFill>
                  <a:srgbClr val="002060"/>
                </a:solidFill>
              </a:rPr>
            </a:b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8"/>
            <a:ext cx="8229600" cy="4065315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Arial" charset="0"/>
              <a:buNone/>
              <a:defRPr/>
            </a:pPr>
            <a:r>
              <a:rPr lang="ru-RU" i="1" dirty="0" smtClean="0">
                <a:solidFill>
                  <a:srgbClr val="FF0000"/>
                </a:solidFill>
              </a:rPr>
              <a:t>Гипотеза</a:t>
            </a:r>
            <a:r>
              <a:rPr lang="ru-RU" sz="2400" i="1" dirty="0" smtClean="0">
                <a:solidFill>
                  <a:srgbClr val="FF0000"/>
                </a:solidFill>
              </a:rPr>
              <a:t>: </a:t>
            </a:r>
            <a:r>
              <a:rPr lang="ru-RU" sz="2800" dirty="0" smtClean="0">
                <a:solidFill>
                  <a:srgbClr val="002060"/>
                </a:solidFill>
              </a:rPr>
              <a:t>гигиенические навыки будут сформированы, если будут созданы следующие условия: будет разработан план мероприятий направленный на понимание важности заботы о собственном здоровье; будут привлечены родители к совместной работе по формированию гигиенических навыков.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904656"/>
          </a:xfrm>
          <a:scene3d>
            <a:camera prst="perspectiveBelow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3600" i="1" dirty="0" smtClean="0">
                <a:solidFill>
                  <a:srgbClr val="00B050"/>
                </a:solidFill>
              </a:rPr>
              <a:t>Новизна:</a:t>
            </a:r>
            <a:r>
              <a:rPr lang="ru-RU" sz="3600" i="1" dirty="0" smtClean="0">
                <a:solidFill>
                  <a:srgbClr val="002060"/>
                </a:solidFill>
              </a:rPr>
              <a:t> </a:t>
            </a:r>
            <a:r>
              <a:rPr lang="ru-RU" i="1" dirty="0" smtClean="0">
                <a:solidFill>
                  <a:srgbClr val="002060"/>
                </a:solidFill>
              </a:rPr>
              <a:t>заключается в использовании новых подходов в организации работы по гигиеническому воспитанию ребенка 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r>
              <a:rPr lang="ru-RU" sz="3600" i="1" dirty="0" smtClean="0">
                <a:solidFill>
                  <a:srgbClr val="00B050"/>
                </a:solidFill>
              </a:rPr>
              <a:t>Теоретическая значимость: </a:t>
            </a:r>
            <a:r>
              <a:rPr lang="ru-RU" i="1" dirty="0" smtClean="0">
                <a:solidFill>
                  <a:srgbClr val="002060"/>
                </a:solidFill>
              </a:rPr>
              <a:t>методические рекомендации для родителей по формированию у детей гигиенических навыков.</a:t>
            </a:r>
          </a:p>
          <a:p>
            <a:pPr marL="342900" lvl="8" indent="-342900" fontAlgn="base">
              <a:spcAft>
                <a:spcPct val="0"/>
              </a:spcAft>
              <a:buFont typeface="Wingdings" pitchFamily="2" charset="2"/>
              <a:buChar char="Ø"/>
              <a:defRPr/>
            </a:pPr>
            <a:r>
              <a:rPr lang="ru-RU" sz="3200" i="1" dirty="0" smtClean="0">
                <a:solidFill>
                  <a:srgbClr val="00B050"/>
                </a:solidFill>
              </a:rPr>
              <a:t>Практическая значимость: </a:t>
            </a:r>
            <a:r>
              <a:rPr lang="ru-RU" sz="3200" i="1" dirty="0" smtClean="0">
                <a:solidFill>
                  <a:srgbClr val="002060"/>
                </a:solidFill>
              </a:rPr>
              <a:t>внедрение методики проектной деятельности в образовательный процесс.</a:t>
            </a:r>
          </a:p>
          <a:p>
            <a:pPr eaLnBrk="1" hangingPunct="1">
              <a:buFont typeface="Wingdings" pitchFamily="2" charset="2"/>
              <a:buChar char="Ø"/>
              <a:defRPr/>
            </a:pPr>
            <a:endParaRPr lang="ru-RU" i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i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i="1" dirty="0" smtClean="0">
              <a:solidFill>
                <a:srgbClr val="002060"/>
              </a:solidFill>
            </a:endParaRPr>
          </a:p>
          <a:p>
            <a:pPr eaLnBrk="1" hangingPunct="1">
              <a:buFont typeface="Arial" charset="0"/>
              <a:buNone/>
              <a:defRPr/>
            </a:pPr>
            <a:endParaRPr lang="ru-RU" sz="2800" i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67544" y="188640"/>
          <a:ext cx="8229600" cy="632435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18456"/>
                <a:gridCol w="3446040"/>
                <a:gridCol w="2314600"/>
                <a:gridCol w="1450504"/>
              </a:tblGrid>
              <a:tr h="149736">
                <a:tc>
                  <a:txBody>
                    <a:bodyPr/>
                    <a:lstStyle/>
                    <a:p>
                      <a:r>
                        <a:rPr lang="ru-RU" sz="1400" i="1" dirty="0" smtClean="0">
                          <a:solidFill>
                            <a:srgbClr val="00B050"/>
                          </a:solidFill>
                        </a:rPr>
                        <a:t>ЭТАПЫ</a:t>
                      </a:r>
                      <a:endParaRPr lang="ru-RU" sz="1400" i="1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50"/>
                          </a:solidFill>
                        </a:rPr>
                        <a:t>ДЕТИ</a:t>
                      </a:r>
                      <a:endParaRPr lang="ru-RU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50"/>
                          </a:solidFill>
                        </a:rPr>
                        <a:t>ПЕДАГОГИ</a:t>
                      </a:r>
                      <a:endParaRPr lang="ru-RU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B050"/>
                          </a:solidFill>
                        </a:rPr>
                        <a:t>РОДИТЕЛИ</a:t>
                      </a:r>
                      <a:endParaRPr lang="ru-RU" sz="1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1757923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Подготовительный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Изучение литературы, подбор материального обеспечения, педагогическое наблюдение.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Изучение литературы, подбор материального обеспечения. Педагогическое наблюдение .</a:t>
                      </a:r>
                      <a:r>
                        <a:rPr lang="ru-RU" sz="1400" baseline="0" dirty="0" smtClean="0"/>
                        <a:t> Проводит диагностику. Организует предметно- развивающую среду.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Изучение литературы, подбор материального</a:t>
                      </a:r>
                      <a:r>
                        <a:rPr lang="ru-RU" sz="1400" baseline="0" dirty="0" smtClean="0"/>
                        <a:t> обеспечения, педагогическое наблюдение.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4221237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Основной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Комплекс занятий. </a:t>
                      </a:r>
                      <a:r>
                        <a:rPr lang="ru-RU" sz="1400" dirty="0" err="1" smtClean="0"/>
                        <a:t>Сюжетно-отобразительная</a:t>
                      </a:r>
                      <a:r>
                        <a:rPr lang="ru-RU" sz="1400" dirty="0" smtClean="0"/>
                        <a:t> игра «Купание куклы Насти»; игровые</a:t>
                      </a:r>
                      <a:r>
                        <a:rPr lang="ru-RU" sz="1400" baseline="0" dirty="0" smtClean="0"/>
                        <a:t> ситуации «Уложим мишку спать», «Угостим кукол чаем», «Кукла Даша идет на прогулку»; игра –упражнение «Сделаем лодочку». Режимный процесс обучение умыванию.</a:t>
                      </a:r>
                    </a:p>
                    <a:p>
                      <a:r>
                        <a:rPr lang="ru-RU" sz="1400" baseline="0" dirty="0" smtClean="0"/>
                        <a:t>Исследовательская деятельность опыты с водой («теплая, холодная», «чистая, грязная»)</a:t>
                      </a:r>
                    </a:p>
                    <a:p>
                      <a:r>
                        <a:rPr lang="ru-RU" sz="1400" baseline="0" dirty="0" smtClean="0"/>
                        <a:t>Чтение: К.И. Чуковский «</a:t>
                      </a:r>
                      <a:r>
                        <a:rPr lang="ru-RU" sz="1400" baseline="0" dirty="0" err="1" smtClean="0"/>
                        <a:t>Мойдодыр</a:t>
                      </a:r>
                      <a:r>
                        <a:rPr lang="ru-RU" sz="1400" baseline="0" dirty="0" smtClean="0"/>
                        <a:t>», А. </a:t>
                      </a:r>
                      <a:r>
                        <a:rPr lang="ru-RU" sz="1400" baseline="0" dirty="0" err="1" smtClean="0"/>
                        <a:t>Барто</a:t>
                      </a:r>
                      <a:r>
                        <a:rPr lang="ru-RU" sz="1400" baseline="0" dirty="0" smtClean="0"/>
                        <a:t> «Девочка чумазая», заучивание </a:t>
                      </a:r>
                      <a:r>
                        <a:rPr lang="ru-RU" sz="1400" baseline="0" dirty="0" err="1" smtClean="0"/>
                        <a:t>потешки</a:t>
                      </a:r>
                      <a:r>
                        <a:rPr lang="ru-RU" sz="1400" baseline="0" dirty="0" smtClean="0"/>
                        <a:t> «Водичка, водичка», «Кто у нас хороший».</a:t>
                      </a:r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Изготовление </a:t>
                      </a:r>
                      <a:r>
                        <a:rPr lang="ru-RU" sz="1400" dirty="0" err="1" smtClean="0"/>
                        <a:t>мнемотаблиц</a:t>
                      </a:r>
                      <a:r>
                        <a:rPr lang="ru-RU" sz="1400" dirty="0" smtClean="0"/>
                        <a:t>: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 «Одеваемся на прогулку», «Кран откройся, нос умойся…»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Консультации для родителей «</a:t>
                      </a:r>
                      <a:r>
                        <a:rPr lang="ru-RU" sz="1400" baseline="0" dirty="0" smtClean="0"/>
                        <a:t>Как привлечь ребенка ежедневной гигиеной зубов», Презентация для родителей «Мы чистюли» </a:t>
                      </a:r>
                    </a:p>
                    <a:p>
                      <a:r>
                        <a:rPr lang="ru-RU" sz="1400" baseline="0" dirty="0" smtClean="0"/>
                        <a:t> «Чему научился ваш ребенок»- сообщение воспитателя из опыта работы по проекту выступление на родительском собрании.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71600" y="548680"/>
          <a:ext cx="6696745" cy="50596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13500000" algn="br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204143"/>
                <a:gridCol w="2935098"/>
                <a:gridCol w="1429920"/>
                <a:gridCol w="112758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B050"/>
                          </a:solidFill>
                        </a:rPr>
                        <a:t>ЭТАПЫ</a:t>
                      </a:r>
                      <a:endParaRPr lang="ru-RU" sz="16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B050"/>
                          </a:solidFill>
                        </a:rPr>
                        <a:t>ДЕТИ</a:t>
                      </a:r>
                      <a:endParaRPr lang="ru-RU" sz="16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B050"/>
                          </a:solidFill>
                        </a:rPr>
                        <a:t>ПЕДАГОГИ</a:t>
                      </a:r>
                      <a:endParaRPr lang="ru-RU" sz="16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rgbClr val="00B050"/>
                          </a:solidFill>
                        </a:rPr>
                        <a:t>РОДИТЕЛИ</a:t>
                      </a:r>
                      <a:endParaRPr lang="ru-RU" sz="16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ЗАКЛЮЧИТЕЛЬНЫЙ</a:t>
                      </a:r>
                      <a:endParaRPr lang="ru-RU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Дети рассказывают короткие стихотворения</a:t>
                      </a:r>
                      <a:r>
                        <a:rPr lang="ru-RU" sz="1600" baseline="0" dirty="0" smtClean="0"/>
                        <a:t> и </a:t>
                      </a:r>
                      <a:r>
                        <a:rPr lang="ru-RU" sz="1600" baseline="0" dirty="0" err="1" smtClean="0"/>
                        <a:t>потешки</a:t>
                      </a:r>
                      <a:r>
                        <a:rPr lang="ru-RU" sz="1600" baseline="0" dirty="0" smtClean="0"/>
                        <a:t>, сопровождая действия текстом, отвечают на вопросы. Узнают процессы умывания , одевания на картинках, правильно называют эти процессы, переживают положительные чувства в связи с выполнением гигиенических процедур. Оказывают помощь друг другу, проявляют самостоятельность в умывании, одевании, кормлении. Рассматривают в зеркале свое чистое лицо. Играют в сюжетно -</a:t>
                      </a:r>
                      <a:r>
                        <a:rPr lang="ru-RU" sz="1600" baseline="0" dirty="0" err="1" smtClean="0"/>
                        <a:t>отобразительные</a:t>
                      </a:r>
                      <a:r>
                        <a:rPr lang="ru-RU" sz="1600" baseline="0" dirty="0" smtClean="0"/>
                        <a:t> игры.</a:t>
                      </a:r>
                      <a:endParaRPr lang="ru-RU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Описывают и анализируют</a:t>
                      </a:r>
                      <a:r>
                        <a:rPr lang="ru-RU" sz="1600" baseline="0" dirty="0" smtClean="0"/>
                        <a:t> работу над проектом. Представляют конспекты, план и другие материалы. Презентация проекта на родительском собрании.</a:t>
                      </a:r>
                      <a:endParaRPr lang="ru-RU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Консультации для родителей.</a:t>
                      </a:r>
                      <a:endParaRPr lang="ru-RU" sz="16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750" y="188913"/>
          <a:ext cx="8229600" cy="5616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/>
                <a:gridCol w="6213376"/>
              </a:tblGrid>
              <a:tr h="677220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B050"/>
                          </a:solidFill>
                        </a:rPr>
                        <a:t>ВИДЫ ДЕЯТЕЛЬНОСТИ</a:t>
                      </a:r>
                      <a:endParaRPr lang="ru-RU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solidFill>
                            <a:srgbClr val="00B050"/>
                          </a:solidFill>
                        </a:rPr>
                        <a:t>ФОРМЫ</a:t>
                      </a:r>
                      <a:r>
                        <a:rPr lang="ru-RU" sz="1800" baseline="0" dirty="0" smtClean="0">
                          <a:solidFill>
                            <a:srgbClr val="00B050"/>
                          </a:solidFill>
                        </a:rPr>
                        <a:t> РАБОТЫ</a:t>
                      </a:r>
                      <a:endParaRPr lang="ru-RU" sz="18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923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ДВИГАТЕЛЬНАЯ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Игра- упражнение «Сделаем лодочку», п.и. «Пузырь»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674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ИГРОВАЯ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Сюжетно- </a:t>
                      </a:r>
                      <a:r>
                        <a:rPr lang="ru-RU" sz="1800" dirty="0" err="1" smtClean="0"/>
                        <a:t>отобразительная</a:t>
                      </a:r>
                      <a:r>
                        <a:rPr lang="ru-RU" sz="1800" dirty="0" smtClean="0"/>
                        <a:t> игра</a:t>
                      </a:r>
                      <a:r>
                        <a:rPr lang="ru-RU" sz="1800" baseline="0" dirty="0" smtClean="0"/>
                        <a:t> «Купание куклы Насти». Игровые ситуации «Уложим мишку спать», «Угостим кукол чаем», «Кукла Даша идет на прогулку»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674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КОММУНИКАЦИЯ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Разучивание </a:t>
                      </a:r>
                      <a:r>
                        <a:rPr lang="ru-RU" sz="1800" dirty="0" err="1" smtClean="0"/>
                        <a:t>потешек</a:t>
                      </a:r>
                      <a:r>
                        <a:rPr lang="ru-RU" sz="1800" dirty="0" smtClean="0"/>
                        <a:t> «Водичка, водичка…», «Кто у нас хороший…». Рассматривание иллюстраций отображающих режимные моменты.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77220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ТРУДОВАЯ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Режимный</a:t>
                      </a:r>
                      <a:r>
                        <a:rPr lang="ru-RU" sz="1800" baseline="0" dirty="0" smtClean="0"/>
                        <a:t> момент: обучение умыванию. Совместные действия: уборка игрушек после игры.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674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ЧЕНИЕ</a:t>
                      </a:r>
                      <a:r>
                        <a:rPr lang="ru-RU" sz="1800" baseline="0" dirty="0" smtClean="0"/>
                        <a:t> ХУДОЖЕСТВЕННОЙ ЛИТЕРАТУРЫ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Чтение К, </a:t>
                      </a:r>
                      <a:r>
                        <a:rPr lang="ru-RU" sz="1800" dirty="0" err="1" smtClean="0"/>
                        <a:t>И,Чуковский</a:t>
                      </a:r>
                      <a:r>
                        <a:rPr lang="ru-RU" sz="1800" dirty="0" smtClean="0"/>
                        <a:t> «</a:t>
                      </a:r>
                      <a:r>
                        <a:rPr lang="ru-RU" sz="1800" dirty="0" err="1" smtClean="0"/>
                        <a:t>Мойдодыр</a:t>
                      </a:r>
                      <a:r>
                        <a:rPr lang="ru-RU" sz="1800" dirty="0" smtClean="0"/>
                        <a:t>», А. </a:t>
                      </a:r>
                      <a:r>
                        <a:rPr lang="ru-RU" sz="1800" dirty="0" err="1" smtClean="0"/>
                        <a:t>Барто</a:t>
                      </a:r>
                      <a:r>
                        <a:rPr lang="ru-RU" sz="1800" dirty="0" smtClean="0"/>
                        <a:t> «Девочка чумазая».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96745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ИССЛЕДОВАТЕЛЬСКАЯ ДЕЯТЕЛЬНОСТЬ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Опыты с водой:</a:t>
                      </a:r>
                      <a:r>
                        <a:rPr lang="ru-RU" sz="1800" baseline="0" dirty="0" smtClean="0"/>
                        <a:t> «горячая, не горячая», «чистая, грязная».</a:t>
                      </a:r>
                      <a:endParaRPr lang="ru-RU" sz="1800" dirty="0"/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2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1536</TotalTime>
  <Words>232</Words>
  <Application>Microsoft Office PowerPoint</Application>
  <PresentationFormat>Экран (4:3)</PresentationFormat>
  <Paragraphs>39</Paragraphs>
  <Slides>42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42</vt:i4>
      </vt:variant>
    </vt:vector>
  </HeadingPairs>
  <TitlesOfParts>
    <vt:vector size="46" baseType="lpstr">
      <vt:lpstr>Arial</vt:lpstr>
      <vt:lpstr>Calibri</vt:lpstr>
      <vt:lpstr>Шаблон 2</vt:lpstr>
      <vt:lpstr>Шаблон с поддержкой макросов</vt:lpstr>
      <vt:lpstr>Слайд 1</vt:lpstr>
      <vt:lpstr>Слайд 2</vt:lpstr>
      <vt:lpstr>Цель проекта:    </vt:lpstr>
      <vt:lpstr>Задачи: 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 </vt:lpstr>
      <vt:lpstr>Слайд 24</vt:lpstr>
      <vt:lpstr>Слайд 25</vt:lpstr>
      <vt:lpstr>«Кукла Маша просыпайся»</vt:lpstr>
      <vt:lpstr>ЭФФЕКТИВНОСТЬ:</vt:lpstr>
      <vt:lpstr>Слайд 28</vt:lpstr>
      <vt:lpstr>Слайд 29</vt:lpstr>
      <vt:lpstr>Слайд 30</vt:lpstr>
      <vt:lpstr>Т: «ПРИВИТИЕ ДЕТЯМ КУЛЬТУРНО- ГИГИЕНИЧЕСКИХ НАВЫКОВ»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</vt:vector>
  </TitlesOfParts>
  <Company>SamForum.ws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</dc:title>
  <dc:creator>SamLab.ws</dc:creator>
  <cp:lastModifiedBy>Артём</cp:lastModifiedBy>
  <cp:revision>181</cp:revision>
  <dcterms:created xsi:type="dcterms:W3CDTF">2014-06-22T08:24:00Z</dcterms:created>
  <dcterms:modified xsi:type="dcterms:W3CDTF">2015-02-02T16:55:14Z</dcterms:modified>
</cp:coreProperties>
</file>