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1" r:id="rId4"/>
    <p:sldId id="258" r:id="rId5"/>
    <p:sldId id="262" r:id="rId6"/>
    <p:sldId id="259" r:id="rId7"/>
    <p:sldId id="260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CAEE8"/>
    <a:srgbClr val="660066"/>
    <a:srgbClr val="8E90F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40BFA1-E9CE-4FE5-AF4A-17F51F773B9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EAA53-C82F-46E1-A43E-FEA89940C2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8954C-77B8-4FD1-B2D2-EFA1FBB79C2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98F75-966E-4F2C-B188-9D03545E2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8954C-77B8-4FD1-B2D2-EFA1FBB79C2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98F75-966E-4F2C-B188-9D03545E2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8954C-77B8-4FD1-B2D2-EFA1FBB79C2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98F75-966E-4F2C-B188-9D03545E2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8954C-77B8-4FD1-B2D2-EFA1FBB79C2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98F75-966E-4F2C-B188-9D03545E2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8954C-77B8-4FD1-B2D2-EFA1FBB79C2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98F75-966E-4F2C-B188-9D03545E2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8954C-77B8-4FD1-B2D2-EFA1FBB79C2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98F75-966E-4F2C-B188-9D03545E2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8954C-77B8-4FD1-B2D2-EFA1FBB79C2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98F75-966E-4F2C-B188-9D03545E2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8954C-77B8-4FD1-B2D2-EFA1FBB79C2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98F75-966E-4F2C-B188-9D03545E2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8954C-77B8-4FD1-B2D2-EFA1FBB79C2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98F75-966E-4F2C-B188-9D03545E2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8954C-77B8-4FD1-B2D2-EFA1FBB79C2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98F75-966E-4F2C-B188-9D03545E2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8954C-77B8-4FD1-B2D2-EFA1FBB79C2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98F75-966E-4F2C-B188-9D03545E2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8954C-77B8-4FD1-B2D2-EFA1FBB79C2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98F75-966E-4F2C-B188-9D03545E2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UPER0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876256" y="2924944"/>
            <a:ext cx="1506538" cy="3241675"/>
          </a:xfrm>
          <a:prstGeom prst="rect">
            <a:avLst/>
          </a:prstGeom>
          <a:noFill/>
          <a:ln/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6000" b="1" i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Прямая </a:t>
            </a:r>
            <a:r>
              <a:rPr lang="ru-RU" sz="60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пропорциональность</a:t>
            </a:r>
            <a:r>
              <a:rPr kumimoji="0" lang="ru-RU" sz="6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ru-RU" sz="6000" b="1" i="1" u="none" strike="noStrike" kern="1200" cap="none" spc="0" normalizeH="0" baseline="0" noProof="0" dirty="0" smtClean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43306" y="3071810"/>
            <a:ext cx="1823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 класс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5286388"/>
            <a:ext cx="667362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Балдина</a:t>
            </a:r>
            <a:r>
              <a:rPr lang="ru-RU" sz="32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Светлана Юрьевна</a:t>
            </a:r>
          </a:p>
          <a:p>
            <a:r>
              <a:rPr lang="ru-RU" sz="32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ГПЛ г Ухта</a:t>
            </a:r>
            <a:endParaRPr lang="ru-RU" sz="3200" b="1" i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7544" y="332656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ru-RU" sz="4400" b="1" i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I. Устная работа</a:t>
            </a:r>
            <a:r>
              <a:rPr lang="ru-RU" sz="44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4400" b="1" i="1" u="none" strike="noStrike" kern="1200" cap="none" spc="0" normalizeH="0" baseline="0" noProof="0" dirty="0" smtClean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79512" y="1268760"/>
            <a:ext cx="60575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25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Найдите  значение  функции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7" name="Рисунок 5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1052736"/>
            <a:ext cx="1152128" cy="960107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1988259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25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 следующих  значений аргумента: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0;	           б) 4;	      в)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4;        г)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Проверьте,  принадлежат  ли  графику  функции, </a:t>
            </a:r>
          </a:p>
          <a:p>
            <a:pPr marL="0" marR="0" lvl="0" indent="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заданной  формулой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2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+ 14, следующие точки: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(0; 14);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2; 8);	в)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7; 0); 	г)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(7; 0).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Решите уравнение.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3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12;	  б)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+ 14 = 0;   в)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15 = 2;      г)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+ 2 =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4" descr="PRFS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flipH="1">
            <a:off x="7308304" y="1930548"/>
            <a:ext cx="1584176" cy="1282428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098" grpId="0"/>
      <p:bldP spid="409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1" descr="Рисунок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488" y="188913"/>
            <a:ext cx="2398712" cy="2055812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95536" y="332656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ru-RU" sz="44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4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44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400" b="1" i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Объяснение нового </a:t>
            </a:r>
            <a:r>
              <a:rPr lang="ru-RU" sz="44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материала.</a:t>
            </a:r>
            <a:endParaRPr kumimoji="0" lang="ru-RU" sz="4400" b="1" i="1" u="none" strike="noStrike" kern="1200" cap="none" spc="0" normalizeH="0" baseline="0" noProof="0" dirty="0" smtClean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2" name="Group 97"/>
          <p:cNvGrpSpPr>
            <a:grpSpLocks/>
          </p:cNvGrpSpPr>
          <p:nvPr/>
        </p:nvGrpSpPr>
        <p:grpSpPr bwMode="auto">
          <a:xfrm>
            <a:off x="-396875" y="2781300"/>
            <a:ext cx="9812338" cy="1019175"/>
            <a:chOff x="-165" y="584"/>
            <a:chExt cx="6181" cy="642"/>
          </a:xfrm>
        </p:grpSpPr>
        <p:sp>
          <p:nvSpPr>
            <p:cNvPr id="3" name="Rectangle 98"/>
            <p:cNvSpPr>
              <a:spLocks noChangeArrowheads="1"/>
            </p:cNvSpPr>
            <p:nvPr/>
          </p:nvSpPr>
          <p:spPr bwMode="auto">
            <a:xfrm rot="-356004">
              <a:off x="-165" y="707"/>
              <a:ext cx="6181" cy="406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B2B2B2"/>
                </a:gs>
                <a:gs pos="100000">
                  <a:srgbClr val="EAEAEA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9600" b="1"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4" name="Line 99"/>
            <p:cNvSpPr>
              <a:spLocks noChangeShapeType="1"/>
            </p:cNvSpPr>
            <p:nvPr/>
          </p:nvSpPr>
          <p:spPr bwMode="auto">
            <a:xfrm flipV="1">
              <a:off x="-165" y="584"/>
              <a:ext cx="6180" cy="64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5" name="Picture 100" descr="car3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460844" flipH="1">
            <a:off x="8843366" y="2205038"/>
            <a:ext cx="1692275" cy="67786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414908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25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Автомобиль движется по шоссе со скоростью </a:t>
            </a:r>
            <a:r>
              <a:rPr lang="en-US" sz="2800" dirty="0" smtClean="0">
                <a:solidFill>
                  <a:srgbClr val="00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V=</a:t>
            </a:r>
            <a:r>
              <a:rPr lang="ru-RU" sz="2800" dirty="0" smtClean="0">
                <a:solidFill>
                  <a:srgbClr val="00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50 км/ч. Записать формулу, выражающую зависимость длины пути  </a:t>
            </a:r>
            <a:r>
              <a:rPr lang="ru-RU" sz="2800" i="1" dirty="0" smtClean="0">
                <a:solidFill>
                  <a:srgbClr val="00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</a:t>
            </a:r>
            <a:r>
              <a:rPr lang="ru-RU" sz="2800" dirty="0" smtClean="0">
                <a:solidFill>
                  <a:srgbClr val="00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(в км) от времени движения </a:t>
            </a:r>
            <a:r>
              <a:rPr lang="ru-RU" sz="2800" i="1" dirty="0" err="1" smtClean="0">
                <a:solidFill>
                  <a:srgbClr val="00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</a:t>
            </a:r>
            <a:r>
              <a:rPr lang="ru-RU" sz="2800" dirty="0" smtClean="0">
                <a:solidFill>
                  <a:srgbClr val="00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(в ч).</a:t>
            </a:r>
            <a:endParaRPr lang="en-US" sz="2800" dirty="0" smtClean="0">
              <a:solidFill>
                <a:srgbClr val="000066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07904" y="5877272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S=50t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972 0.01365 L -1.09514 0.19195 " pathEditMode="relative" rAng="0" ptsTypes="AA">
                                      <p:cBhvr>
                                        <p:cTn id="2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8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7544" y="332656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ru-RU" sz="44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4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44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400" b="1" i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Объяснение нового </a:t>
            </a:r>
            <a:r>
              <a:rPr lang="ru-RU" sz="44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материала.</a:t>
            </a:r>
            <a:endParaRPr kumimoji="0" lang="ru-RU" sz="4400" b="1" i="1" u="none" strike="noStrike" kern="1200" cap="none" spc="0" normalizeH="0" baseline="0" noProof="0" dirty="0" smtClean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1844824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Прямой пропорциональностью </a:t>
            </a:r>
            <a:r>
              <a:rPr lang="ru-RU" sz="3200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называется функция, которую можно задать формулой вида</a:t>
            </a:r>
            <a:r>
              <a:rPr lang="ru-RU" sz="32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en-US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y=</a:t>
            </a:r>
            <a:r>
              <a:rPr lang="en-US" sz="32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kx</a:t>
            </a:r>
            <a:r>
              <a:rPr lang="ru-RU" sz="3200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, где </a:t>
            </a:r>
          </a:p>
          <a:p>
            <a:pPr algn="ctr">
              <a:defRPr/>
            </a:pPr>
            <a:r>
              <a:rPr lang="en-US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x</a:t>
            </a:r>
            <a:r>
              <a:rPr lang="ru-RU" sz="32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3200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– независимая переменная, а</a:t>
            </a:r>
            <a:r>
              <a:rPr lang="ru-RU" sz="32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</a:p>
          <a:p>
            <a:pPr algn="ctr">
              <a:defRPr/>
            </a:pPr>
            <a:r>
              <a:rPr lang="en-US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k</a:t>
            </a:r>
            <a:r>
              <a:rPr lang="ru-RU" sz="32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3200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– не равное нулю число.</a:t>
            </a:r>
            <a:endParaRPr lang="ru-RU" sz="3200" baseline="30000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4344423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y=</a:t>
            </a:r>
            <a:r>
              <a:rPr lang="en-US" sz="32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kx</a:t>
            </a:r>
            <a:endParaRPr lang="ru-RU" sz="3200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 flipH="1" flipV="1">
            <a:off x="3952791" y="5167245"/>
            <a:ext cx="953217" cy="28520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835696" y="5821386"/>
            <a:ext cx="4178300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600" i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коэффициент пропорциональности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51596" y="5786454"/>
            <a:ext cx="3816350" cy="89376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7544" y="332656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ru-RU" sz="44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4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44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400" b="1" i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Объяснение нового </a:t>
            </a:r>
            <a:r>
              <a:rPr lang="ru-RU" sz="44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материала.</a:t>
            </a:r>
            <a:endParaRPr kumimoji="0" lang="ru-RU" sz="4400" b="1" i="1" u="none" strike="noStrike" kern="1200" cap="none" spc="0" normalizeH="0" baseline="0" noProof="0" dirty="0" smtClean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23528" y="1772816"/>
            <a:ext cx="836295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Примеры прямой пропорциональности 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0" y="2708920"/>
            <a:ext cx="9144000" cy="3890739"/>
          </a:xfrm>
          <a:prstGeom prst="rect">
            <a:avLst/>
          </a:prstGeom>
        </p:spPr>
        <p:txBody>
          <a:bodyPr/>
          <a:lstStyle/>
          <a:p>
            <a:pPr marL="533400" marR="0" lvl="0" indent="-5334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1)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S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=60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(путь,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v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=60 км/ч)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533400" marR="0" lvl="0" indent="-5334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ru-RU" sz="1100" b="1" i="0" u="none" strike="noStrike" kern="120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533400" marR="0" lvl="0" indent="-5334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2)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=40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b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(площадь прямоугольника со стороной 40 см)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533400" marR="0" lvl="0" indent="-5334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1000" b="1" i="0" u="none" strike="noStrike" kern="120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533400" marR="0" lvl="0" indent="-5334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3)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=19,3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V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(масса бруска золота с плотностью 19,3г/см</a:t>
            </a:r>
            <a:r>
              <a:rPr kumimoji="0" lang="ru-RU" sz="24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)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533400" marR="0" lvl="0" indent="-5334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1000" b="1" i="0" u="none" strike="noStrike" kern="120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533400" marR="0" lvl="0" indent="-5334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4)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=10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n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(С – стоимость,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n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– количество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товара по цене 10 рублей)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7544" y="116632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ru-RU" sz="44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4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44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. Формирование </a:t>
            </a:r>
            <a:r>
              <a:rPr lang="ru-RU" sz="4400" b="1" i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умений и навыков.</a:t>
            </a:r>
            <a:endParaRPr kumimoji="0" lang="ru-RU" sz="4400" b="1" i="1" u="none" strike="noStrike" kern="1200" cap="none" spc="0" normalizeH="0" baseline="0" noProof="0" dirty="0" smtClean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5301208"/>
          <a:ext cx="7344816" cy="1018032"/>
        </p:xfrm>
        <a:graphic>
          <a:graphicData uri="http://schemas.openxmlformats.org/drawingml/2006/table">
            <a:tbl>
              <a:tblPr/>
              <a:tblGrid>
                <a:gridCol w="1045742"/>
                <a:gridCol w="1058049"/>
                <a:gridCol w="1058049"/>
                <a:gridCol w="1058049"/>
                <a:gridCol w="1033439"/>
                <a:gridCol w="1058049"/>
                <a:gridCol w="1033439"/>
              </a:tblGrid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 err="1"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2800" dirty="0"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2800" dirty="0"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1,4</a:t>
                      </a:r>
                      <a:endParaRPr lang="ru-RU" sz="2800"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2,1</a:t>
                      </a:r>
                      <a:endParaRPr lang="ru-RU" sz="2800"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800"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800"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i="1"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2800"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800" dirty="0"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4,2</a:t>
                      </a:r>
                      <a:endParaRPr lang="ru-RU" sz="2800" dirty="0"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9,6</a:t>
                      </a:r>
                      <a:endParaRPr lang="ru-RU" sz="2800" dirty="0"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-214346" y="856357"/>
            <a:ext cx="949189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25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825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 297, № 298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(устно).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1825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Книга  стоит  150  рублей.  Выразите  формулой  зависимость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825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между купленным  количеством  (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825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данных  книг  и  уплаченной  суммой  (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в рублях.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1825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Автомобиль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Лада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движется по шоссе со скоростью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80 км/ч. Записать формулу, выражающую зависимость длины пути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825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(в км) от времени движения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(в ч).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825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Чему равно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(3),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(5,4)?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1825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Зависимость между переменными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выражена формулой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825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Определить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если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 при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2,5.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1825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Дана таблица значений функции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825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1825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1825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1825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Найти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заполнить пропущенные клетки.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7544" y="332656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Домашнее  задание: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-180528" y="1041023"/>
            <a:ext cx="9292159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25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IV. Итоги урока.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Сформулируйте определение прямой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пропорциональности.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Приведите примеры прямой пропорциональности.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 называется число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записи формулы прямой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пропорциональности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 Какое это число?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Почему данная функция получила свое название?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Домашнее задание: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 П 15 выучить определения и</a:t>
            </a:r>
            <a:endParaRPr kumimoji="0" lang="en-US" sz="2800" b="1" i="1" u="sng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разобрать примеры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 299.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Один килограмм конфет стоит 98 рублей.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Записать правило, выражающее зависимость стоимости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(в р.) от массы конфет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(в кг).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№ 310; № 311.</a:t>
            </a:r>
            <a:endParaRPr kumimoji="0" lang="ru-RU" sz="2800" b="1" i="1" u="sng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643050"/>
            <a:ext cx="639790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gradFill>
                  <a:gsLst>
                    <a:gs pos="0">
                      <a:srgbClr val="FCAEE8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урок!</a:t>
            </a:r>
            <a:endParaRPr lang="ru-RU" sz="6600" b="1" cap="none" spc="0" dirty="0">
              <a:ln w="18000">
                <a:solidFill>
                  <a:srgbClr val="FF0000"/>
                </a:solidFill>
                <a:prstDash val="solid"/>
                <a:miter lim="800000"/>
              </a:ln>
              <a:gradFill>
                <a:gsLst>
                  <a:gs pos="0">
                    <a:srgbClr val="FCAEE8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345</Words>
  <Application>Microsoft Office PowerPoint</Application>
  <PresentationFormat>Экран (4:3)</PresentationFormat>
  <Paragraphs>73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Физика</cp:lastModifiedBy>
  <cp:revision>63</cp:revision>
  <dcterms:created xsi:type="dcterms:W3CDTF">2013-11-21T16:32:53Z</dcterms:created>
  <dcterms:modified xsi:type="dcterms:W3CDTF">2015-02-02T10:31:41Z</dcterms:modified>
</cp:coreProperties>
</file>