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19"/>
  </p:notesMasterIdLst>
  <p:sldIdLst>
    <p:sldId id="256" r:id="rId2"/>
    <p:sldId id="267" r:id="rId3"/>
    <p:sldId id="268" r:id="rId4"/>
    <p:sldId id="269" r:id="rId5"/>
    <p:sldId id="271" r:id="rId6"/>
    <p:sldId id="258" r:id="rId7"/>
    <p:sldId id="263" r:id="rId8"/>
    <p:sldId id="259" r:id="rId9"/>
    <p:sldId id="264" r:id="rId10"/>
    <p:sldId id="260" r:id="rId11"/>
    <p:sldId id="266" r:id="rId12"/>
    <p:sldId id="261" r:id="rId13"/>
    <p:sldId id="272" r:id="rId14"/>
    <p:sldId id="262" r:id="rId15"/>
    <p:sldId id="270" r:id="rId16"/>
    <p:sldId id="273" r:id="rId17"/>
    <p:sldId id="25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303" autoAdjust="0"/>
  </p:normalViewPr>
  <p:slideViewPr>
    <p:cSldViewPr>
      <p:cViewPr varScale="1">
        <p:scale>
          <a:sx n="62" d="100"/>
          <a:sy n="62" d="100"/>
        </p:scale>
        <p:origin x="-7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20E84-0749-409E-82FA-13A501BCDD51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8B0FC-FF50-4DFB-9FBF-7B8F721FF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8B0FC-FF50-4DFB-9FBF-7B8F721FF37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B83B08A-642F-4861-8740-4C61B3577AE7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2FEBE4B-FBF7-46F1-B327-F968EECC8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lol54.ru/uploads/posts/2012-10/1350664485_lol54.ru_030.jpg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E%D1%80%D0%BE%D0%BB%D0%B5%D0%B2%D1%81%D1%82%D0%B2%D0%BE_%D0%91%D0%B0%D0%B2%D0%B0%D1%80%D0%B8%D1%8F" TargetMode="External"/><Relationship Id="rId13" Type="http://schemas.openxmlformats.org/officeDocument/2006/relationships/image" Target="../media/image21.jpeg"/><Relationship Id="rId3" Type="http://schemas.openxmlformats.org/officeDocument/2006/relationships/hyperlink" Target="http://ru.wikipedia.org/wiki/1789_%D0%B3%D0%BE%D0%B4" TargetMode="External"/><Relationship Id="rId7" Type="http://schemas.openxmlformats.org/officeDocument/2006/relationships/hyperlink" Target="http://ru.wikipedia.org/wiki/%D0%9C%D1%8E%D0%BD%D1%85%D0%B5%D0%BD" TargetMode="External"/><Relationship Id="rId12" Type="http://schemas.openxmlformats.org/officeDocument/2006/relationships/hyperlink" Target="http://ru.wikipedia.org/wiki/%D0%97%D0%B0%D0%BA%D0%BE%D0%BD_%D0%9E%D0%BC%D0%B0" TargetMode="External"/><Relationship Id="rId2" Type="http://schemas.openxmlformats.org/officeDocument/2006/relationships/hyperlink" Target="http://ru.wikipedia.org/wiki/16_%D0%BC%D0%B0%D1%80%D1%82%D0%B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1854_%D0%B3%D0%BE%D0%B4" TargetMode="External"/><Relationship Id="rId11" Type="http://schemas.openxmlformats.org/officeDocument/2006/relationships/hyperlink" Target="http://ru.wikipedia.org/wiki/%D0%A3%D0%BD%D0%B8%D0%B2%D0%B5%D1%80%D1%81%D0%B8%D1%82%D0%B5%D1%82_%D0%AD%D1%80%D0%BB%D0%B0%D0%BD%D0%B3%D0%B5%D0%BD%D0%B0_%E2%80%94_%D0%9D%D1%8E%D1%80%D0%BD%D0%B1%D0%B5%D1%80%D0%B3%D0%B0" TargetMode="External"/><Relationship Id="rId5" Type="http://schemas.openxmlformats.org/officeDocument/2006/relationships/hyperlink" Target="http://ru.wikipedia.org/wiki/6_%D0%B8%D1%8E%D0%BB%D1%8F" TargetMode="External"/><Relationship Id="rId10" Type="http://schemas.openxmlformats.org/officeDocument/2006/relationships/hyperlink" Target="http://ru.wikipedia.org/wiki/%D0%90%D0%BB%D1%8C%D0%BC%D0%B0-%D0%BC%D0%B0%D1%82%D0%B5%D1%80" TargetMode="External"/><Relationship Id="rId4" Type="http://schemas.openxmlformats.org/officeDocument/2006/relationships/hyperlink" Target="http://ru.wikipedia.org/wiki/%D0%AD%D1%80%D0%BB%D0%B0%D0%BD%D0%B3%D0%B5%D0%BD" TargetMode="External"/><Relationship Id="rId9" Type="http://schemas.openxmlformats.org/officeDocument/2006/relationships/hyperlink" Target="http://ru.wikipedia.org/wiki/%D0%9C%D0%B5%D0%B4%D0%B0%D0%BB%D1%8C_%D0%9A%D0%BE%D0%BF%D0%BB%D0%B8" TargetMode="External"/><Relationship Id="rId1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hyperlink" Target="http://www.mos-uk1.ru/catalog/image.php?image=photo/1477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ssenmetrawatt.com/resources/tt/max6/pb.jpg" TargetMode="External"/><Relationship Id="rId5" Type="http://schemas.openxmlformats.org/officeDocument/2006/relationships/image" Target="../media/image24.jpeg"/><Relationship Id="rId4" Type="http://schemas.openxmlformats.org/officeDocument/2006/relationships/hyperlink" Target="http://images.prom.ua/10135086_w640_h640_f20101127164027img2498.jpg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1_%D0%BE%D0%BA%D1%82%D1%8F%D0%B1%D1%80%D1%8F" TargetMode="External"/><Relationship Id="rId13" Type="http://schemas.openxmlformats.org/officeDocument/2006/relationships/hyperlink" Target="http://ru.wikipedia.org/wiki/1852_%D0%B3%D0%BE%D0%B4" TargetMode="External"/><Relationship Id="rId3" Type="http://schemas.openxmlformats.org/officeDocument/2006/relationships/hyperlink" Target="http://ru.wikipedia.org/wiki/1818_%D0%B3%D0%BE%D0%B4" TargetMode="External"/><Relationship Id="rId7" Type="http://schemas.openxmlformats.org/officeDocument/2006/relationships/hyperlink" Target="http://ru.wikipedia.org/wiki/%D0%92%D0%B5%D0%BB%D0%B8%D0%BA%D0%BE%D0%B1%D1%80%D0%B8%D1%82%D0%B0%D0%BD%D0%B8%D1%8F" TargetMode="External"/><Relationship Id="rId12" Type="http://schemas.openxmlformats.org/officeDocument/2006/relationships/hyperlink" Target="http://ru.wikipedia.org/wiki/%D0%A4%D0%B8%D0%B7%D0%B8%D0%BA%D0%B0" TargetMode="External"/><Relationship Id="rId2" Type="http://schemas.openxmlformats.org/officeDocument/2006/relationships/hyperlink" Target="http://ru.wikipedia.org/wiki/24_%D0%B4%D0%B5%D0%BA%D0%B0%D0%B1%D1%80%D1%8F" TargetMode="External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0%D0%BD%D0%B3%D0%BB%D0%B8%D1%8F" TargetMode="External"/><Relationship Id="rId11" Type="http://schemas.openxmlformats.org/officeDocument/2006/relationships/hyperlink" Target="http://ru.wikipedia.org/wiki/%D0%A7%D0%B5%D1%88%D0%B8%D1%80" TargetMode="External"/><Relationship Id="rId5" Type="http://schemas.openxmlformats.org/officeDocument/2006/relationships/hyperlink" Target="http://ru.wikipedia.org/wiki/%D0%9B%D0%B0%D0%BD%D0%BA%D0%B0%D1%88%D0%B8%D1%80" TargetMode="External"/><Relationship Id="rId15" Type="http://schemas.openxmlformats.org/officeDocument/2006/relationships/hyperlink" Target="http://ru.wikipedia.org/wiki/1880_%D0%B3%D0%BE%D0%B4" TargetMode="External"/><Relationship Id="rId10" Type="http://schemas.openxmlformats.org/officeDocument/2006/relationships/hyperlink" Target="http://ru.wikipedia.org/wiki/%D0%A1%D1%8D%D0%B9%D0%BB_(%D0%91%D0%BE%D0%BB%D1%8C%D1%88%D0%BE%D0%B9_%D0%9C%D0%B0%D0%BD%D1%87%D0%B5%D1%81%D1%82%D0%B5%D1%80)" TargetMode="External"/><Relationship Id="rId4" Type="http://schemas.openxmlformats.org/officeDocument/2006/relationships/hyperlink" Target="http://ru.wikipedia.org/wiki/%D0%A1%D0%BE%D0%BB%D1%84%D0%BE%D1%80%D0%B4" TargetMode="External"/><Relationship Id="rId9" Type="http://schemas.openxmlformats.org/officeDocument/2006/relationships/hyperlink" Target="http://ru.wikipedia.org/wiki/1889_%D0%B3%D0%BE%D0%B4" TargetMode="External"/><Relationship Id="rId14" Type="http://schemas.openxmlformats.org/officeDocument/2006/relationships/hyperlink" Target="http://ru.wikipedia.org/wiki/1866_%D0%B3%D0%BE%D0%B4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8%D0%BE%D1%82%D0%BB%D0%B0%D0%BD%D0%B4%D0%B8%D1%8F" TargetMode="External"/><Relationship Id="rId13" Type="http://schemas.openxmlformats.org/officeDocument/2006/relationships/hyperlink" Target="http://ru.wikipedia.org/wiki/%D0%91%D0%B8%D1%80%D0%BC%D0%B8%D0%BD%D0%B3%D0%B5%D0%BC" TargetMode="External"/><Relationship Id="rId18" Type="http://schemas.openxmlformats.org/officeDocument/2006/relationships/hyperlink" Target="http://ru.wikipedia.org/wiki/%D0%9F%D0%B0%D1%80%D0%BE%D0%B2%D0%B0%D1%8F_%D0%BC%D0%B0%D1%88%D0%B8%D0%BD%D0%B0" TargetMode="External"/><Relationship Id="rId3" Type="http://schemas.openxmlformats.org/officeDocument/2006/relationships/hyperlink" Target="http://ru.wikipedia.org/wiki/1736_%D0%B3%D0%BE%D0%B4" TargetMode="External"/><Relationship Id="rId7" Type="http://schemas.openxmlformats.org/officeDocument/2006/relationships/hyperlink" Target="file:///\\en.wikipedia.org\wiki\Renfrewshire_(historic)" TargetMode="External"/><Relationship Id="rId12" Type="http://schemas.openxmlformats.org/officeDocument/2006/relationships/hyperlink" Target="file:///\\en.wikipedia.org\wiki\Handsworth,_West_Midlands" TargetMode="External"/><Relationship Id="rId17" Type="http://schemas.openxmlformats.org/officeDocument/2006/relationships/hyperlink" Target="http://ru.wikipedia.org/wiki/%D0%9C%D0%B0%D1%88%D0%B8%D0%BD%D0%BE%D1%81%D1%82%D1%80%D0%BE%D0%B5%D0%BD%D0%B8%D0%B5" TargetMode="External"/><Relationship Id="rId2" Type="http://schemas.openxmlformats.org/officeDocument/2006/relationships/hyperlink" Target="http://ru.wikipedia.org/wiki/19_%D1%8F%D0%BD%D0%B2%D0%B0%D1%80%D1%8F" TargetMode="External"/><Relationship Id="rId16" Type="http://schemas.openxmlformats.org/officeDocument/2006/relationships/hyperlink" Target="http://ru.wikipedia.org/wiki/%D0%98%D0%B7%D0%BE%D0%B1%D1%80%D0%B5%D1%82%D0%B5%D0%BD%D0%B8%D0%B5_(%D0%BF%D1%80%D0%B0%D0%B2%D0%BE)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0%D0%BD%D0%B3%D0%BB%D0%B8%D0%B9%D1%81%D0%BA%D0%B8%D0%B9_%D1%8F%D0%B7%D1%8B%D0%BA" TargetMode="External"/><Relationship Id="rId11" Type="http://schemas.openxmlformats.org/officeDocument/2006/relationships/hyperlink" Target="http://ru.wikipedia.org/w/index.php?title=%D0%A5%D1%8D%D0%BD%D0%B4%D1%81%D0%B2%D0%BE%D1%80%D1%82_(%D0%91%D0%B8%D1%80%D0%BC%D0%B8%D0%BD%D0%B3%D0%B5%D0%BC)&amp;action=edit&amp;redlink=1" TargetMode="External"/><Relationship Id="rId5" Type="http://schemas.openxmlformats.org/officeDocument/2006/relationships/hyperlink" Target="http://ru.wikipedia.org/w/index.php?title=%D0%A0%D0%B5%D0%BD%D1%84%D1%80%D1%8E%D1%88%D0%B8%D1%80_(%D0%B8%D1%81%D1%82%D0%BE%D1%80%D0%B8%D1%87%D0%B5%D1%81%D0%BA%D0%B8%D0%B9_%D1%80%D0%B0%D0%B9%D0%BE%D0%BD)&amp;action=edit&amp;redlink=1" TargetMode="External"/><Relationship Id="rId15" Type="http://schemas.openxmlformats.org/officeDocument/2006/relationships/hyperlink" Target="http://ru.wikipedia.org/wiki/%D0%9A%D0%BE%D1%80%D0%BE%D0%BB%D0%B5%D0%B2%D1%81%D1%82%D0%B2%D0%BE_%D0%92%D0%B5%D0%BB%D0%B8%D0%BA%D0%BE%D0%B1%D1%80%D0%B8%D1%82%D0%B0%D0%BD%D0%B8%D1%8F" TargetMode="External"/><Relationship Id="rId10" Type="http://schemas.openxmlformats.org/officeDocument/2006/relationships/hyperlink" Target="http://ru.wikipedia.org/wiki/1819_%D0%B3%D0%BE%D0%B4" TargetMode="External"/><Relationship Id="rId19" Type="http://schemas.openxmlformats.org/officeDocument/2006/relationships/image" Target="../media/image28.jpeg"/><Relationship Id="rId4" Type="http://schemas.openxmlformats.org/officeDocument/2006/relationships/hyperlink" Target="http://ru.wikipedia.org/wiki/%D0%93%D1%80%D0%B8%D0%BD%D0%BE%D0%BA" TargetMode="External"/><Relationship Id="rId9" Type="http://schemas.openxmlformats.org/officeDocument/2006/relationships/hyperlink" Target="http://ru.wikipedia.org/wiki/19_%D0%B0%D0%B2%D0%B3%D1%83%D1%81%D1%82%D0%B0" TargetMode="External"/><Relationship Id="rId14" Type="http://schemas.openxmlformats.org/officeDocument/2006/relationships/hyperlink" Target="http://ru.wikipedia.org/wiki/%D0%90%D0%BD%D0%B3%D0%BB%D0%B8%D1%8F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1%81%D0%BA%D0%B2%D0%B0" TargetMode="External"/><Relationship Id="rId3" Type="http://schemas.openxmlformats.org/officeDocument/2006/relationships/hyperlink" Target="http://ru.wikipedia.org/wiki/1751_%D0%B3%D0%BE%D0%B4" TargetMode="External"/><Relationship Id="rId7" Type="http://schemas.openxmlformats.org/officeDocument/2006/relationships/hyperlink" Target="http://ru.wikipedia.org/wiki/1792_%D0%B3%D0%BE%D0%B4" TargetMode="External"/><Relationship Id="rId2" Type="http://schemas.openxmlformats.org/officeDocument/2006/relationships/hyperlink" Target="http://ru.wikipedia.org/wiki/12_%D1%8F%D0%BD%D0%B2%D0%B0%D1%80%D1%8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24_%D0%BC%D0%B0%D1%8F" TargetMode="External"/><Relationship Id="rId11" Type="http://schemas.openxmlformats.org/officeDocument/2006/relationships/image" Target="../media/image29.jpeg"/><Relationship Id="rId5" Type="http://schemas.openxmlformats.org/officeDocument/2006/relationships/hyperlink" Target="http://ru.wikipedia.org/wiki/%D0%9B%D0%B8%D1%84%D0%BB%D1%8F%D0%BD%D0%B4%D0%B8%D1%8F" TargetMode="External"/><Relationship Id="rId10" Type="http://schemas.openxmlformats.org/officeDocument/2006/relationships/hyperlink" Target="http://ru.wikipedia.org/wiki/%D0%91%D1%83%D1%80%D1%8F_%D0%B8_%D0%BD%D0%B0%D1%82%D0%B8%D1%81%D0%BA" TargetMode="External"/><Relationship Id="rId4" Type="http://schemas.openxmlformats.org/officeDocument/2006/relationships/hyperlink" Target="http://ru.wikipedia.org/wiki/%D0%A6%D0%B5%D1%81%D0%B2%D0%B0%D0%B9%D0%BD%D0%B5" TargetMode="External"/><Relationship Id="rId9" Type="http://schemas.openxmlformats.org/officeDocument/2006/relationships/hyperlink" Target="http://ru.wikipedia.org/wiki/%D0%93%D0%B5%D1%80%D0%BC%D0%B0%D0%BD%D0%B8%D1%8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s/fizika/Moschnost-elektricheskogo-toka/0007-007-Moschnost-elektricheskogo-toka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g2.board.com.ua/a/2000391836/wm/4-remont-chistka-ustanovka-obsluzhivanie.jpg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hyperlink" Target="http://megasklad.ru/data/photoes/16558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gau.ru/science/centers/images/centers/30.jpg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1%80%D0%B0%D0%BD%D1%86%D0%B8%D1%8F" TargetMode="External"/><Relationship Id="rId13" Type="http://schemas.openxmlformats.org/officeDocument/2006/relationships/hyperlink" Target="http://ru.wikipedia.org/wiki/%D0%9A%D0%BE%D0%BB%D0%BB%D0%B5%D0%B6_%D0%B4%D0%B5_%D0%A4%D1%80%D0%B0%D0%BD%D1%81" TargetMode="External"/><Relationship Id="rId3" Type="http://schemas.openxmlformats.org/officeDocument/2006/relationships/hyperlink" Target="http://ru.wikipedia.org/wiki/1775_%D0%B3%D0%BE%D0%B4" TargetMode="External"/><Relationship Id="rId7" Type="http://schemas.openxmlformats.org/officeDocument/2006/relationships/hyperlink" Target="http://ru.wikipedia.org/wiki/%D0%9C%D0%B0%D1%80%D1%81%D0%B5%D0%BB%D1%8C" TargetMode="External"/><Relationship Id="rId12" Type="http://schemas.openxmlformats.org/officeDocument/2006/relationships/hyperlink" Target="http://ru.wikipedia.org/wiki/%D0%9F%D0%BE%D0%BB%D0%B8%D1%82%D0%B5%D1%85%D0%BD%D0%B8%D1%87%D0%B5%D1%81%D0%BA%D0%B0%D1%8F_%D1%88%D0%BA%D0%BE%D0%BB%D0%B0" TargetMode="External"/><Relationship Id="rId2" Type="http://schemas.openxmlformats.org/officeDocument/2006/relationships/hyperlink" Target="http://ru.wikipedia.org/wiki/20_%D1%8F%D0%BD%D0%B2%D0%B0%D1%80%D1%8F" TargetMode="Externa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1836_%D0%B3%D0%BE%D0%B4" TargetMode="External"/><Relationship Id="rId11" Type="http://schemas.openxmlformats.org/officeDocument/2006/relationships/hyperlink" Target="http://ru.wikipedia.org/wiki/%D0%A5%D0%B8%D0%BC%D0%B8%D1%8F" TargetMode="External"/><Relationship Id="rId5" Type="http://schemas.openxmlformats.org/officeDocument/2006/relationships/hyperlink" Target="http://ru.wikipedia.org/wiki/10_%D0%B8%D1%8E%D0%BD%D1%8F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ru.wikipedia.org/wiki/%D0%9C%D0%B0%D1%82%D0%B5%D0%BC%D0%B0%D1%82%D0%B8%D0%BA%D0%B0" TargetMode="External"/><Relationship Id="rId4" Type="http://schemas.openxmlformats.org/officeDocument/2006/relationships/hyperlink" Target="http://ru.wikipedia.org/wiki/%D0%9B%D0%B8%D0%BE%D0%BD" TargetMode="External"/><Relationship Id="rId9" Type="http://schemas.openxmlformats.org/officeDocument/2006/relationships/hyperlink" Target="http://ru.wikipedia.org/wiki/%D0%A4%D0%B8%D0%B7%D0%B8%D0%BA%D0%B0" TargetMode="External"/><Relationship Id="rId1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images.yandex.ru/yandsearch?img_url=http://demexp.pspu.ru/uploads/images/0000/3785/ampermetr_1_width_400.jpg&amp;iorient=&amp;ih=&amp;icolor=&amp;site=&amp;text=%D1%84%D0%BE%D1%82%D0%BE%D0%B3%D1%80%D0%B0%D1%84%D0%B8%D0%B8%20%D0%B4%D0%B5%D0%BC%D0%BE%D0%BD%D1%81%D1%82%D1%80%D0%B0%D1%86%D0%B8%D0%BE%D0%BD%D0%BD%D0%BE%D0%B3%D0%BE%20%D0%B0%D0%BC%D0%BF%D0%B5%D1%80%D0%BC%D0%B5%D1%82%D1%80&amp;iw=&amp;wp=&amp;pos=2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_url=http://www.afsedu.ru/InFo-data/item_013/photo_0002438.jpg&amp;iorient=&amp;ih=&amp;icolor=&amp;site=&amp;text=%D1%84%D0%BE%D1%82%D0%BE%D0%B3%D1%80%D0%B0%D1%84%D0%B8%D0%B8%20%D0%BB%D0%B0%D0%B1%D0%BE%D1%80%D0%B0%D1%82%D0%BE%D1%80%D0%BD%D0%BE%D0%B3%D0%BE%20%D0%B0%D0%BC%D0%BF%D0%B5%D1%80%D0%BC%D0%B5%D1%82%D1%80&amp;iw=&amp;wp=&amp;pos=12&amp;recent=&amp;type=&amp;isize=&amp;rpt=simage&amp;itype=&amp;nojs=1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yandsearch?img_url=http://www.fizika.ru/kniga/tema-09/p-09b-2.jpg&amp;iorient=&amp;ih=&amp;icolor=&amp;site=&amp;text=%D1%84%D0%BE%D1%82%D0%BE%D0%B3%D1%80%D0%B0%D1%84%D0%B8%D0%B8%20%D0%B4%D0%B5%D0%BC%D0%BE%D0%BD%D1%81%D1%82%D1%80%D0%B0%D1%86%D0%B8%D0%BE%D0%BD%D0%BD%D0%BE%D0%B3%D0%BE%20%D0%B0%D0%BC%D0%BF%D0%B5%D1%80%D0%BC%D0%B5%D1%82%D1%80&amp;iw=&amp;wp=&amp;pos=0&amp;recent=&amp;type=&amp;isize=&amp;rpt=simage&amp;itype=&amp;nojs=1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8%D1%82%D0%B0%D0%BB%D0%B8%D1%8F" TargetMode="External"/><Relationship Id="rId13" Type="http://schemas.openxmlformats.org/officeDocument/2006/relationships/image" Target="../media/image17.png"/><Relationship Id="rId3" Type="http://schemas.openxmlformats.org/officeDocument/2006/relationships/hyperlink" Target="http://ru.wikipedia.org/wiki/1745_%D0%B3%D0%BE%D0%B4" TargetMode="External"/><Relationship Id="rId7" Type="http://schemas.openxmlformats.org/officeDocument/2006/relationships/hyperlink" Target="http://ru.wikipedia.org/wiki/1827_%D0%B3%D0%BE%D0%B4" TargetMode="External"/><Relationship Id="rId12" Type="http://schemas.openxmlformats.org/officeDocument/2006/relationships/image" Target="../media/image16.jpeg"/><Relationship Id="rId2" Type="http://schemas.openxmlformats.org/officeDocument/2006/relationships/hyperlink" Target="http://ru.wikipedia.org/wiki/18_%D1%84%D0%B5%D0%B2%D1%80%D0%B0%D0%BB%D1%8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5_%D0%BC%D0%B0%D1%80%D1%82%D0%B0" TargetMode="External"/><Relationship Id="rId11" Type="http://schemas.openxmlformats.org/officeDocument/2006/relationships/hyperlink" Target="http://ru.wikipedia.org/wiki/%D0%A4%D0%B8%D0%B7%D0%B8%D0%BE%D0%BB%D0%BE%D0%B3" TargetMode="External"/><Relationship Id="rId5" Type="http://schemas.openxmlformats.org/officeDocument/2006/relationships/hyperlink" Target="http://ru.wikipedia.org/wiki/%D0%9C%D0%B8%D0%BB%D0%B0%D0%BD%D1%81%D0%BA%D0%BE%D0%B5_%D0%B3%D0%B5%D1%80%D1%86%D0%BE%D0%B3%D1%81%D1%82%D0%B2%D0%BE" TargetMode="External"/><Relationship Id="rId10" Type="http://schemas.openxmlformats.org/officeDocument/2006/relationships/hyperlink" Target="http://ru.wikipedia.org/wiki/%D0%A5%D0%B8%D0%BC%D0%B8%D0%BA" TargetMode="External"/><Relationship Id="rId4" Type="http://schemas.openxmlformats.org/officeDocument/2006/relationships/hyperlink" Target="http://ru.wikipedia.org/wiki/%D0%9A%D0%BE%D0%BC%D0%BE" TargetMode="External"/><Relationship Id="rId9" Type="http://schemas.openxmlformats.org/officeDocument/2006/relationships/hyperlink" Target="http://ru.wikipedia.org/wiki/%D0%A4%D0%B8%D0%B7%D0%B8%D0%B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hyperlink" Target="http://demexp.pspu.ru/uploads/images/0000/5333/voltmetr_1_width_40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mexp.pspu.ru/uploads/images/0001/8809/1_width_400.JPG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www.1-klacc.ru/files/4355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78581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Сердца, отданные науке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14338" name="Picture 2" descr="http://lol54.ru/uploads/posts/2012-10/1350664485_lol54.ru_03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000240"/>
            <a:ext cx="5438218" cy="414340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000496" y="1214422"/>
          <a:ext cx="4786346" cy="5304852"/>
        </p:xfrm>
        <a:graphic>
          <a:graphicData uri="http://schemas.openxmlformats.org/drawingml/2006/table">
            <a:tbl>
              <a:tblPr/>
              <a:tblGrid>
                <a:gridCol w="2196506"/>
                <a:gridCol w="2589840"/>
              </a:tblGrid>
              <a:tr h="25838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Георг </a:t>
                      </a:r>
                      <a:r>
                        <a:rPr lang="ru-RU" sz="2400" b="1" dirty="0" err="1"/>
                        <a:t>Симон</a:t>
                      </a:r>
                      <a:r>
                        <a:rPr lang="ru-RU" sz="2400" b="1" dirty="0"/>
                        <a:t> Ом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434">
                <a:tc>
                  <a:txBody>
                    <a:bodyPr/>
                    <a:lstStyle/>
                    <a:p>
                      <a:r>
                        <a:rPr lang="ru-RU" sz="1800" dirty="0"/>
                        <a:t>Дата рождения: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hlinkClick r:id="rId2" action="ppaction://hlinkfile" tooltip="16 марта"/>
                        </a:rPr>
                        <a:t>16 марта</a:t>
                      </a:r>
                      <a:r>
                        <a:rPr lang="ru-RU" sz="1800" dirty="0"/>
                        <a:t>  </a:t>
                      </a:r>
                      <a:r>
                        <a:rPr lang="ru-RU" sz="1800" dirty="0">
                          <a:hlinkClick r:id="rId3" action="ppaction://hlinkfile" tooltip="1789 год"/>
                        </a:rPr>
                        <a:t>1789</a:t>
                      </a:r>
                      <a:r>
                        <a:rPr lang="ru-RU" sz="1800" dirty="0"/>
                        <a:t> (1789-03-16)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8434">
                <a:tc>
                  <a:txBody>
                    <a:bodyPr/>
                    <a:lstStyle/>
                    <a:p>
                      <a:r>
                        <a:rPr lang="ru-RU" sz="1800"/>
                        <a:t>Место рождения: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err="1">
                          <a:hlinkClick r:id="rId4" action="ppaction://hlinkfile" tooltip="Эрланген"/>
                        </a:rPr>
                        <a:t>Эрланген</a:t>
                      </a:r>
                      <a:r>
                        <a:rPr lang="ru-RU" sz="1800" dirty="0"/>
                        <a:t> 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8434">
                <a:tc>
                  <a:txBody>
                    <a:bodyPr/>
                    <a:lstStyle/>
                    <a:p>
                      <a:r>
                        <a:rPr lang="ru-RU" sz="1800"/>
                        <a:t>Дата смерти: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5" action="ppaction://hlinkfile" tooltip="6 июля"/>
                        </a:rPr>
                        <a:t>6 июля</a:t>
                      </a:r>
                      <a:r>
                        <a:rPr lang="ru-RU" sz="1800"/>
                        <a:t>  </a:t>
                      </a:r>
                      <a:r>
                        <a:rPr lang="ru-RU" sz="1800">
                          <a:hlinkClick r:id="rId6" action="ppaction://hlinkfile" tooltip="1854 год"/>
                        </a:rPr>
                        <a:t>1854</a:t>
                      </a:r>
                      <a:r>
                        <a:rPr lang="ru-RU" sz="1800"/>
                        <a:t> (1854-07-06) (65 лет)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209">
                <a:tc>
                  <a:txBody>
                    <a:bodyPr/>
                    <a:lstStyle/>
                    <a:p>
                      <a:r>
                        <a:rPr lang="ru-RU" sz="1800"/>
                        <a:t>Место смерти: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7" action="ppaction://hlinkfile" tooltip="Мюнхен"/>
                        </a:rPr>
                        <a:t>Мюнхен</a:t>
                      </a:r>
                      <a:r>
                        <a:rPr lang="ru-RU" sz="1800"/>
                        <a:t> 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8434">
                <a:tc>
                  <a:txBody>
                    <a:bodyPr/>
                    <a:lstStyle/>
                    <a:p>
                      <a:r>
                        <a:rPr lang="ru-RU" sz="1800"/>
                        <a:t>Страна: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  </a:t>
                      </a:r>
                      <a:r>
                        <a:rPr lang="ru-RU" sz="1800">
                          <a:hlinkClick r:id="rId8" action="ppaction://hlinkfile" tooltip="Королевство Бавария"/>
                        </a:rPr>
                        <a:t>Королевство Бавария</a:t>
                      </a:r>
                      <a:r>
                        <a:rPr lang="ru-RU" sz="1800"/>
                        <a:t> 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2659">
                <a:tc>
                  <a:txBody>
                    <a:bodyPr/>
                    <a:lstStyle/>
                    <a:p>
                      <a:r>
                        <a:rPr lang="ru-RU" sz="1800"/>
                        <a:t>Научная сфера: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Награды </a:t>
                      </a:r>
                      <a:r>
                        <a:rPr lang="ru-RU" sz="1800" dirty="0"/>
                        <a:t>и </a:t>
                      </a:r>
                      <a:r>
                        <a:rPr lang="ru-RU" sz="1800" dirty="0" smtClean="0"/>
                        <a:t>премии:</a:t>
                      </a:r>
                    </a:p>
                    <a:p>
                      <a:r>
                        <a:rPr lang="ru-RU" sz="1800" dirty="0" smtClean="0">
                          <a:hlinkClick r:id="rId9" action="ppaction://hlinkfile" tooltip="Медаль Копли"/>
                        </a:rPr>
                        <a:t>Медаль </a:t>
                      </a:r>
                      <a:r>
                        <a:rPr lang="ru-RU" sz="1800" dirty="0" err="1" smtClean="0">
                          <a:hlinkClick r:id="rId9" action="ppaction://hlinkfile" tooltip="Медаль Копли"/>
                        </a:rPr>
                        <a:t>Копли</a:t>
                      </a:r>
                      <a:endParaRPr lang="ru-RU" sz="1800" dirty="0"/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2659">
                <a:tc>
                  <a:txBody>
                    <a:bodyPr/>
                    <a:lstStyle/>
                    <a:p>
                      <a:r>
                        <a:rPr lang="ru-RU" sz="1800">
                          <a:hlinkClick r:id="rId10" action="ppaction://hlinkfile" tooltip="Альма-матер"/>
                        </a:rPr>
                        <a:t>Альма-матер</a:t>
                      </a:r>
                      <a:r>
                        <a:rPr lang="ru-RU" sz="1800"/>
                        <a:t> :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11" action="ppaction://hlinkfile" tooltip="Университет Эрлангена — Нюрнберга"/>
                        </a:rPr>
                        <a:t>Университет Эрлангена — Нюрнберга</a:t>
                      </a:r>
                      <a:r>
                        <a:rPr lang="ru-RU" sz="1800"/>
                        <a:t> 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8434">
                <a:tc>
                  <a:txBody>
                    <a:bodyPr/>
                    <a:lstStyle/>
                    <a:p>
                      <a:r>
                        <a:rPr lang="ru-RU" sz="1800"/>
                        <a:t>Известен как: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первооткрыватель </a:t>
                      </a:r>
                      <a:r>
                        <a:rPr lang="ru-RU" sz="1800" dirty="0">
                          <a:hlinkClick r:id="rId12" action="ppaction://hlinkfile" tooltip="Закон Ома"/>
                        </a:rPr>
                        <a:t>закона Ома</a:t>
                      </a:r>
                      <a:r>
                        <a:rPr lang="ru-RU" sz="1800" dirty="0"/>
                        <a:t> </a:t>
                      </a:r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506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4508" marR="64508" marT="32254" marB="32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Georg Simon Ohm3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1472" y="1857364"/>
            <a:ext cx="3323240" cy="421484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26" name="Picture 2" descr="Flag of Bavaria (state)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90500" cy="1143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79690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</a:rPr>
              <a:t>Великие умы человечества</a:t>
            </a:r>
            <a:endParaRPr lang="ru-RU" sz="40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115328" cy="101122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Физические приборы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0242" name="Picture 2" descr="http://www.mos-uk1.ru/catalog/image.php?image=photo/1477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428736"/>
            <a:ext cx="3286148" cy="233316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4" name="Picture 2" descr="http://images.prom.ua/10135086_w640_h640_f20101127164027img2498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714620"/>
            <a:ext cx="2928958" cy="235745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5" name="Picture 2" descr="http://www.gossenmetrawatt.com/resources/tt/max6/pb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2071678"/>
            <a:ext cx="2686050" cy="381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6" name="Picture 2" descr="http://торговля54.рф/upload/iblock/bec/beca8ce002adc177aef67784c0a7fa5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86116" y="3953996"/>
            <a:ext cx="2714612" cy="29040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714744" y="1000108"/>
          <a:ext cx="5429256" cy="5092897"/>
        </p:xfrm>
        <a:graphic>
          <a:graphicData uri="http://schemas.openxmlformats.org/drawingml/2006/table">
            <a:tbl>
              <a:tblPr/>
              <a:tblGrid>
                <a:gridCol w="1911710"/>
                <a:gridCol w="3517546"/>
              </a:tblGrid>
              <a:tr h="27686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Джеймс </a:t>
                      </a:r>
                      <a:r>
                        <a:rPr lang="ru-RU" sz="2800" b="1" dirty="0" smtClean="0"/>
                        <a:t>Прескотт Джоуль</a:t>
                      </a:r>
                      <a:endParaRPr lang="ru-RU" sz="2800" b="1" dirty="0"/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589">
                <a:tc>
                  <a:txBody>
                    <a:bodyPr/>
                    <a:lstStyle/>
                    <a:p>
                      <a:r>
                        <a:rPr lang="ru-RU" sz="1800" dirty="0"/>
                        <a:t>Дата рождения: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2" action="ppaction://hlinkfile" tooltip="24 декабря"/>
                        </a:rPr>
                        <a:t>24 декабря</a:t>
                      </a:r>
                      <a:r>
                        <a:rPr lang="ru-RU" sz="1800"/>
                        <a:t>  </a:t>
                      </a:r>
                      <a:r>
                        <a:rPr lang="ru-RU" sz="1800">
                          <a:hlinkClick r:id="rId3" action="ppaction://hlinkfile" tooltip="1818 год"/>
                        </a:rPr>
                        <a:t>1818</a:t>
                      </a:r>
                      <a:r>
                        <a:rPr lang="ru-RU" sz="1800"/>
                        <a:t> (1818-12-24)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4214">
                <a:tc>
                  <a:txBody>
                    <a:bodyPr/>
                    <a:lstStyle/>
                    <a:p>
                      <a:r>
                        <a:rPr lang="ru-RU" sz="1800"/>
                        <a:t>Место рождения: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4" action="ppaction://hlinkfile" tooltip="Солфорд"/>
                        </a:rPr>
                        <a:t>Солфорд</a:t>
                      </a:r>
                      <a:r>
                        <a:rPr lang="ru-RU" sz="1800"/>
                        <a:t> , </a:t>
                      </a:r>
                      <a:r>
                        <a:rPr lang="ru-RU" sz="1800">
                          <a:hlinkClick r:id="rId5" action="ppaction://hlinkfile" tooltip="Ланкашир"/>
                        </a:rPr>
                        <a:t>Ланкашир</a:t>
                      </a:r>
                      <a:r>
                        <a:rPr lang="ru-RU" sz="1800"/>
                        <a:t> , </a:t>
                      </a:r>
                      <a:r>
                        <a:rPr lang="ru-RU" sz="1800">
                          <a:hlinkClick r:id="rId6" action="ppaction://hlinkfile" tooltip="Англия"/>
                        </a:rPr>
                        <a:t>Англия</a:t>
                      </a:r>
                      <a:r>
                        <a:rPr lang="ru-RU" sz="1800"/>
                        <a:t> , </a:t>
                      </a:r>
                      <a:r>
                        <a:rPr lang="ru-RU" sz="1800">
                          <a:hlinkClick r:id="rId7" action="ppaction://hlinkfile" tooltip="Великобритания"/>
                        </a:rPr>
                        <a:t>Великобритания</a:t>
                      </a:r>
                      <a:r>
                        <a:rPr lang="ru-RU" sz="1800"/>
                        <a:t> 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5589">
                <a:tc>
                  <a:txBody>
                    <a:bodyPr/>
                    <a:lstStyle/>
                    <a:p>
                      <a:r>
                        <a:rPr lang="ru-RU" sz="1800"/>
                        <a:t>Дата смерти: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8" action="ppaction://hlinkfile" tooltip="11 октября"/>
                        </a:rPr>
                        <a:t>11 октября</a:t>
                      </a:r>
                      <a:r>
                        <a:rPr lang="ru-RU" sz="1800"/>
                        <a:t>  </a:t>
                      </a:r>
                      <a:r>
                        <a:rPr lang="ru-RU" sz="1800">
                          <a:hlinkClick r:id="rId9" action="ppaction://hlinkfile" tooltip="1889 год"/>
                        </a:rPr>
                        <a:t>1889</a:t>
                      </a:r>
                      <a:r>
                        <a:rPr lang="ru-RU" sz="1800"/>
                        <a:t> (1889-10-11) (70 лет)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4214">
                <a:tc>
                  <a:txBody>
                    <a:bodyPr/>
                    <a:lstStyle/>
                    <a:p>
                      <a:r>
                        <a:rPr lang="ru-RU" sz="1800" dirty="0"/>
                        <a:t>Место смерти: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10" action="ppaction://hlinkfile" tooltip="Сэйл (Большой Манчестер)"/>
                        </a:rPr>
                        <a:t>Сэйл</a:t>
                      </a:r>
                      <a:r>
                        <a:rPr lang="ru-RU" sz="1800"/>
                        <a:t> , </a:t>
                      </a:r>
                      <a:r>
                        <a:rPr lang="ru-RU" sz="1800">
                          <a:hlinkClick r:id="rId11" action="ppaction://hlinkfile" tooltip="Чешир"/>
                        </a:rPr>
                        <a:t>Чешир</a:t>
                      </a:r>
                      <a:r>
                        <a:rPr lang="ru-RU" sz="1800"/>
                        <a:t> , </a:t>
                      </a:r>
                      <a:r>
                        <a:rPr lang="ru-RU" sz="1800">
                          <a:hlinkClick r:id="rId6" action="ppaction://hlinkfile" tooltip="Англия"/>
                        </a:rPr>
                        <a:t>Англия</a:t>
                      </a:r>
                      <a:r>
                        <a:rPr lang="ru-RU" sz="1800"/>
                        <a:t> , </a:t>
                      </a:r>
                      <a:r>
                        <a:rPr lang="ru-RU" sz="1800">
                          <a:hlinkClick r:id="rId7" action="ppaction://hlinkfile" tooltip="Великобритания"/>
                        </a:rPr>
                        <a:t>Великобритания</a:t>
                      </a:r>
                      <a:r>
                        <a:rPr lang="ru-RU" sz="1800"/>
                        <a:t> 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965">
                <a:tc>
                  <a:txBody>
                    <a:bodyPr/>
                    <a:lstStyle/>
                    <a:p>
                      <a:r>
                        <a:rPr lang="ru-RU" sz="1800"/>
                        <a:t>Страна: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  </a:t>
                      </a:r>
                      <a:r>
                        <a:rPr lang="ru-RU" sz="1800">
                          <a:hlinkClick r:id="rId7" action="ppaction://hlinkfile" tooltip="Великобритания"/>
                        </a:rPr>
                        <a:t>Великобритания</a:t>
                      </a:r>
                      <a:r>
                        <a:rPr lang="ru-RU" sz="1800"/>
                        <a:t> 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965">
                <a:tc>
                  <a:txBody>
                    <a:bodyPr/>
                    <a:lstStyle/>
                    <a:p>
                      <a:r>
                        <a:rPr lang="ru-RU" sz="1800"/>
                        <a:t>Научная сфера: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12" action="ppaction://hlinkfile" tooltip="Физика"/>
                        </a:rPr>
                        <a:t>физика</a:t>
                      </a:r>
                      <a:r>
                        <a:rPr lang="ru-RU" sz="1800"/>
                        <a:t> </a:t>
                      </a:r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721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Награды и премии</a:t>
                      </a:r>
                      <a:endParaRPr lang="ru-RU" sz="1800" dirty="0"/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/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Золотая медаль Королевского общества (</a:t>
                      </a:r>
                      <a:r>
                        <a:rPr lang="ru-RU" sz="1800" dirty="0" smtClean="0">
                          <a:hlinkClick r:id="rId13" action="ppaction://hlinkfile" tooltip="1852 год"/>
                        </a:rPr>
                        <a:t>1852</a:t>
                      </a:r>
                      <a:r>
                        <a:rPr lang="ru-RU" sz="1800" dirty="0" smtClean="0"/>
                        <a:t> ),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медаль </a:t>
                      </a:r>
                      <a:r>
                        <a:rPr lang="ru-RU" sz="1800" dirty="0" err="1" smtClean="0"/>
                        <a:t>Копли</a:t>
                      </a:r>
                      <a:r>
                        <a:rPr lang="ru-RU" sz="1800" dirty="0" smtClean="0"/>
                        <a:t> (</a:t>
                      </a:r>
                      <a:r>
                        <a:rPr lang="ru-RU" sz="1800" dirty="0" smtClean="0">
                          <a:hlinkClick r:id="rId14" action="ppaction://hlinkfile" tooltip="1866 год"/>
                        </a:rPr>
                        <a:t>1866</a:t>
                      </a:r>
                      <a:r>
                        <a:rPr lang="ru-RU" sz="1800" dirty="0" smtClean="0"/>
                        <a:t> ),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медаль Альберта (</a:t>
                      </a:r>
                      <a:r>
                        <a:rPr lang="ru-RU" sz="1800" dirty="0" smtClean="0">
                          <a:hlinkClick r:id="rId15" action="ppaction://hlinkfile" tooltip="1880 год"/>
                        </a:rPr>
                        <a:t>1880</a:t>
                      </a:r>
                      <a:r>
                        <a:rPr lang="ru-RU" sz="1800" dirty="0" smtClean="0"/>
                        <a:t> )</a:t>
                      </a:r>
                      <a:endParaRPr lang="ru-RU" sz="1800" dirty="0"/>
                    </a:p>
                  </a:txBody>
                  <a:tcPr marL="60657" marR="60657" marT="30328" marB="30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Joule James sitting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23757" y="1252720"/>
            <a:ext cx="3319549" cy="4390858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Великие умы человечества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286676" cy="79690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Великие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chemeClr val="tx1"/>
                </a:solidFill>
              </a:rPr>
              <a:t>умы человечества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86116" y="1036513"/>
          <a:ext cx="5857884" cy="5035692"/>
        </p:xfrm>
        <a:graphic>
          <a:graphicData uri="http://schemas.openxmlformats.org/drawingml/2006/table">
            <a:tbl>
              <a:tblPr/>
              <a:tblGrid>
                <a:gridCol w="1952628"/>
                <a:gridCol w="3905256"/>
              </a:tblGrid>
              <a:tr h="60205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Джеймс Уатт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74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Дата рождения: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hlinkClick r:id="rId2" action="ppaction://hlinkfile" tooltip="19 января"/>
                        </a:rPr>
                        <a:t>19 января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 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hlinkClick r:id="rId3" action="ppaction://hlinkfile" tooltip="1736 год"/>
                        </a:rPr>
                        <a:t>1736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 (1736-01-19)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0774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Место рождения: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err="1">
                          <a:solidFill>
                            <a:schemeClr val="tx1"/>
                          </a:solidFill>
                          <a:hlinkClick r:id="rId4" action="ppaction://hlinkfile" tooltip="Гринок"/>
                        </a:rPr>
                        <a:t>Гринок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 ,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hlinkClick r:id="rId5" action="ppaction://hlinkfile" tooltip="Ренфрюшир (исторический район) (страница отсутствует)"/>
                        </a:rPr>
                        <a:t>Ренфрюшир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  (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hlinkClick r:id="rId6" action="ppaction://hlinkfile" tooltip="Английский язык"/>
                        </a:rPr>
                        <a:t>англ.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  </a:t>
                      </a:r>
                      <a:r>
                        <a:rPr lang="en-US" sz="1800" i="1" dirty="0">
                          <a:solidFill>
                            <a:schemeClr val="tx1"/>
                          </a:solidFill>
                          <a:hlinkClick r:id="rId7" action="ppaction://hlinkfile" tooltip="en:Renfrewshire (historic)"/>
                        </a:rPr>
                        <a:t>Renfrewshire</a:t>
                      </a:r>
                      <a:r>
                        <a:rPr lang="en-US" sz="1800" i="1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),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hlinkClick r:id="rId8" action="ppaction://hlinkfile" tooltip="Шотландия"/>
                        </a:rPr>
                        <a:t>Шотландия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586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Дата смерти: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tx1"/>
                          </a:solidFill>
                          <a:hlinkClick r:id="rId9" action="ppaction://hlinkfile" tooltip="19 августа"/>
                        </a:rPr>
                        <a:t>19 августа</a:t>
                      </a:r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  </a:t>
                      </a:r>
                      <a:r>
                        <a:rPr lang="ru-RU" sz="1800">
                          <a:solidFill>
                            <a:schemeClr val="tx1"/>
                          </a:solidFill>
                          <a:hlinkClick r:id="rId10" action="ppaction://hlinkfile" tooltip="1819 год"/>
                        </a:rPr>
                        <a:t>1819</a:t>
                      </a:r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 (1819-08-19) (83 года)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71959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Место смерти: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tx1"/>
                          </a:solidFill>
                          <a:hlinkClick r:id="rId11" action="ppaction://hlinkfile" tooltip="Хэндсворт (Бирмингем) (страница отсутствует)"/>
                        </a:rPr>
                        <a:t>Хэндсворт</a:t>
                      </a:r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  (</a:t>
                      </a:r>
                      <a:r>
                        <a:rPr lang="ru-RU" sz="1800">
                          <a:solidFill>
                            <a:schemeClr val="tx1"/>
                          </a:solidFill>
                          <a:hlinkClick r:id="rId6" action="ppaction://hlinkfile" tooltip="Английский язык"/>
                        </a:rPr>
                        <a:t>англ.</a:t>
                      </a:r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  </a:t>
                      </a:r>
                      <a:r>
                        <a:rPr lang="en-US" sz="1800" i="1">
                          <a:solidFill>
                            <a:schemeClr val="tx1"/>
                          </a:solidFill>
                          <a:hlinkClick r:id="rId12" action="ppaction://hlinkfile" tooltip="en:Handsworth, West Midlands"/>
                        </a:rPr>
                        <a:t>Handsworth</a:t>
                      </a:r>
                      <a:r>
                        <a:rPr lang="en-US" sz="1800" i="1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en-US" sz="1800">
                          <a:solidFill>
                            <a:schemeClr val="tx1"/>
                          </a:solidFill>
                        </a:rPr>
                        <a:t>), </a:t>
                      </a:r>
                      <a:r>
                        <a:rPr lang="ru-RU" sz="1800">
                          <a:solidFill>
                            <a:schemeClr val="tx1"/>
                          </a:solidFill>
                          <a:hlinkClick r:id="rId13" action="ppaction://hlinkfile" tooltip="Бирмингем"/>
                        </a:rPr>
                        <a:t>Бирмингем</a:t>
                      </a:r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 , </a:t>
                      </a:r>
                      <a:r>
                        <a:rPr lang="ru-RU" sz="1800">
                          <a:solidFill>
                            <a:schemeClr val="tx1"/>
                          </a:solidFill>
                          <a:hlinkClick r:id="rId14" action="ppaction://hlinkfile" tooltip="Англия"/>
                        </a:rPr>
                        <a:t>Англия</a:t>
                      </a:r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7408"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Страна: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tx1"/>
                          </a:solidFill>
                          <a:hlinkClick r:id="rId15" action="ppaction://hlinkfile" tooltip="Королевство Великобритания"/>
                        </a:rPr>
                        <a:t>Великобритания</a:t>
                      </a:r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7408"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Научная сфера: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tx1"/>
                          </a:solidFill>
                          <a:hlinkClick r:id="rId16" action="ppaction://hlinkfile" tooltip="Изобретение (право)"/>
                        </a:rPr>
                        <a:t>Изобретатель</a:t>
                      </a:r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 -</a:t>
                      </a:r>
                      <a:r>
                        <a:rPr lang="ru-RU" sz="1800">
                          <a:solidFill>
                            <a:schemeClr val="tx1"/>
                          </a:solidFill>
                          <a:hlinkClick r:id="rId17" action="ppaction://hlinkfile" tooltip="Машиностроение"/>
                        </a:rPr>
                        <a:t>механик</a:t>
                      </a:r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586"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Известен как: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Изобретатель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hlinkClick r:id="rId18" action="ppaction://hlinkfile" tooltip="Паровая машина"/>
                        </a:rPr>
                        <a:t>паровой машины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847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59765" marR="59765" marT="29882" marB="29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59765" marR="59765" marT="29882" marB="29882"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  <p:pic>
        <p:nvPicPr>
          <p:cNvPr id="1025" name="Picture 1" descr="James Watt by Henry Howard.jp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28596" y="2071678"/>
            <a:ext cx="2786082" cy="3500462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428992" y="1428736"/>
          <a:ext cx="5500726" cy="4593832"/>
        </p:xfrm>
        <a:graphic>
          <a:graphicData uri="http://schemas.openxmlformats.org/drawingml/2006/table">
            <a:tbl>
              <a:tblPr/>
              <a:tblGrid>
                <a:gridCol w="2286016"/>
                <a:gridCol w="3214710"/>
              </a:tblGrid>
              <a:tr h="34587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err="1"/>
                        <a:t>Якоб</a:t>
                      </a:r>
                      <a:r>
                        <a:rPr lang="ru-RU" sz="2400" b="1" dirty="0"/>
                        <a:t> Михаэль </a:t>
                      </a:r>
                      <a:r>
                        <a:rPr lang="ru-RU" sz="2400" b="1" dirty="0" err="1" smtClean="0"/>
                        <a:t>Рейнхольд</a:t>
                      </a:r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/>
                        <a:t>Ленц</a:t>
                      </a:r>
                      <a:endParaRPr lang="ru-RU" sz="2400" b="1" dirty="0"/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5872">
                <a:tc gridSpan="2">
                  <a:txBody>
                    <a:bodyPr/>
                    <a:lstStyle/>
                    <a:p>
                      <a:pPr algn="ctr"/>
                      <a:endParaRPr lang="ru-RU" sz="1700" dirty="0"/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5872">
                <a:tc>
                  <a:txBody>
                    <a:bodyPr/>
                    <a:lstStyle/>
                    <a:p>
                      <a:r>
                        <a:rPr lang="ru-RU" sz="1800" dirty="0"/>
                        <a:t>Имя при рождении: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Jakob Michael Reinhold Lenz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72">
                <a:tc>
                  <a:txBody>
                    <a:bodyPr/>
                    <a:lstStyle/>
                    <a:p>
                      <a:r>
                        <a:rPr lang="ru-RU" sz="1800"/>
                        <a:t>Дата рождения: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2" action="ppaction://hlinkfile" tooltip="12 января"/>
                        </a:rPr>
                        <a:t>12 января</a:t>
                      </a:r>
                      <a:r>
                        <a:rPr lang="ru-RU" sz="1800"/>
                        <a:t> </a:t>
                      </a:r>
                      <a:r>
                        <a:rPr lang="ru-RU" sz="1800">
                          <a:hlinkClick r:id="rId3" action="ppaction://hlinkfile" tooltip="1751 год"/>
                        </a:rPr>
                        <a:t>1751</a:t>
                      </a:r>
                      <a:r>
                        <a:rPr lang="ru-RU" sz="1800"/>
                        <a:t>(1751-01-12)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72">
                <a:tc>
                  <a:txBody>
                    <a:bodyPr/>
                    <a:lstStyle/>
                    <a:p>
                      <a:r>
                        <a:rPr lang="ru-RU" sz="1800" dirty="0"/>
                        <a:t>Место рождения: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4" action="ppaction://hlinkfile" tooltip="Цесвайне"/>
                        </a:rPr>
                        <a:t>Зесвеген</a:t>
                      </a:r>
                      <a:r>
                        <a:rPr lang="ru-RU" sz="1800"/>
                        <a:t>, </a:t>
                      </a:r>
                      <a:r>
                        <a:rPr lang="ru-RU" sz="1800">
                          <a:hlinkClick r:id="rId5" action="ppaction://hlinkfile" tooltip="Лифляндия"/>
                        </a:rPr>
                        <a:t>Лифляндия</a:t>
                      </a:r>
                      <a:endParaRPr lang="ru-RU" sz="1800"/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5277">
                <a:tc>
                  <a:txBody>
                    <a:bodyPr/>
                    <a:lstStyle/>
                    <a:p>
                      <a:r>
                        <a:rPr lang="ru-RU" sz="1800"/>
                        <a:t>Дата смерти: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hlinkClick r:id="rId6" action="ppaction://hlinkfile" tooltip="24 мая"/>
                        </a:rPr>
                        <a:t>24 мая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>
                          <a:hlinkClick r:id="rId7" action="ppaction://hlinkfile" tooltip="1792 год"/>
                        </a:rPr>
                        <a:t>1792</a:t>
                      </a:r>
                      <a:r>
                        <a:rPr lang="ru-RU" sz="1800" dirty="0"/>
                        <a:t>(1792-05-24) (41 год)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72">
                <a:tc>
                  <a:txBody>
                    <a:bodyPr/>
                    <a:lstStyle/>
                    <a:p>
                      <a:r>
                        <a:rPr lang="ru-RU" sz="1800" dirty="0"/>
                        <a:t>Место смерти: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hlinkClick r:id="rId8" action="ppaction://hlinkfile" tooltip="Москва"/>
                        </a:rPr>
                        <a:t>Москва</a:t>
                      </a:r>
                      <a:endParaRPr lang="ru-RU" sz="1800" dirty="0"/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72">
                <a:tc>
                  <a:txBody>
                    <a:bodyPr/>
                    <a:lstStyle/>
                    <a:p>
                      <a:r>
                        <a:rPr lang="ru-RU" sz="1800"/>
                        <a:t>Гражданство: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 </a:t>
                      </a:r>
                      <a:r>
                        <a:rPr lang="ru-RU" sz="1800">
                          <a:hlinkClick r:id="rId9" action="ppaction://hlinkfile" tooltip="Германия"/>
                        </a:rPr>
                        <a:t>Германия</a:t>
                      </a:r>
                      <a:endParaRPr lang="ru-RU" sz="1800"/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72">
                <a:tc>
                  <a:txBody>
                    <a:bodyPr/>
                    <a:lstStyle/>
                    <a:p>
                      <a:r>
                        <a:rPr lang="ru-RU" sz="1800"/>
                        <a:t>Род деятельности: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писатель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72">
                <a:tc>
                  <a:txBody>
                    <a:bodyPr/>
                    <a:lstStyle/>
                    <a:p>
                      <a:r>
                        <a:rPr lang="ru-RU" sz="1800"/>
                        <a:t>Язык произведений: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немецкий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72">
                <a:tc>
                  <a:txBody>
                    <a:bodyPr/>
                    <a:lstStyle/>
                    <a:p>
                      <a:r>
                        <a:rPr lang="ru-RU" sz="1800"/>
                        <a:t>Дебют:</a:t>
                      </a:r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hlinkClick r:id="rId10" action="ppaction://hlinkfile" tooltip="Буря и натиск"/>
                        </a:rPr>
                        <a:t>Буря и натиск</a:t>
                      </a:r>
                      <a:endParaRPr lang="ru-RU" sz="1800" dirty="0"/>
                    </a:p>
                  </a:txBody>
                  <a:tcPr marL="86468" marR="86468" marT="43234" marB="43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JMRLenz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22788" y="1428736"/>
            <a:ext cx="3063328" cy="435771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868346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Великие умы человечества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Запомни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900igr.net/datas/fizika/Moschnost-elektricheskogo-toka/0007-007-Moschnost-elektricheskogo-toka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428737"/>
            <a:ext cx="8165732" cy="4941160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закон Ома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Сила тока в участке цепи прямо пропорциональна напряжению на концах этого проводника и обратно пропорциональна его сопротивлению: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I = U / R</a:t>
            </a:r>
            <a:r>
              <a:rPr lang="ru-RU" dirty="0" smtClean="0"/>
              <a:t>;                                                                                                    </a:t>
            </a:r>
            <a:r>
              <a:rPr lang="ru-RU" b="1" dirty="0" smtClean="0"/>
              <a:t>закон Джоуля - Ленца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Количество теплоты , выделяемое проводником с током , равно произведению квадрата силы тока, сопротивления проводника и времени</a:t>
            </a:r>
          </a:p>
          <a:p>
            <a:pPr algn="ctr">
              <a:buNone/>
            </a:pPr>
            <a:r>
              <a:rPr lang="ru-RU" b="1" dirty="0" smtClean="0"/>
              <a:t>Q = I</a:t>
            </a:r>
            <a:r>
              <a:rPr lang="ru-RU" b="1" baseline="30000" dirty="0" smtClean="0"/>
              <a:t>2</a:t>
            </a:r>
            <a:r>
              <a:rPr lang="ru-RU" b="1" dirty="0" smtClean="0"/>
              <a:t>Rt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Законы постоянного </a:t>
            </a:r>
            <a:r>
              <a:rPr lang="ru-RU" sz="4000" b="1" dirty="0" smtClean="0">
                <a:solidFill>
                  <a:schemeClr val="tx1"/>
                </a:solidFill>
              </a:rPr>
              <a:t>тока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429684" cy="40258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И природа нас не остановит,</a:t>
            </a:r>
          </a:p>
          <a:p>
            <a:pPr>
              <a:buNone/>
            </a:pPr>
            <a:r>
              <a:rPr lang="ru-RU" sz="4000" b="1" dirty="0" smtClean="0"/>
              <a:t>Новые миры к себе манят,</a:t>
            </a:r>
          </a:p>
          <a:p>
            <a:pPr>
              <a:buNone/>
            </a:pPr>
            <a:r>
              <a:rPr lang="ru-RU" sz="4000" b="1" dirty="0" smtClean="0"/>
              <a:t>Нам оставить след в науке стоит</a:t>
            </a:r>
          </a:p>
          <a:p>
            <a:pPr>
              <a:buNone/>
            </a:pPr>
            <a:r>
              <a:rPr lang="ru-RU" sz="4000" b="1" dirty="0" smtClean="0"/>
              <a:t>И внести в открытия свой вклад!</a:t>
            </a:r>
            <a:endParaRPr lang="ru-RU" sz="4000" b="1" dirty="0"/>
          </a:p>
        </p:txBody>
      </p:sp>
    </p:spTree>
  </p:cSld>
  <p:clrMapOvr>
    <a:masterClrMapping/>
  </p:clrMapOvr>
  <p:transition>
    <p:pull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72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/>
              <a:t>Поскольку существует мирозданье</a:t>
            </a:r>
          </a:p>
          <a:p>
            <a:pPr algn="ctr">
              <a:buNone/>
            </a:pPr>
            <a:r>
              <a:rPr lang="ru-RU" sz="4000" b="1" dirty="0" smtClean="0"/>
              <a:t>Такого нет, кто б не нуждался в знаньях.</a:t>
            </a:r>
          </a:p>
          <a:p>
            <a:pPr algn="ctr">
              <a:buNone/>
            </a:pPr>
            <a:r>
              <a:rPr lang="ru-RU" sz="4000" b="1" dirty="0" smtClean="0"/>
              <a:t>Какой бы не царил на свете век,</a:t>
            </a:r>
          </a:p>
          <a:p>
            <a:pPr algn="ctr">
              <a:buNone/>
            </a:pPr>
            <a:r>
              <a:rPr lang="ru-RU" sz="4000" b="1" dirty="0" smtClean="0"/>
              <a:t>Всегда стремился к знанью человек!</a:t>
            </a:r>
            <a:endParaRPr lang="ru-RU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Применение электрического тока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42" name="Picture 2" descr="http://megasklad.ru/data/photoes/16558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428736"/>
            <a:ext cx="4648197" cy="271464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4" name="Picture 2" descr="http://im5-tub-ru.yandex.net/i?id=16668005-03-72&amp;n=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429132"/>
            <a:ext cx="1905000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5" name="Picture 2" descr="http://im6-tub-ru.yandex.net/i?id=46670980-04-72&amp;n=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4500570"/>
            <a:ext cx="2143125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6" name="Picture 2" descr="http://www.stgau.ru/science/centers/images/centers/30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1357299"/>
            <a:ext cx="3214710" cy="26432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1266" name="Picture 2" descr="http://img2.board.com.ua/a/2000391836/wm/4-remont-chistka-ustanovka-obsluzhivanie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86050" y="3500438"/>
            <a:ext cx="3786214" cy="302335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Применение электрического тока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10242" name="Picture 2" descr="http://forca.ru/images/knigi/archive/selyskie/selyskie-elekt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7094592" cy="42862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Что такое электрический ток?</a:t>
            </a:r>
          </a:p>
          <a:p>
            <a:r>
              <a:rPr lang="ru-RU" sz="3200" dirty="0" smtClean="0"/>
              <a:t>Условия необходимые для существования электрического тока</a:t>
            </a:r>
          </a:p>
          <a:p>
            <a:r>
              <a:rPr lang="ru-RU" sz="3200" dirty="0" smtClean="0"/>
              <a:t>Какие из перечисленных частиц способны создать ток ( ионы, атом, протон, электрон, молекула, нейтрон)</a:t>
            </a:r>
          </a:p>
          <a:p>
            <a:r>
              <a:rPr lang="ru-RU" sz="3200" dirty="0" smtClean="0"/>
              <a:t>Какое устройство создает и длительное время поддерживает ток в проводнике?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Гимнастика для ума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614748" y="1428736"/>
          <a:ext cx="5529252" cy="4395540"/>
        </p:xfrm>
        <a:graphic>
          <a:graphicData uri="http://schemas.openxmlformats.org/drawingml/2006/table">
            <a:tbl>
              <a:tblPr/>
              <a:tblGrid>
                <a:gridCol w="2100260"/>
                <a:gridCol w="3428992"/>
              </a:tblGrid>
              <a:tr h="33175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Андре</a:t>
                      </a:r>
                      <a:r>
                        <a:rPr lang="ru-RU" sz="1800" b="1" i="1" baseline="0" dirty="0" smtClean="0"/>
                        <a:t> Мари Ампер</a:t>
                      </a:r>
                      <a:endParaRPr lang="fr-FR" sz="1800" b="1" i="0" dirty="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755">
                <a:tc gridSpan="2">
                  <a:txBody>
                    <a:bodyPr/>
                    <a:lstStyle/>
                    <a:p>
                      <a:pPr algn="ctr"/>
                      <a:endParaRPr lang="ru-RU" sz="18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755">
                <a:tc>
                  <a:txBody>
                    <a:bodyPr/>
                    <a:lstStyle/>
                    <a:p>
                      <a:r>
                        <a:rPr lang="ru-RU" sz="1800"/>
                        <a:t>Дата рождения: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2" action="ppaction://hlinkfile" tooltip="20 января"/>
                        </a:rPr>
                        <a:t>20 января</a:t>
                      </a:r>
                      <a:r>
                        <a:rPr lang="ru-RU" sz="1800"/>
                        <a:t> </a:t>
                      </a:r>
                      <a:r>
                        <a:rPr lang="ru-RU" sz="1800">
                          <a:hlinkClick r:id="rId3" action="ppaction://hlinkfile" tooltip="1775 год"/>
                        </a:rPr>
                        <a:t>1775</a:t>
                      </a:r>
                      <a:r>
                        <a:rPr lang="ru-RU" sz="1800"/>
                        <a:t>(1775-01-20)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755">
                <a:tc>
                  <a:txBody>
                    <a:bodyPr/>
                    <a:lstStyle/>
                    <a:p>
                      <a:r>
                        <a:rPr lang="ru-RU" sz="1800"/>
                        <a:t>Место рождения: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4" action="ppaction://hlinkfile" tooltip="Лион"/>
                        </a:rPr>
                        <a:t>Лион</a:t>
                      </a:r>
                      <a:endParaRPr lang="ru-RU" sz="18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0571">
                <a:tc>
                  <a:txBody>
                    <a:bodyPr/>
                    <a:lstStyle/>
                    <a:p>
                      <a:r>
                        <a:rPr lang="ru-RU" sz="1800" dirty="0"/>
                        <a:t>Дата смерти: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5" action="ppaction://hlinkfile" tooltip="10 июня"/>
                        </a:rPr>
                        <a:t>10 июня</a:t>
                      </a:r>
                      <a:r>
                        <a:rPr lang="ru-RU" sz="1800"/>
                        <a:t> </a:t>
                      </a:r>
                      <a:r>
                        <a:rPr lang="ru-RU" sz="1800">
                          <a:hlinkClick r:id="rId6" action="ppaction://hlinkfile" tooltip="1836 год"/>
                        </a:rPr>
                        <a:t>1836</a:t>
                      </a:r>
                      <a:r>
                        <a:rPr lang="ru-RU" sz="1800"/>
                        <a:t>(1836-06-10) (61 год)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755">
                <a:tc>
                  <a:txBody>
                    <a:bodyPr/>
                    <a:lstStyle/>
                    <a:p>
                      <a:r>
                        <a:rPr lang="ru-RU" sz="1800"/>
                        <a:t>Место смерти: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7" action="ppaction://hlinkfile" tooltip="Марсель"/>
                        </a:rPr>
                        <a:t>Марсель</a:t>
                      </a:r>
                      <a:endParaRPr lang="ru-RU" sz="18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755">
                <a:tc>
                  <a:txBody>
                    <a:bodyPr/>
                    <a:lstStyle/>
                    <a:p>
                      <a:r>
                        <a:rPr lang="ru-RU" sz="1800"/>
                        <a:t>Страна: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8" action="ppaction://hlinkfile" tooltip="Франция"/>
                        </a:rPr>
                        <a:t>Франция</a:t>
                      </a:r>
                      <a:endParaRPr lang="ru-RU" sz="18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755">
                <a:tc>
                  <a:txBody>
                    <a:bodyPr/>
                    <a:lstStyle/>
                    <a:p>
                      <a:r>
                        <a:rPr lang="ru-RU" sz="1800"/>
                        <a:t>Научная сфера: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hlinkClick r:id="rId9" action="ppaction://hlinkfile" tooltip="Физика"/>
                        </a:rPr>
                        <a:t>физика</a:t>
                      </a:r>
                      <a:r>
                        <a:rPr lang="ru-RU" sz="1800"/>
                        <a:t>, </a:t>
                      </a:r>
                      <a:r>
                        <a:rPr lang="ru-RU" sz="1800">
                          <a:hlinkClick r:id="rId10" action="ppaction://hlinkfile" tooltip="Математика"/>
                        </a:rPr>
                        <a:t>математика</a:t>
                      </a:r>
                      <a:r>
                        <a:rPr lang="ru-RU" sz="1800"/>
                        <a:t>, </a:t>
                      </a:r>
                      <a:r>
                        <a:rPr lang="ru-RU" sz="1800">
                          <a:hlinkClick r:id="rId11" action="ppaction://hlinkfile" tooltip="Химия"/>
                        </a:rPr>
                        <a:t>химия</a:t>
                      </a:r>
                      <a:endParaRPr lang="ru-RU" sz="180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0571">
                <a:tc>
                  <a:txBody>
                    <a:bodyPr/>
                    <a:lstStyle/>
                    <a:p>
                      <a:r>
                        <a:rPr lang="ru-RU" sz="1800" dirty="0"/>
                        <a:t>Место работы: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hlinkClick r:id="rId12" action="ppaction://hlinkfile" tooltip="Политехническая школа"/>
                        </a:rPr>
                        <a:t>Политехническая школа</a:t>
                      </a: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>
                          <a:hlinkClick r:id="rId13" action="ppaction://hlinkfile" tooltip="Коллеж де Франс"/>
                        </a:rPr>
                        <a:t>Коллеж де Франс</a:t>
                      </a:r>
                      <a:endParaRPr lang="ru-RU" sz="1800" dirty="0"/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0571">
                <a:tc>
                  <a:txBody>
                    <a:bodyPr/>
                    <a:lstStyle/>
                    <a:p>
                      <a:r>
                        <a:rPr lang="ru-RU" sz="1800"/>
                        <a:t>Известен как: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один из основателей электродинамики</a:t>
                      </a:r>
                    </a:p>
                  </a:txBody>
                  <a:tcPr marL="82939" marR="82939" marT="41469" marB="4146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Ampere1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00034" y="2214554"/>
            <a:ext cx="3071834" cy="33575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26" name="Picture 2" descr="Флаг Франции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1027" name="Picture 3" descr="Флаг Франции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Великие умы человечества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2-tub-ru.yandex.net/i?id=346473042-3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142984"/>
            <a:ext cx="2357454" cy="235744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6146" name="Picture 2" descr="http://im3-tub-ru.yandex.net/i?id=15463134-4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1253663"/>
            <a:ext cx="2209806" cy="233430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2" name="Picture 2" descr="http://im5-tub-ru.yandex.net/i?id=246389532-5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60" y="1112222"/>
            <a:ext cx="2571768" cy="245965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0" name="Текст 9"/>
          <p:cNvSpPr>
            <a:spLocks noGrp="1"/>
          </p:cNvSpPr>
          <p:nvPr>
            <p:ph idx="1"/>
          </p:nvPr>
        </p:nvSpPr>
        <p:spPr>
          <a:xfrm>
            <a:off x="428596" y="4286256"/>
            <a:ext cx="8258204" cy="2143140"/>
          </a:xfrm>
        </p:spPr>
        <p:txBody>
          <a:bodyPr>
            <a:normAutofit/>
          </a:bodyPr>
          <a:lstStyle/>
          <a:p>
            <a:pPr marL="342900" indent="-342900">
              <a:buClrTx/>
              <a:buAutoNum type="arabicPeriod"/>
            </a:pPr>
            <a:r>
              <a:rPr lang="ru-RU" dirty="0" smtClean="0"/>
              <a:t>Как называется прибор и что им можно измерить?</a:t>
            </a:r>
          </a:p>
          <a:p>
            <a:pPr marL="342900" indent="-342900">
              <a:buClrTx/>
              <a:buAutoNum type="arabicPeriod"/>
            </a:pPr>
            <a:r>
              <a:rPr lang="ru-RU" dirty="0" smtClean="0"/>
              <a:t>Цена деления и предел измерения прибора</a:t>
            </a:r>
          </a:p>
          <a:p>
            <a:pPr marL="342900" indent="-342900">
              <a:buClrTx/>
              <a:buAutoNum type="arabicPeriod"/>
            </a:pPr>
            <a:r>
              <a:rPr lang="ru-RU" dirty="0" smtClean="0"/>
              <a:t>Обозначение в схемах и правила включения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Физические приборы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488" y="1428736"/>
          <a:ext cx="5881686" cy="4643472"/>
        </p:xfrm>
        <a:graphic>
          <a:graphicData uri="http://schemas.openxmlformats.org/drawingml/2006/table">
            <a:tbl>
              <a:tblPr/>
              <a:tblGrid>
                <a:gridCol w="2143140"/>
                <a:gridCol w="3738546"/>
              </a:tblGrid>
              <a:tr h="1002990">
                <a:tc gridSpan="2">
                  <a:txBody>
                    <a:bodyPr/>
                    <a:lstStyle/>
                    <a:p>
                      <a:pPr algn="ctr"/>
                      <a:r>
                        <a:rPr lang="vi-VN" sz="2400" b="1" dirty="0"/>
                        <a:t>Алесса́ндро Джузе́ппе Анто́нио Анаста́сио Во́льта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2921">
                <a:tc>
                  <a:txBody>
                    <a:bodyPr/>
                    <a:lstStyle/>
                    <a:p>
                      <a:r>
                        <a:rPr lang="ru-RU" sz="2000" dirty="0"/>
                        <a:t>Дата рождения: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hlinkClick r:id="rId2" action="ppaction://hlinkfile" tooltip="18 февраля"/>
                        </a:rPr>
                        <a:t>18 февраля</a:t>
                      </a:r>
                      <a:r>
                        <a:rPr lang="ru-RU" sz="2000"/>
                        <a:t> </a:t>
                      </a:r>
                      <a:r>
                        <a:rPr lang="ru-RU" sz="2000">
                          <a:hlinkClick r:id="rId3" action="ppaction://hlinkfile" tooltip="1745 год"/>
                        </a:rPr>
                        <a:t>1745</a:t>
                      </a:r>
                      <a:r>
                        <a:rPr lang="ru-RU" sz="2000"/>
                        <a:t>(1745-02-18)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4399">
                <a:tc>
                  <a:txBody>
                    <a:bodyPr/>
                    <a:lstStyle/>
                    <a:p>
                      <a:r>
                        <a:rPr lang="ru-RU" sz="2000"/>
                        <a:t>Место рождения: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hlinkClick r:id="rId4" action="ppaction://hlinkfile" tooltip="Комо"/>
                        </a:rPr>
                        <a:t>Комо</a:t>
                      </a:r>
                      <a:r>
                        <a:rPr lang="ru-RU" sz="2000"/>
                        <a:t>, </a:t>
                      </a:r>
                      <a:r>
                        <a:rPr lang="ru-RU" sz="2000">
                          <a:hlinkClick r:id="rId5" action="ppaction://hlinkfile" tooltip="Миланское герцогство"/>
                        </a:rPr>
                        <a:t>Миланское герцогство</a:t>
                      </a:r>
                      <a:endParaRPr lang="ru-RU" sz="20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4399">
                <a:tc>
                  <a:txBody>
                    <a:bodyPr/>
                    <a:lstStyle/>
                    <a:p>
                      <a:r>
                        <a:rPr lang="ru-RU" sz="2000"/>
                        <a:t>Дата смерти: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hlinkClick r:id="rId6" action="ppaction://hlinkfile" tooltip="5 марта"/>
                        </a:rPr>
                        <a:t>5 марта</a:t>
                      </a:r>
                      <a:r>
                        <a:rPr lang="ru-RU" sz="2000"/>
                        <a:t> </a:t>
                      </a:r>
                      <a:r>
                        <a:rPr lang="ru-RU" sz="2000">
                          <a:hlinkClick r:id="rId7" action="ppaction://hlinkfile" tooltip="1827 год"/>
                        </a:rPr>
                        <a:t>1827</a:t>
                      </a:r>
                      <a:r>
                        <a:rPr lang="ru-RU" sz="2000"/>
                        <a:t>(1827-03-05) (82 года)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2921">
                <a:tc>
                  <a:txBody>
                    <a:bodyPr/>
                    <a:lstStyle/>
                    <a:p>
                      <a:r>
                        <a:rPr lang="ru-RU" sz="2000" dirty="0"/>
                        <a:t>Место смерти: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hlinkClick r:id="rId4" action="ppaction://hlinkfile" tooltip="Комо"/>
                        </a:rPr>
                        <a:t>Комо</a:t>
                      </a:r>
                      <a:endParaRPr lang="ru-RU" sz="20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2921">
                <a:tc>
                  <a:txBody>
                    <a:bodyPr/>
                    <a:lstStyle/>
                    <a:p>
                      <a:r>
                        <a:rPr lang="ru-RU" sz="2000"/>
                        <a:t>Страна: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 </a:t>
                      </a:r>
                      <a:r>
                        <a:rPr lang="ru-RU" sz="2000">
                          <a:hlinkClick r:id="rId8" action="ppaction://hlinkfile" tooltip="Италия"/>
                        </a:rPr>
                        <a:t>Италия</a:t>
                      </a:r>
                      <a:endParaRPr lang="ru-RU" sz="20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2921">
                <a:tc>
                  <a:txBody>
                    <a:bodyPr/>
                    <a:lstStyle/>
                    <a:p>
                      <a:r>
                        <a:rPr lang="ru-RU" sz="2000"/>
                        <a:t>Научная сфера: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9" action="ppaction://hlinkfile" tooltip="Физик"/>
                        </a:rPr>
                        <a:t>физик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>
                          <a:hlinkClick r:id="rId10" action="ppaction://hlinkfile" tooltip="Химик"/>
                        </a:rPr>
                        <a:t>химик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>
                          <a:hlinkClick r:id="rId11" action="ppaction://hlinkfile" tooltip="Физиолог"/>
                        </a:rPr>
                        <a:t>физиолог</a:t>
                      </a:r>
                      <a:endParaRPr lang="ru-RU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Alessandro Volta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8596" y="2214554"/>
            <a:ext cx="2286016" cy="307183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26" name="Picture 2" descr="Flag of Italy.sv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90500" cy="1238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Великие умы человечества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329642" cy="476252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Физические приборы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8194" name="Picture 2" descr="http://demexp.pspu.ru/uploads/images/0000/5333/voltmetr_1_width_40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428736"/>
            <a:ext cx="2357454" cy="257176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4" name="Picture 2" descr="http://www.1-klacc.ru/files/4355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9" y="1285860"/>
            <a:ext cx="2428892" cy="323852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5" name="Picture 2" descr="http://demexp.pspu.ru/uploads/images/0001/8809/1_width_400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7" y="1071546"/>
            <a:ext cx="2698273" cy="350046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000100" y="4643446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Как называется прибор и что им можно измерить?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Цена деления и предел измерения прибора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Обозначение в схемах и правила включения</a:t>
            </a:r>
            <a:endParaRPr lang="ru-RU" sz="2400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403</TotalTime>
  <Words>419</Words>
  <Application>Microsoft Office PowerPoint</Application>
  <PresentationFormat>Экран (4:3)</PresentationFormat>
  <Paragraphs>134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Сердца, отданные науке</vt:lpstr>
      <vt:lpstr>Слайд 2</vt:lpstr>
      <vt:lpstr>Применение электрического тока</vt:lpstr>
      <vt:lpstr>Применение электрического тока</vt:lpstr>
      <vt:lpstr>Гимнастика для ума</vt:lpstr>
      <vt:lpstr>Великие умы человечества</vt:lpstr>
      <vt:lpstr>Физические приборы</vt:lpstr>
      <vt:lpstr>Великие умы человечества</vt:lpstr>
      <vt:lpstr>Физические приборы</vt:lpstr>
      <vt:lpstr>Великие умы человечества</vt:lpstr>
      <vt:lpstr>Физические приборы</vt:lpstr>
      <vt:lpstr>Великие умы человечества</vt:lpstr>
      <vt:lpstr>Великие умы человечества</vt:lpstr>
      <vt:lpstr>Великие умы человечества</vt:lpstr>
      <vt:lpstr>Запомни</vt:lpstr>
      <vt:lpstr>Законы постоянного тока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физику</dc:title>
  <dc:creator>Admin</dc:creator>
  <cp:lastModifiedBy>Admin</cp:lastModifiedBy>
  <cp:revision>67</cp:revision>
  <dcterms:created xsi:type="dcterms:W3CDTF">2013-04-20T10:21:41Z</dcterms:created>
  <dcterms:modified xsi:type="dcterms:W3CDTF">2013-04-25T15:40:47Z</dcterms:modified>
</cp:coreProperties>
</file>