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notesMasterIdLst>
    <p:notesMasterId r:id="rId17"/>
  </p:notesMasterIdLst>
  <p:sldIdLst>
    <p:sldId id="259" r:id="rId2"/>
    <p:sldId id="261" r:id="rId3"/>
    <p:sldId id="262" r:id="rId4"/>
    <p:sldId id="263" r:id="rId5"/>
    <p:sldId id="267" r:id="rId6"/>
    <p:sldId id="269" r:id="rId7"/>
    <p:sldId id="266" r:id="rId8"/>
    <p:sldId id="264" r:id="rId9"/>
    <p:sldId id="265" r:id="rId10"/>
    <p:sldId id="271" r:id="rId11"/>
    <p:sldId id="270" r:id="rId12"/>
    <p:sldId id="272" r:id="rId13"/>
    <p:sldId id="273" r:id="rId14"/>
    <p:sldId id="274" r:id="rId15"/>
    <p:sldId id="275" r:id="rId16"/>
  </p:sldIdLst>
  <p:sldSz cx="9144000" cy="6858000" type="screen4x3"/>
  <p:notesSz cx="6858000" cy="9144000"/>
  <p:defaultTextStyle>
    <a:defPPr>
      <a:defRPr lang="ru-R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A3C9FB"/>
    <a:srgbClr val="9933FF"/>
    <a:srgbClr val="FD3829"/>
    <a:srgbClr val="FEA7A0"/>
    <a:srgbClr val="F6CE86"/>
    <a:srgbClr val="004BE0"/>
    <a:srgbClr val="EF6E4B"/>
    <a:srgbClr val="1385D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105" autoAdjust="0"/>
    <p:restoredTop sz="98224" autoAdjust="0"/>
  </p:normalViewPr>
  <p:slideViewPr>
    <p:cSldViewPr>
      <p:cViewPr>
        <p:scale>
          <a:sx n="90" d="100"/>
          <a:sy n="90" d="100"/>
        </p:scale>
        <p:origin x="-576" y="-7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7689C58-3CED-4A01-8428-CE3EE421D218}" type="datetimeFigureOut">
              <a:rPr lang="ru-RU" smtClean="0"/>
              <a:t>05.04.2012</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B79C212-567C-491B-B7B6-AD794CEA562D}" type="slidenum">
              <a:rPr lang="ru-RU" smtClean="0"/>
              <a:t>‹#›</a:t>
            </a:fld>
            <a:endParaRPr lang="ru-RU"/>
          </a:p>
        </p:txBody>
      </p:sp>
    </p:spTree>
    <p:extLst>
      <p:ext uri="{BB962C8B-B14F-4D97-AF65-F5344CB8AC3E}">
        <p14:creationId xmlns:p14="http://schemas.microsoft.com/office/powerpoint/2010/main" val="21100513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5B79C212-567C-491B-B7B6-AD794CEA562D}" type="slidenum">
              <a:rPr lang="ru-RU" smtClean="0"/>
              <a:t>1</a:t>
            </a:fld>
            <a:endParaRPr lang="ru-RU"/>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5B79C212-567C-491B-B7B6-AD794CEA562D}" type="slidenum">
              <a:rPr lang="ru-RU" smtClean="0"/>
              <a:t>2</a:t>
            </a:fld>
            <a:endParaRPr lang="ru-RU"/>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5B79C212-567C-491B-B7B6-AD794CEA562D}" type="slidenum">
              <a:rPr lang="ru-RU" smtClean="0"/>
              <a:t>3</a:t>
            </a:fld>
            <a:endParaRPr lang="ru-RU"/>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a:p>
        </p:txBody>
      </p:sp>
      <p:sp>
        <p:nvSpPr>
          <p:cNvPr id="4" name="Номер слайда 3"/>
          <p:cNvSpPr>
            <a:spLocks noGrp="1"/>
          </p:cNvSpPr>
          <p:nvPr>
            <p:ph type="sldNum" sz="quarter" idx="10"/>
          </p:nvPr>
        </p:nvSpPr>
        <p:spPr/>
        <p:txBody>
          <a:bodyPr/>
          <a:lstStyle/>
          <a:p>
            <a:fld id="{5B79C212-567C-491B-B7B6-AD794CEA562D}" type="slidenum">
              <a:rPr lang="ru-RU" smtClean="0"/>
              <a:t>4</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2" cstate="print"/>
          <a:srcRect t="33333"/>
          <a:stretch>
            <a:fillRect/>
          </a:stretch>
        </p:blipFill>
        <p:spPr>
          <a:xfrm>
            <a:off x="0" y="0"/>
            <a:ext cx="9144000" cy="4572000"/>
          </a:xfrm>
          <a:prstGeom prst="rect">
            <a:avLst/>
          </a:prstGeom>
        </p:spPr>
      </p:pic>
      <p:sp>
        <p:nvSpPr>
          <p:cNvPr id="4" name="Date Placeholder 3"/>
          <p:cNvSpPr>
            <a:spLocks noGrp="1"/>
          </p:cNvSpPr>
          <p:nvPr>
            <p:ph type="dt" sz="half" idx="10"/>
          </p:nvPr>
        </p:nvSpPr>
        <p:spPr/>
        <p:txBody>
          <a:bodyPr/>
          <a:lstStyle/>
          <a:p>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7927C68-91CB-4D06-8977-CC742E0DD38B}" type="slidenum">
              <a:rPr lang="ru-RU" smtClean="0"/>
              <a:pPr/>
              <a:t>‹#›</a:t>
            </a:fld>
            <a:endParaRPr lang="ru-RU"/>
          </a:p>
        </p:txBody>
      </p:sp>
      <p:sp>
        <p:nvSpPr>
          <p:cNvPr id="3" name="Subtitle 2"/>
          <p:cNvSpPr>
            <a:spLocks noGrp="1"/>
          </p:cNvSpPr>
          <p:nvPr>
            <p:ph type="subTitle" idx="1"/>
          </p:nvPr>
        </p:nvSpPr>
        <p:spPr>
          <a:xfrm>
            <a:off x="1219200" y="3886200"/>
            <a:ext cx="6400800" cy="1752600"/>
          </a:xfrm>
        </p:spPr>
        <p:txBody>
          <a:bodyPr>
            <a:normAutofit/>
          </a:bodyPr>
          <a:lstStyle>
            <a:lvl1pPr marL="0" indent="0" algn="ctr">
              <a:buNone/>
              <a:defRPr sz="1700" baseline="0">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2" name="Title 1"/>
          <p:cNvSpPr>
            <a:spLocks noGrp="1"/>
          </p:cNvSpPr>
          <p:nvPr>
            <p:ph type="ctrTitle"/>
          </p:nvPr>
        </p:nvSpPr>
        <p:spPr>
          <a:xfrm>
            <a:off x="685800" y="2007888"/>
            <a:ext cx="7772400" cy="1470025"/>
          </a:xfrm>
        </p:spPr>
        <p:txBody>
          <a:bodyPr/>
          <a:lstStyle>
            <a:lvl1pPr algn="ctr">
              <a:defRPr sz="3200"/>
            </a:lvl1pPr>
          </a:lstStyle>
          <a:p>
            <a:r>
              <a:rPr lang="ru-RU" smtClean="0"/>
              <a:t>Образец заголовка</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Vertical Text Placeholder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C66DA3D-0874-4240-A3C3-E677B7EE288B}"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97BE6CFC-A563-46DA-A816-025A68BF5B51}" type="slidenum">
              <a:rPr lang="ru-RU" smtClean="0"/>
              <a:pPr/>
              <a:t>‹#›</a:t>
            </a:fld>
            <a:endParaRPr lang="ru-R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woObj">
  <p:cSld name="Заголовок, 1 большой объект и 2 маленьких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4648200" y="1600200"/>
            <a:ext cx="4038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4648200" y="3938588"/>
            <a:ext cx="4038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Дата 5"/>
          <p:cNvSpPr>
            <a:spLocks noGrp="1"/>
          </p:cNvSpPr>
          <p:nvPr>
            <p:ph type="dt" sz="half" idx="10"/>
          </p:nvPr>
        </p:nvSpPr>
        <p:spPr>
          <a:xfrm>
            <a:off x="457200" y="6245225"/>
            <a:ext cx="2133600" cy="476250"/>
          </a:xfrm>
        </p:spPr>
        <p:txBody>
          <a:bodyPr/>
          <a:lstStyle>
            <a:lvl1pPr>
              <a:defRPr/>
            </a:lvl1pPr>
          </a:lstStyle>
          <a:p>
            <a:endParaRPr lang="ru-RU"/>
          </a:p>
        </p:txBody>
      </p:sp>
      <p:sp>
        <p:nvSpPr>
          <p:cNvPr id="7" name="Нижний колонтитул 6"/>
          <p:cNvSpPr>
            <a:spLocks noGrp="1"/>
          </p:cNvSpPr>
          <p:nvPr>
            <p:ph type="ftr" sz="quarter" idx="11"/>
          </p:nvPr>
        </p:nvSpPr>
        <p:spPr>
          <a:xfrm>
            <a:off x="3124200" y="6245225"/>
            <a:ext cx="2895600" cy="476250"/>
          </a:xfrm>
        </p:spPr>
        <p:txBody>
          <a:bodyPr/>
          <a:lstStyle>
            <a:lvl1pPr>
              <a:defRPr/>
            </a:lvl1pPr>
          </a:lstStyle>
          <a:p>
            <a:endParaRPr lang="ru-RU"/>
          </a:p>
        </p:txBody>
      </p:sp>
      <p:sp>
        <p:nvSpPr>
          <p:cNvPr id="8" name="Номер слайда 7"/>
          <p:cNvSpPr>
            <a:spLocks noGrp="1"/>
          </p:cNvSpPr>
          <p:nvPr>
            <p:ph type="sldNum" sz="quarter" idx="12"/>
          </p:nvPr>
        </p:nvSpPr>
        <p:spPr>
          <a:xfrm>
            <a:off x="6553200" y="6245225"/>
            <a:ext cx="2133600" cy="476250"/>
          </a:xfrm>
        </p:spPr>
        <p:txBody>
          <a:bodyPr/>
          <a:lstStyle>
            <a:lvl1pPr>
              <a:defRPr/>
            </a:lvl1pPr>
          </a:lstStyle>
          <a:p>
            <a:fld id="{B8652BE5-66D4-407A-9CCE-39D564B68809}" type="slidenum">
              <a:rPr lang="ru-RU"/>
              <a:pPr/>
              <a:t>‹#›</a:t>
            </a:fld>
            <a:endParaRPr lang="ru-RU"/>
          </a:p>
        </p:txBody>
      </p:sp>
    </p:spTree>
  </p:cSld>
  <p:clrMapOvr>
    <a:masterClrMapping/>
  </p:clrMapOvr>
  <p:transition advClick="0"/>
</p:sldLayout>
</file>

<file path=ppt/slideLayouts/slideLayout13.xml><?xml version="1.0" encoding="utf-8"?>
<p:sldLayout xmlns:a="http://schemas.openxmlformats.org/drawingml/2006/main" xmlns:r="http://schemas.openxmlformats.org/officeDocument/2006/relationships" xmlns:p="http://schemas.openxmlformats.org/presentationml/2006/main" type="fourObj">
  <p:cSld name="Заголовок и четыре объекта">
    <p:spTree>
      <p:nvGrpSpPr>
        <p:cNvPr id="1" name=""/>
        <p:cNvGrpSpPr/>
        <p:nvPr/>
      </p:nvGrpSpPr>
      <p:grpSpPr>
        <a:xfrm>
          <a:off x="0" y="0"/>
          <a:ext cx="0" cy="0"/>
          <a:chOff x="0" y="0"/>
          <a:chExt cx="0" cy="0"/>
        </a:xfrm>
      </p:grpSpPr>
      <p:sp>
        <p:nvSpPr>
          <p:cNvPr id="2" name="Заголовок 1"/>
          <p:cNvSpPr>
            <a:spLocks noGrp="1"/>
          </p:cNvSpPr>
          <p:nvPr>
            <p:ph type="title" sz="quarter"/>
          </p:nvPr>
        </p:nvSpPr>
        <p:spPr>
          <a:xfrm>
            <a:off x="457200" y="274638"/>
            <a:ext cx="8229600" cy="1143000"/>
          </a:xfrm>
        </p:spPr>
        <p:txBody>
          <a:bodyPr/>
          <a:lstStyle/>
          <a:p>
            <a:r>
              <a:rPr lang="ru-RU" smtClean="0"/>
              <a:t>Образец заголовка</a:t>
            </a:r>
            <a:endParaRPr lang="ru-RU"/>
          </a:p>
        </p:txBody>
      </p:sp>
      <p:sp>
        <p:nvSpPr>
          <p:cNvPr id="3" name="Содержимое 2"/>
          <p:cNvSpPr>
            <a:spLocks noGrp="1"/>
          </p:cNvSpPr>
          <p:nvPr>
            <p:ph sz="quarter" idx="1"/>
          </p:nvPr>
        </p:nvSpPr>
        <p:spPr>
          <a:xfrm>
            <a:off x="457200" y="1600200"/>
            <a:ext cx="4038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quarter" idx="2"/>
          </p:nvPr>
        </p:nvSpPr>
        <p:spPr>
          <a:xfrm>
            <a:off x="4648200" y="1600200"/>
            <a:ext cx="4038600" cy="21859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Содержимое 4"/>
          <p:cNvSpPr>
            <a:spLocks noGrp="1"/>
          </p:cNvSpPr>
          <p:nvPr>
            <p:ph sz="quarter" idx="3"/>
          </p:nvPr>
        </p:nvSpPr>
        <p:spPr>
          <a:xfrm>
            <a:off x="457200" y="3938588"/>
            <a:ext cx="4038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Содержимое 5"/>
          <p:cNvSpPr>
            <a:spLocks noGrp="1"/>
          </p:cNvSpPr>
          <p:nvPr>
            <p:ph sz="quarter" idx="4"/>
          </p:nvPr>
        </p:nvSpPr>
        <p:spPr>
          <a:xfrm>
            <a:off x="4648200" y="3938588"/>
            <a:ext cx="4038600" cy="2187575"/>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a:xfrm>
            <a:off x="457200" y="6245225"/>
            <a:ext cx="2133600" cy="476250"/>
          </a:xfrm>
        </p:spPr>
        <p:txBody>
          <a:bodyPr/>
          <a:lstStyle>
            <a:lvl1pPr>
              <a:defRPr/>
            </a:lvl1pPr>
          </a:lstStyle>
          <a:p>
            <a:endParaRPr lang="ru-RU"/>
          </a:p>
        </p:txBody>
      </p:sp>
      <p:sp>
        <p:nvSpPr>
          <p:cNvPr id="8" name="Нижний колонтитул 7"/>
          <p:cNvSpPr>
            <a:spLocks noGrp="1"/>
          </p:cNvSpPr>
          <p:nvPr>
            <p:ph type="ftr" sz="quarter" idx="11"/>
          </p:nvPr>
        </p:nvSpPr>
        <p:spPr>
          <a:xfrm>
            <a:off x="3124200" y="6245225"/>
            <a:ext cx="2895600" cy="476250"/>
          </a:xfrm>
        </p:spPr>
        <p:txBody>
          <a:bodyPr/>
          <a:lstStyle>
            <a:lvl1pPr>
              <a:defRPr/>
            </a:lvl1pPr>
          </a:lstStyle>
          <a:p>
            <a:endParaRPr lang="ru-RU"/>
          </a:p>
        </p:txBody>
      </p:sp>
      <p:sp>
        <p:nvSpPr>
          <p:cNvPr id="9" name="Номер слайда 8"/>
          <p:cNvSpPr>
            <a:spLocks noGrp="1"/>
          </p:cNvSpPr>
          <p:nvPr>
            <p:ph type="sldNum" sz="quarter" idx="12"/>
          </p:nvPr>
        </p:nvSpPr>
        <p:spPr>
          <a:xfrm>
            <a:off x="6553200" y="6245225"/>
            <a:ext cx="2133600" cy="476250"/>
          </a:xfrm>
        </p:spPr>
        <p:txBody>
          <a:bodyPr/>
          <a:lstStyle>
            <a:lvl1pPr>
              <a:defRPr/>
            </a:lvl1pPr>
          </a:lstStyle>
          <a:p>
            <a:fld id="{31229CA7-C7CF-4A0A-AFD4-51E201992068}" type="slidenum">
              <a:rPr lang="ru-RU"/>
              <a:pPr/>
              <a:t>‹#›</a:t>
            </a:fld>
            <a:endParaRPr lang="ru-RU"/>
          </a:p>
        </p:txBody>
      </p:sp>
    </p:spTree>
  </p:cSld>
  <p:clrMapOvr>
    <a:masterClrMapping/>
  </p:clrMapOvr>
  <p:transition advClick="0"/>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cSld name="Заголовок, текст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p:spPr>
        <p:txBody>
          <a:bodyPr/>
          <a:lstStyle/>
          <a:p>
            <a:r>
              <a:rPr lang="ru-RU" smtClean="0"/>
              <a:t>Образец заголовка</a:t>
            </a:r>
            <a:endParaRPr lang="ru-RU"/>
          </a:p>
        </p:txBody>
      </p:sp>
      <p:sp>
        <p:nvSpPr>
          <p:cNvPr id="3" name="Текст 2"/>
          <p:cNvSpPr>
            <a:spLocks noGrp="1"/>
          </p:cNvSpPr>
          <p:nvPr>
            <p:ph type="body" sz="half" idx="1"/>
          </p:nvPr>
        </p:nvSpPr>
        <p:spPr>
          <a:xfrm>
            <a:off x="457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a:xfrm>
            <a:off x="457200" y="6245225"/>
            <a:ext cx="2133600" cy="476250"/>
          </a:xfrm>
        </p:spPr>
        <p:txBody>
          <a:bodyPr/>
          <a:lstStyle>
            <a:lvl1pPr>
              <a:defRPr/>
            </a:lvl1pPr>
          </a:lstStyle>
          <a:p>
            <a:endParaRPr lang="ru-RU"/>
          </a:p>
        </p:txBody>
      </p:sp>
      <p:sp>
        <p:nvSpPr>
          <p:cNvPr id="6" name="Нижний колонтитул 5"/>
          <p:cNvSpPr>
            <a:spLocks noGrp="1"/>
          </p:cNvSpPr>
          <p:nvPr>
            <p:ph type="ftr" sz="quarter" idx="11"/>
          </p:nvPr>
        </p:nvSpPr>
        <p:spPr>
          <a:xfrm>
            <a:off x="3124200" y="6245225"/>
            <a:ext cx="2895600" cy="476250"/>
          </a:xfrm>
        </p:spPr>
        <p:txBody>
          <a:bodyPr/>
          <a:lstStyle>
            <a:lvl1pPr>
              <a:defRPr/>
            </a:lvl1pPr>
          </a:lstStyle>
          <a:p>
            <a:endParaRPr lang="ru-RU"/>
          </a:p>
        </p:txBody>
      </p:sp>
      <p:sp>
        <p:nvSpPr>
          <p:cNvPr id="7" name="Номер слайда 6"/>
          <p:cNvSpPr>
            <a:spLocks noGrp="1"/>
          </p:cNvSpPr>
          <p:nvPr>
            <p:ph type="sldNum" sz="quarter" idx="12"/>
          </p:nvPr>
        </p:nvSpPr>
        <p:spPr>
          <a:xfrm>
            <a:off x="6553200" y="6245225"/>
            <a:ext cx="2133600" cy="476250"/>
          </a:xfrm>
        </p:spPr>
        <p:txBody>
          <a:bodyPr/>
          <a:lstStyle>
            <a:lvl1pPr>
              <a:defRPr/>
            </a:lvl1pPr>
          </a:lstStyle>
          <a:p>
            <a:fld id="{EFBF2345-2597-4539-AD83-E08E306D8AFA}" type="slidenum">
              <a:rPr lang="ru-RU"/>
              <a:pPr/>
              <a:t>‹#›</a:t>
            </a:fld>
            <a:endParaRPr lang="ru-RU"/>
          </a:p>
        </p:txBody>
      </p:sp>
    </p:spTree>
  </p:cSld>
  <p:clrMapOvr>
    <a:masterClrMapping/>
  </p:clrMapOvr>
  <p:transition advClick="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4" name="Date Placeholder 3"/>
          <p:cNvSpPr>
            <a:spLocks noGrp="1"/>
          </p:cNvSpPr>
          <p:nvPr>
            <p:ph type="dt" sz="half" idx="10"/>
          </p:nvPr>
        </p:nvSpPr>
        <p:spPr/>
        <p:txBody>
          <a:bodyPr/>
          <a:lstStyle/>
          <a:p>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E55AB0E4-9E60-4248-ABAE-474372989138}" type="slidenum">
              <a:rPr lang="ru-RU" smtClean="0"/>
              <a:pPr/>
              <a:t>‹#›</a:t>
            </a:fld>
            <a:endParaRPr lang="ru-RU"/>
          </a:p>
        </p:txBody>
      </p:sp>
      <p:sp>
        <p:nvSpPr>
          <p:cNvPr id="8" name="Content Placeholder 7"/>
          <p:cNvSpPr>
            <a:spLocks noGrp="1"/>
          </p:cNvSpPr>
          <p:nvPr>
            <p:ph sz="quarter" idx="13"/>
          </p:nvPr>
        </p:nvSpPr>
        <p:spPr>
          <a:xfrm>
            <a:off x="609600" y="1600200"/>
            <a:ext cx="7924800" cy="41148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2" name="Title 1"/>
          <p:cNvSpPr>
            <a:spLocks noGrp="1"/>
          </p:cNvSpPr>
          <p:nvPr>
            <p:ph type="title"/>
          </p:nvPr>
        </p:nvSpPr>
        <p:spPr>
          <a:xfrm>
            <a:off x="609600" y="4962525"/>
            <a:ext cx="7885113" cy="1362075"/>
          </a:xfrm>
        </p:spPr>
        <p:txBody>
          <a:bodyPr anchor="t"/>
          <a:lstStyle>
            <a:lvl1pPr algn="l">
              <a:defRPr sz="3200" b="0" i="0" cap="all" baseline="0"/>
            </a:lvl1pPr>
          </a:lstStyle>
          <a:p>
            <a:r>
              <a:rPr lang="ru-RU" smtClean="0"/>
              <a:t>Образец заголовка</a:t>
            </a:r>
            <a:endParaRPr lang="en-US" dirty="0"/>
          </a:p>
        </p:txBody>
      </p:sp>
      <p:sp>
        <p:nvSpPr>
          <p:cNvPr id="3" name="Text Placeholder 2"/>
          <p:cNvSpPr>
            <a:spLocks noGrp="1"/>
          </p:cNvSpPr>
          <p:nvPr>
            <p:ph type="body" idx="1"/>
          </p:nvPr>
        </p:nvSpPr>
        <p:spPr>
          <a:xfrm>
            <a:off x="609600" y="3462338"/>
            <a:ext cx="7885113" cy="1500187"/>
          </a:xfrm>
        </p:spPr>
        <p:txBody>
          <a:bodyPr anchor="b">
            <a:normAutofit/>
          </a:bodyPr>
          <a:lstStyle>
            <a:lvl1pPr marL="0" indent="0">
              <a:buNone/>
              <a:defRPr sz="1700"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CEF96CE1-0DFE-4B3A-AF79-3364E2C2C18D}"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11" name="Content Placeholder 10"/>
          <p:cNvSpPr>
            <a:spLocks noGrp="1"/>
          </p:cNvSpPr>
          <p:nvPr>
            <p:ph sz="quarter" idx="13"/>
          </p:nvPr>
        </p:nvSpPr>
        <p:spPr>
          <a:xfrm>
            <a:off x="609600" y="1600200"/>
            <a:ext cx="3733800" cy="4114800"/>
          </a:xfrm>
        </p:spPr>
        <p:txBody>
          <a:bodyPr/>
          <a:lstStyle>
            <a:lvl5pPr>
              <a:defRPr/>
            </a:lvl5pPr>
            <a:lvl6pPr>
              <a:buClr>
                <a:schemeClr val="tx2"/>
              </a:buClr>
              <a:buFont typeface="Arial" pitchFamily="34" charset="0"/>
              <a:buChar char="•"/>
              <a:defRPr/>
            </a:lvl6pPr>
            <a:lvl7pPr>
              <a:buClr>
                <a:schemeClr val="tx2"/>
              </a:buClr>
              <a:buFont typeface="Arial" pitchFamily="34" charset="0"/>
              <a:buChar char="•"/>
              <a:defRPr/>
            </a:lvl7pPr>
            <a:lvl8pPr>
              <a:buClr>
                <a:schemeClr val="tx2"/>
              </a:buClr>
              <a:buFont typeface="Arial" pitchFamily="34" charset="0"/>
              <a:buChar char="•"/>
              <a:defRPr/>
            </a:lvl8pPr>
            <a:lvl9pPr>
              <a:buClr>
                <a:schemeClr val="tx2"/>
              </a:buClr>
              <a:buFont typeface="Arial" pitchFamily="34" charset="0"/>
              <a:buChar cha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3" name="Content Placeholder 12"/>
          <p:cNvSpPr>
            <a:spLocks noGrp="1"/>
          </p:cNvSpPr>
          <p:nvPr>
            <p:ph sz="quarter" idx="14"/>
          </p:nvPr>
        </p:nvSpPr>
        <p:spPr>
          <a:xfrm>
            <a:off x="4800600" y="1600200"/>
            <a:ext cx="3733800" cy="41148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5" name="Date Placeholder 4"/>
          <p:cNvSpPr>
            <a:spLocks noGrp="1"/>
          </p:cNvSpPr>
          <p:nvPr>
            <p:ph type="dt" sz="half" idx="10"/>
          </p:nvPr>
        </p:nvSpPr>
        <p:spPr/>
        <p:txBody>
          <a:bodyPr/>
          <a:lstStyle/>
          <a:p>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1CFE2BC7-F5B0-4816-8623-518E22FBDFE0}"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13" name="Content Placeholder 12"/>
          <p:cNvSpPr>
            <a:spLocks noGrp="1"/>
          </p:cNvSpPr>
          <p:nvPr>
            <p:ph sz="quarter" idx="14"/>
          </p:nvPr>
        </p:nvSpPr>
        <p:spPr>
          <a:xfrm>
            <a:off x="4800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11" name="Content Placeholder 10"/>
          <p:cNvSpPr>
            <a:spLocks noGrp="1"/>
          </p:cNvSpPr>
          <p:nvPr>
            <p:ph sz="quarter" idx="13"/>
          </p:nvPr>
        </p:nvSpPr>
        <p:spPr>
          <a:xfrm>
            <a:off x="609600" y="2209800"/>
            <a:ext cx="3733800" cy="3505200"/>
          </a:xfrm>
        </p:spPr>
        <p:txBody>
          <a:bodyPr/>
          <a:lstStyle>
            <a:lvl6pPr>
              <a:buClr>
                <a:schemeClr val="tx2"/>
              </a:buClr>
              <a:defRPr/>
            </a:lvl6pPr>
            <a:lvl7pPr>
              <a:buClr>
                <a:schemeClr val="tx2"/>
              </a:buClr>
              <a:defRPr/>
            </a:lvl7pPr>
            <a:lvl8pPr>
              <a:buClr>
                <a:schemeClr val="tx2"/>
              </a:buClr>
              <a:defRPr/>
            </a:lvl8pPr>
            <a:lvl9pPr>
              <a:buClr>
                <a:schemeClr val="tx2"/>
              </a:buClr>
              <a:defRPr/>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2" name="Title 1"/>
          <p:cNvSpPr>
            <a:spLocks noGrp="1"/>
          </p:cNvSpPr>
          <p:nvPr>
            <p:ph type="title"/>
          </p:nvPr>
        </p:nvSpPr>
        <p:spPr>
          <a:xfrm>
            <a:off x="609600" y="274638"/>
            <a:ext cx="7924800" cy="1143000"/>
          </a:xfrm>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p:nvPr>
        </p:nvSpPr>
        <p:spPr>
          <a:xfrm>
            <a:off x="609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5" name="Text Placeholder 4"/>
          <p:cNvSpPr>
            <a:spLocks noGrp="1"/>
          </p:cNvSpPr>
          <p:nvPr>
            <p:ph type="body" sz="quarter" idx="3"/>
          </p:nvPr>
        </p:nvSpPr>
        <p:spPr>
          <a:xfrm>
            <a:off x="4800600" y="1600199"/>
            <a:ext cx="3733800" cy="574675"/>
          </a:xfrm>
        </p:spPr>
        <p:txBody>
          <a:bodyPr anchor="b">
            <a:normAutofit/>
          </a:bodyPr>
          <a:lstStyle>
            <a:lvl1pPr marL="0" indent="0">
              <a:buNone/>
              <a:defRPr sz="1700" b="0" i="0"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7" name="Date Placeholder 6"/>
          <p:cNvSpPr>
            <a:spLocks noGrp="1"/>
          </p:cNvSpPr>
          <p:nvPr>
            <p:ph type="dt" sz="half" idx="10"/>
          </p:nvPr>
        </p:nvSpPr>
        <p:spPr/>
        <p:txBody>
          <a:bodyPr/>
          <a:lstStyle/>
          <a:p>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BEDDEA91-B8D7-4CF7-8BAD-5AFDAA554A80}"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a:xfrm>
            <a:off x="609600" y="274638"/>
            <a:ext cx="7924800" cy="1143000"/>
          </a:xfrm>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29377517-3B55-4E4C-B5A6-67CCA6054896}"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ED23E571-A5B7-486C-A065-4CF887864EB2}"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9" name="Content Placeholder 8"/>
          <p:cNvSpPr>
            <a:spLocks noGrp="1"/>
          </p:cNvSpPr>
          <p:nvPr>
            <p:ph sz="quarter" idx="13"/>
          </p:nvPr>
        </p:nvSpPr>
        <p:spPr>
          <a:xfrm>
            <a:off x="3962400" y="1447800"/>
            <a:ext cx="4648200" cy="4267200"/>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2" name="Title 1"/>
          <p:cNvSpPr>
            <a:spLocks noGrp="1"/>
          </p:cNvSpPr>
          <p:nvPr>
            <p:ph type="title"/>
          </p:nvPr>
        </p:nvSpPr>
        <p:spPr>
          <a:xfrm>
            <a:off x="612648" y="1447800"/>
            <a:ext cx="2971800" cy="1097280"/>
          </a:xfrm>
        </p:spPr>
        <p:txBody>
          <a:bodyPr anchor="b"/>
          <a:lstStyle>
            <a:lvl1pPr algn="l">
              <a:defRPr sz="1800" b="0" i="0" cap="none" baseline="0">
                <a:solidFill>
                  <a:schemeClr val="tx2"/>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612648" y="2547891"/>
            <a:ext cx="2971800" cy="3167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87B5F40E-905E-4D6C-AF88-AE5E401EBDAC}"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pic>
        <p:nvPicPr>
          <p:cNvPr id="11" name="Picture 10" descr="horizon.png"/>
          <p:cNvPicPr>
            <a:picLocks noChangeAspect="1"/>
          </p:cNvPicPr>
          <p:nvPr/>
        </p:nvPicPr>
        <p:blipFill>
          <a:blip r:embed="rId2" cstate="print"/>
          <a:stretch>
            <a:fillRect/>
          </a:stretch>
        </p:blipFill>
        <p:spPr>
          <a:xfrm>
            <a:off x="0" y="0"/>
            <a:ext cx="9144000" cy="6858000"/>
          </a:xfrm>
          <a:prstGeom prst="rect">
            <a:avLst/>
          </a:prstGeom>
        </p:spPr>
      </p:pic>
      <p:sp>
        <p:nvSpPr>
          <p:cNvPr id="2" name="Title 1"/>
          <p:cNvSpPr>
            <a:spLocks noGrp="1"/>
          </p:cNvSpPr>
          <p:nvPr>
            <p:ph type="title"/>
          </p:nvPr>
        </p:nvSpPr>
        <p:spPr>
          <a:xfrm>
            <a:off x="609600" y="1447800"/>
            <a:ext cx="2971800" cy="1097280"/>
          </a:xfrm>
        </p:spPr>
        <p:txBody>
          <a:bodyPr anchor="b"/>
          <a:lstStyle>
            <a:lvl1pPr algn="l">
              <a:defRPr sz="1800" b="0" i="0" cap="none" baseline="0">
                <a:solidFill>
                  <a:schemeClr val="tx2"/>
                </a:solidFill>
              </a:defRPr>
            </a:lvl1pPr>
          </a:lstStyle>
          <a:p>
            <a:r>
              <a:rPr lang="ru-RU" smtClean="0"/>
              <a:t>Образец заголовка</a:t>
            </a:r>
            <a:endParaRPr lang="en-US" dirty="0"/>
          </a:p>
        </p:txBody>
      </p:sp>
      <p:sp>
        <p:nvSpPr>
          <p:cNvPr id="3" name="Picture Placeholder 2"/>
          <p:cNvSpPr>
            <a:spLocks noGrp="1"/>
          </p:cNvSpPr>
          <p:nvPr>
            <p:ph type="pic" idx="1"/>
          </p:nvPr>
        </p:nvSpPr>
        <p:spPr>
          <a:xfrm>
            <a:off x="4657344" y="1447800"/>
            <a:ext cx="3419856" cy="3474720"/>
          </a:xfrm>
          <a:custGeom>
            <a:avLst/>
            <a:gdLst>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74450 w 3419856"/>
              <a:gd name="connsiteY9" fmla="*/ 3429000 h 3429000"/>
              <a:gd name="connsiteX10" fmla="*/ 21806 w 3419856"/>
              <a:gd name="connsiteY10" fmla="*/ 3407194 h 3429000"/>
              <a:gd name="connsiteX11" fmla="*/ 0 w 3419856"/>
              <a:gd name="connsiteY11" fmla="*/ 3354550 h 3429000"/>
              <a:gd name="connsiteX12" fmla="*/ 0 w 3419856"/>
              <a:gd name="connsiteY12" fmla="*/ 74450 h 3429000"/>
              <a:gd name="connsiteX0" fmla="*/ 0 w 3419856"/>
              <a:gd name="connsiteY0" fmla="*/ 74450 h 3429000"/>
              <a:gd name="connsiteX1" fmla="*/ 21806 w 3419856"/>
              <a:gd name="connsiteY1" fmla="*/ 21806 h 3429000"/>
              <a:gd name="connsiteX2" fmla="*/ 74450 w 3419856"/>
              <a:gd name="connsiteY2" fmla="*/ 0 h 3429000"/>
              <a:gd name="connsiteX3" fmla="*/ 3345406 w 3419856"/>
              <a:gd name="connsiteY3" fmla="*/ 0 h 3429000"/>
              <a:gd name="connsiteX4" fmla="*/ 3398050 w 3419856"/>
              <a:gd name="connsiteY4" fmla="*/ 21806 h 3429000"/>
              <a:gd name="connsiteX5" fmla="*/ 3419856 w 3419856"/>
              <a:gd name="connsiteY5" fmla="*/ 74450 h 3429000"/>
              <a:gd name="connsiteX6" fmla="*/ 3419856 w 3419856"/>
              <a:gd name="connsiteY6" fmla="*/ 3354550 h 3429000"/>
              <a:gd name="connsiteX7" fmla="*/ 3398050 w 3419856"/>
              <a:gd name="connsiteY7" fmla="*/ 3407194 h 3429000"/>
              <a:gd name="connsiteX8" fmla="*/ 3345406 w 3419856"/>
              <a:gd name="connsiteY8" fmla="*/ 3429000 h 3429000"/>
              <a:gd name="connsiteX9" fmla="*/ 21806 w 3419856"/>
              <a:gd name="connsiteY9" fmla="*/ 3407194 h 3429000"/>
              <a:gd name="connsiteX10" fmla="*/ 0 w 3419856"/>
              <a:gd name="connsiteY10" fmla="*/ 3354550 h 3429000"/>
              <a:gd name="connsiteX11" fmla="*/ 0 w 3419856"/>
              <a:gd name="connsiteY11" fmla="*/ 74450 h 3429000"/>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4392"/>
              <a:gd name="connsiteY0" fmla="*/ 74450 h 3415968"/>
              <a:gd name="connsiteX1" fmla="*/ 21806 w 3964392"/>
              <a:gd name="connsiteY1" fmla="*/ 21806 h 3415968"/>
              <a:gd name="connsiteX2" fmla="*/ 74450 w 3964392"/>
              <a:gd name="connsiteY2" fmla="*/ 0 h 3415968"/>
              <a:gd name="connsiteX3" fmla="*/ 3345406 w 3964392"/>
              <a:gd name="connsiteY3" fmla="*/ 0 h 3415968"/>
              <a:gd name="connsiteX4" fmla="*/ 3398050 w 3964392"/>
              <a:gd name="connsiteY4" fmla="*/ 21806 h 3415968"/>
              <a:gd name="connsiteX5" fmla="*/ 3419856 w 3964392"/>
              <a:gd name="connsiteY5" fmla="*/ 74450 h 3415968"/>
              <a:gd name="connsiteX6" fmla="*/ 3419856 w 3964392"/>
              <a:gd name="connsiteY6" fmla="*/ 3354550 h 3415968"/>
              <a:gd name="connsiteX7" fmla="*/ 3398050 w 3964392"/>
              <a:gd name="connsiteY7" fmla="*/ 3407194 h 3415968"/>
              <a:gd name="connsiteX8" fmla="*/ 21806 w 3964392"/>
              <a:gd name="connsiteY8" fmla="*/ 3407194 h 3415968"/>
              <a:gd name="connsiteX9" fmla="*/ 0 w 3964392"/>
              <a:gd name="connsiteY9" fmla="*/ 3354550 h 3415968"/>
              <a:gd name="connsiteX10" fmla="*/ 0 w 3964392"/>
              <a:gd name="connsiteY10" fmla="*/ 74450 h 3415968"/>
              <a:gd name="connsiteX0" fmla="*/ 0 w 3968026"/>
              <a:gd name="connsiteY0" fmla="*/ 74450 h 3910007"/>
              <a:gd name="connsiteX1" fmla="*/ 21806 w 3968026"/>
              <a:gd name="connsiteY1" fmla="*/ 21806 h 3910007"/>
              <a:gd name="connsiteX2" fmla="*/ 74450 w 3968026"/>
              <a:gd name="connsiteY2" fmla="*/ 0 h 3910007"/>
              <a:gd name="connsiteX3" fmla="*/ 3345406 w 3968026"/>
              <a:gd name="connsiteY3" fmla="*/ 0 h 3910007"/>
              <a:gd name="connsiteX4" fmla="*/ 3398050 w 3968026"/>
              <a:gd name="connsiteY4" fmla="*/ 21806 h 3910007"/>
              <a:gd name="connsiteX5" fmla="*/ 3419856 w 3968026"/>
              <a:gd name="connsiteY5" fmla="*/ 74450 h 3910007"/>
              <a:gd name="connsiteX6" fmla="*/ 3419856 w 3968026"/>
              <a:gd name="connsiteY6" fmla="*/ 3354550 h 3910007"/>
              <a:gd name="connsiteX7" fmla="*/ 3398050 w 3968026"/>
              <a:gd name="connsiteY7" fmla="*/ 3407194 h 3910007"/>
              <a:gd name="connsiteX8" fmla="*/ 0 w 3968026"/>
              <a:gd name="connsiteY8" fmla="*/ 3354550 h 3910007"/>
              <a:gd name="connsiteX9" fmla="*/ 0 w 3968026"/>
              <a:gd name="connsiteY9" fmla="*/ 74450 h 3910007"/>
              <a:gd name="connsiteX0" fmla="*/ 0 w 3419856"/>
              <a:gd name="connsiteY0" fmla="*/ 74450 h 3901233"/>
              <a:gd name="connsiteX1" fmla="*/ 21806 w 3419856"/>
              <a:gd name="connsiteY1" fmla="*/ 21806 h 3901233"/>
              <a:gd name="connsiteX2" fmla="*/ 74450 w 3419856"/>
              <a:gd name="connsiteY2" fmla="*/ 0 h 3901233"/>
              <a:gd name="connsiteX3" fmla="*/ 3345406 w 3419856"/>
              <a:gd name="connsiteY3" fmla="*/ 0 h 3901233"/>
              <a:gd name="connsiteX4" fmla="*/ 3398050 w 3419856"/>
              <a:gd name="connsiteY4" fmla="*/ 21806 h 3901233"/>
              <a:gd name="connsiteX5" fmla="*/ 3419856 w 3419856"/>
              <a:gd name="connsiteY5" fmla="*/ 74450 h 3901233"/>
              <a:gd name="connsiteX6" fmla="*/ 3419856 w 3419856"/>
              <a:gd name="connsiteY6" fmla="*/ 3354550 h 3901233"/>
              <a:gd name="connsiteX7" fmla="*/ 0 w 3419856"/>
              <a:gd name="connsiteY7" fmla="*/ 3354550 h 3901233"/>
              <a:gd name="connsiteX8" fmla="*/ 0 w 3419856"/>
              <a:gd name="connsiteY8" fmla="*/ 74450 h 3901233"/>
              <a:gd name="connsiteX0" fmla="*/ 0 w 3419856"/>
              <a:gd name="connsiteY0" fmla="*/ 74450 h 3354550"/>
              <a:gd name="connsiteX1" fmla="*/ 21806 w 3419856"/>
              <a:gd name="connsiteY1" fmla="*/ 21806 h 3354550"/>
              <a:gd name="connsiteX2" fmla="*/ 74450 w 3419856"/>
              <a:gd name="connsiteY2" fmla="*/ 0 h 3354550"/>
              <a:gd name="connsiteX3" fmla="*/ 3345406 w 3419856"/>
              <a:gd name="connsiteY3" fmla="*/ 0 h 3354550"/>
              <a:gd name="connsiteX4" fmla="*/ 3398050 w 3419856"/>
              <a:gd name="connsiteY4" fmla="*/ 21806 h 3354550"/>
              <a:gd name="connsiteX5" fmla="*/ 3419856 w 3419856"/>
              <a:gd name="connsiteY5" fmla="*/ 74450 h 3354550"/>
              <a:gd name="connsiteX6" fmla="*/ 3419856 w 3419856"/>
              <a:gd name="connsiteY6" fmla="*/ 3354550 h 3354550"/>
              <a:gd name="connsiteX7" fmla="*/ 0 w 3419856"/>
              <a:gd name="connsiteY7" fmla="*/ 3354550 h 3354550"/>
              <a:gd name="connsiteX8" fmla="*/ 0 w 3419856"/>
              <a:gd name="connsiteY8" fmla="*/ 74450 h 33545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419856" h="3354550">
                <a:moveTo>
                  <a:pt x="0" y="74450"/>
                </a:moveTo>
                <a:cubicBezTo>
                  <a:pt x="0" y="54705"/>
                  <a:pt x="7844" y="35768"/>
                  <a:pt x="21806" y="21806"/>
                </a:cubicBezTo>
                <a:cubicBezTo>
                  <a:pt x="35768" y="7844"/>
                  <a:pt x="54705" y="0"/>
                  <a:pt x="74450" y="0"/>
                </a:cubicBezTo>
                <a:lnTo>
                  <a:pt x="3345406" y="0"/>
                </a:lnTo>
                <a:cubicBezTo>
                  <a:pt x="3365151" y="0"/>
                  <a:pt x="3384088" y="7844"/>
                  <a:pt x="3398050" y="21806"/>
                </a:cubicBezTo>
                <a:cubicBezTo>
                  <a:pt x="3412012" y="35768"/>
                  <a:pt x="3419856" y="54705"/>
                  <a:pt x="3419856" y="74450"/>
                </a:cubicBezTo>
                <a:lnTo>
                  <a:pt x="3419856" y="3354550"/>
                </a:lnTo>
                <a:lnTo>
                  <a:pt x="0" y="3354550"/>
                </a:lnTo>
                <a:lnTo>
                  <a:pt x="0" y="74450"/>
                </a:lnTo>
                <a:close/>
              </a:path>
            </a:pathLst>
          </a:custGeom>
        </p:spPr>
        <p:txBody>
          <a:bodyPr>
            <a:normAutofit/>
          </a:bodyPr>
          <a:lstStyle>
            <a:lvl1pPr marL="0" indent="0" algn="ctr">
              <a:buNone/>
              <a:defRPr sz="2000" baseline="0">
                <a:solidFill>
                  <a:schemeClr val="tx1">
                    <a:lumMod val="65000"/>
                  </a:schemeClr>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
        <p:nvSpPr>
          <p:cNvPr id="4" name="Text Placeholder 3"/>
          <p:cNvSpPr>
            <a:spLocks noGrp="1"/>
          </p:cNvSpPr>
          <p:nvPr>
            <p:ph type="body" sz="half" idx="2"/>
          </p:nvPr>
        </p:nvSpPr>
        <p:spPr>
          <a:xfrm>
            <a:off x="609600" y="2547890"/>
            <a:ext cx="2971800" cy="2405109"/>
          </a:xfrm>
        </p:spPr>
        <p:txBody>
          <a:bodyPr tIns="9144">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FC4DCCFC-EE94-4A10-AD69-7CC4383C76B3}"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pic>
        <p:nvPicPr>
          <p:cNvPr id="7" name="Picture 6" descr="horizon.png"/>
          <p:cNvPicPr>
            <a:picLocks noChangeAspect="1"/>
          </p:cNvPicPr>
          <p:nvPr/>
        </p:nvPicPr>
        <p:blipFill>
          <a:blip r:embed="rId16" cstate="print"/>
          <a:stretch>
            <a:fillRect/>
          </a:stretch>
        </p:blipFill>
        <p:spPr>
          <a:xfrm>
            <a:off x="0" y="0"/>
            <a:ext cx="9144000" cy="6858000"/>
          </a:xfrm>
          <a:prstGeom prst="rect">
            <a:avLst/>
          </a:prstGeom>
        </p:spPr>
      </p:pic>
      <p:sp>
        <p:nvSpPr>
          <p:cNvPr id="2" name="Title Placeholder 1"/>
          <p:cNvSpPr>
            <a:spLocks noGrp="1"/>
          </p:cNvSpPr>
          <p:nvPr>
            <p:ph type="title"/>
          </p:nvPr>
        </p:nvSpPr>
        <p:spPr>
          <a:xfrm>
            <a:off x="609600" y="274638"/>
            <a:ext cx="7924800" cy="1143000"/>
          </a:xfrm>
          <a:prstGeom prst="rect">
            <a:avLst/>
          </a:prstGeom>
        </p:spPr>
        <p:txBody>
          <a:bodyPr vert="horz" lIns="91440" tIns="45720" rIns="91440" bIns="45720" rtlCol="0" anchor="b" anchorCtr="0">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09600" y="1600200"/>
            <a:ext cx="79248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smtClean="0"/>
          </a:p>
        </p:txBody>
      </p:sp>
      <p:sp>
        <p:nvSpPr>
          <p:cNvPr id="4" name="Date Placeholder 3"/>
          <p:cNvSpPr>
            <a:spLocks noGrp="1"/>
          </p:cNvSpPr>
          <p:nvPr>
            <p:ph type="dt" sz="half" idx="2"/>
          </p:nvPr>
        </p:nvSpPr>
        <p:spPr>
          <a:xfrm>
            <a:off x="5715000" y="6356350"/>
            <a:ext cx="1524000" cy="365125"/>
          </a:xfrm>
          <a:prstGeom prst="rect">
            <a:avLst/>
          </a:prstGeom>
        </p:spPr>
        <p:txBody>
          <a:bodyPr vert="horz" lIns="91440" tIns="45720" rIns="91440" bIns="45720" rtlCol="0" anchor="ctr"/>
          <a:lstStyle>
            <a:lvl1pPr algn="r">
              <a:defRPr sz="1000" strike="noStrike" spc="60" baseline="0">
                <a:solidFill>
                  <a:schemeClr val="tx1"/>
                </a:solidFill>
              </a:defRPr>
            </a:lvl1pPr>
          </a:lstStyle>
          <a:p>
            <a:endParaRPr lang="ru-RU"/>
          </a:p>
        </p:txBody>
      </p:sp>
      <p:sp>
        <p:nvSpPr>
          <p:cNvPr id="5" name="Footer Placeholder 4"/>
          <p:cNvSpPr>
            <a:spLocks noGrp="1"/>
          </p:cNvSpPr>
          <p:nvPr>
            <p:ph type="ftr" sz="quarter" idx="3"/>
          </p:nvPr>
        </p:nvSpPr>
        <p:spPr>
          <a:xfrm>
            <a:off x="609600" y="6356350"/>
            <a:ext cx="2895600" cy="365125"/>
          </a:xfrm>
          <a:prstGeom prst="rect">
            <a:avLst/>
          </a:prstGeom>
        </p:spPr>
        <p:txBody>
          <a:bodyPr vert="horz" lIns="91440" tIns="45720" rIns="91440" bIns="45720" rtlCol="0" anchor="ctr"/>
          <a:lstStyle>
            <a:lvl1pPr algn="l">
              <a:defRPr sz="1000" cap="all" spc="60" baseline="0">
                <a:solidFill>
                  <a:schemeClr val="tx1"/>
                </a:solidFill>
              </a:defRPr>
            </a:lvl1pPr>
          </a:lstStyle>
          <a:p>
            <a:endParaRPr lang="ru-RU"/>
          </a:p>
        </p:txBody>
      </p:sp>
      <p:sp>
        <p:nvSpPr>
          <p:cNvPr id="6" name="Slide Number Placeholder 5"/>
          <p:cNvSpPr>
            <a:spLocks noGrp="1"/>
          </p:cNvSpPr>
          <p:nvPr>
            <p:ph type="sldNum" sz="quarter" idx="4"/>
          </p:nvPr>
        </p:nvSpPr>
        <p:spPr>
          <a:xfrm>
            <a:off x="7543800" y="6356350"/>
            <a:ext cx="990600" cy="365125"/>
          </a:xfrm>
          <a:prstGeom prst="rect">
            <a:avLst/>
          </a:prstGeom>
        </p:spPr>
        <p:txBody>
          <a:bodyPr vert="horz" lIns="91440" tIns="45720" rIns="91440" bIns="45720" rtlCol="0" anchor="ctr"/>
          <a:lstStyle>
            <a:lvl1pPr algn="r">
              <a:defRPr sz="1100" baseline="0">
                <a:solidFill>
                  <a:schemeClr val="tx1"/>
                </a:solidFill>
              </a:defRPr>
            </a:lvl1pPr>
          </a:lstStyle>
          <a:p>
            <a:fld id="{BD9E6E5D-D1CA-4289-AC1E-15ACE9EF528A}"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 id="2147483697" r:id="rId13"/>
    <p:sldLayoutId id="2147483698" r:id="rId14"/>
  </p:sldLayoutIdLst>
  <p:txStyles>
    <p:titleStyle>
      <a:lvl1pPr algn="l" defTabSz="914400" rtl="0" eaLnBrk="1" latinLnBrk="0" hangingPunct="1">
        <a:spcBef>
          <a:spcPct val="0"/>
        </a:spcBef>
        <a:buNone/>
        <a:defRPr sz="3000" kern="1200" cap="all" spc="50" baseline="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1pPr>
      <a:lvl2pPr marL="742950" indent="-28575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2pPr>
      <a:lvl3pPr marL="1143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3pPr>
      <a:lvl4pPr marL="1600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4pPr>
      <a:lvl5pPr marL="20574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spc="30" baseline="0">
          <a:solidFill>
            <a:schemeClr val="tx1"/>
          </a:solidFill>
          <a:latin typeface="+mn-lt"/>
          <a:ea typeface="+mn-ea"/>
          <a:cs typeface="+mn-cs"/>
        </a:defRPr>
      </a:lvl5pPr>
      <a:lvl6pPr marL="25146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6pPr>
      <a:lvl7pPr marL="29718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7pPr>
      <a:lvl8pPr marL="34290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8pPr>
      <a:lvl9pPr marL="3886200" indent="-228600" algn="l" defTabSz="914400" rtl="0" eaLnBrk="1" latinLnBrk="0" hangingPunct="1">
        <a:lnSpc>
          <a:spcPct val="100000"/>
        </a:lnSpc>
        <a:spcBef>
          <a:spcPct val="20000"/>
        </a:spcBef>
        <a:spcAft>
          <a:spcPts val="600"/>
        </a:spcAft>
        <a:buClr>
          <a:schemeClr val="tx2"/>
        </a:buClr>
        <a:buFont typeface="Arial" pitchFamily="34" charset="0"/>
        <a:buChar char="•"/>
        <a:defRPr sz="17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jpeg"/><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hyperlink" Target="block" TargetMode="External"/><Relationship Id="rId2" Type="http://schemas.openxmlformats.org/officeDocument/2006/relationships/image" Target="../media/image25.jpeg"/><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ideo" Target="file:///C:\Documents%20and%20Settings\&#1040;&#1076;&#1084;&#1080;&#1085;&#1080;&#1089;&#1090;&#1088;&#1072;&#1090;&#1086;&#1088;\&#1056;&#1072;&#1073;&#1086;&#1095;&#1080;&#1081;%20&#1089;&#1090;&#1086;&#1083;\&#1050;&#1086;&#1096;&#1077;&#1083;&#1100;&#1085;&#1080;&#1082;&#1086;&#1074;&#1072;%20&#1045;.&#1042;\&#1055;&#1088;&#1086;&#1077;&#1082;&#1090;&#1099;%20&#1091;&#1095;&#1072;&#1097;&#1080;&#1093;&#1089;&#1103;\002.avi" TargetMode="Externa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3.xml"/><Relationship Id="rId1" Type="http://schemas.openxmlformats.org/officeDocument/2006/relationships/slideLayout" Target="../slideLayouts/slideLayout13.xml"/><Relationship Id="rId4" Type="http://schemas.openxmlformats.org/officeDocument/2006/relationships/image" Target="../media/image9.jpeg"/></Relationships>
</file>

<file path=ppt/slides/_rels/slide4.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4.xml"/><Relationship Id="rId1" Type="http://schemas.openxmlformats.org/officeDocument/2006/relationships/slideLayout" Target="../slideLayouts/slideLayout12.xml"/><Relationship Id="rId5" Type="http://schemas.openxmlformats.org/officeDocument/2006/relationships/image" Target="../media/image11.jpeg"/><Relationship Id="rId4" Type="http://schemas.openxmlformats.org/officeDocument/2006/relationships/image" Target="../media/image10.jpeg"/></Relationships>
</file>

<file path=ppt/slides/_rels/slide5.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14.xml"/></Relationships>
</file>

<file path=ppt/slides/_rels/slide9.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319" name="WordArt 23"/>
          <p:cNvSpPr>
            <a:spLocks noChangeArrowheads="1" noChangeShapeType="1"/>
          </p:cNvSpPr>
          <p:nvPr/>
        </p:nvSpPr>
        <p:spPr bwMode="auto">
          <a:xfrm>
            <a:off x="3779912" y="404664"/>
            <a:ext cx="4824536" cy="1152128"/>
          </a:xfrm>
          <a:prstGeom prst="rect">
            <a:avLst/>
          </a:prstGeom>
        </p:spPr>
        <p:txBody>
          <a:bodyPr wrap="none" fromWordArt="1">
            <a:prstTxWarp prst="textSlantUp">
              <a:avLst>
                <a:gd name="adj" fmla="val 0"/>
              </a:avLst>
            </a:prstTxWarp>
          </a:bodyPr>
          <a:lstStyle/>
          <a:p>
            <a:pPr algn="ctr"/>
            <a:r>
              <a:rPr lang="ru-RU" sz="6600" b="1" spc="-180" dirty="0">
                <a:ln w="9525">
                  <a:solidFill>
                    <a:srgbClr val="CC99FF"/>
                  </a:solidFill>
                  <a:round/>
                  <a:headEnd/>
                  <a:tailEnd/>
                </a:ln>
                <a:solidFill>
                  <a:srgbClr val="A3C9FB"/>
                </a:solidFill>
                <a:latin typeface="Verdana" pitchFamily="34" charset="0"/>
                <a:ea typeface="Verdana" pitchFamily="34" charset="0"/>
                <a:cs typeface="Verdana" pitchFamily="34" charset="0"/>
              </a:rPr>
              <a:t>Солнце</a:t>
            </a:r>
          </a:p>
        </p:txBody>
      </p:sp>
      <p:pic>
        <p:nvPicPr>
          <p:cNvPr id="1026" name="Picture 2" descr="C:\Users\Олег\Desktop\spaceship.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2877719">
            <a:off x="-1253205" y="4922605"/>
            <a:ext cx="1121339" cy="1121339"/>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Users\Олег\Desktop\stock_weather-sunny.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372200" y="1556792"/>
            <a:ext cx="1440160" cy="144016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Users\Олег\Desktop\kspaceduel.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14997346">
            <a:off x="9368939" y="2528779"/>
            <a:ext cx="1219200" cy="1219200"/>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Users\Олег\Desktop\run.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1327998">
            <a:off x="2123728" y="6858000"/>
            <a:ext cx="1219200" cy="1219200"/>
          </a:xfrm>
          <a:prstGeom prst="rect">
            <a:avLst/>
          </a:prstGeom>
          <a:noFill/>
          <a:extLst>
            <a:ext uri="{909E8E84-426E-40DD-AFC4-6F175D3DCCD1}">
              <a14:hiddenFill xmlns:a14="http://schemas.microsoft.com/office/drawing/2010/main">
                <a:solidFill>
                  <a:srgbClr val="FFFFFF"/>
                </a:solidFill>
              </a14:hiddenFill>
            </a:ext>
          </a:extLst>
        </p:spPr>
      </p:pic>
      <p:pic>
        <p:nvPicPr>
          <p:cNvPr id="10" name="Picture 6" descr="C:\Users\Олег\Desktop\run.pn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rot="1327998">
            <a:off x="822062" y="6982219"/>
            <a:ext cx="1045420" cy="104542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4" descr="C:\Users\Олег\Desktop\kspaceduel.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rot="4226198">
            <a:off x="-1131040" y="1837425"/>
            <a:ext cx="993395" cy="993395"/>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mc:AlternateContent xmlns:mc="http://schemas.openxmlformats.org/markup-compatibility/2006" xmlns:p14="http://schemas.microsoft.com/office/powerpoint/2010/main">
    <mc:Choice Requires="p14">
      <p:transition p14:dur="10" advClick="0">
        <p:push dir="u"/>
      </p:transition>
    </mc:Choice>
    <mc:Fallback xmlns="">
      <p:transition advClick="0">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3" presetClass="entr" presetSubtype="16" fill="hold" grpId="0" nodeType="withEffect">
                                  <p:stCondLst>
                                    <p:cond delay="0"/>
                                  </p:stCondLst>
                                  <p:childTnLst>
                                    <p:set>
                                      <p:cBhvr>
                                        <p:cTn id="6" dur="1" fill="hold">
                                          <p:stCondLst>
                                            <p:cond delay="0"/>
                                          </p:stCondLst>
                                        </p:cTn>
                                        <p:tgtEl>
                                          <p:spTgt spid="55319"/>
                                        </p:tgtEl>
                                        <p:attrNameLst>
                                          <p:attrName>style.visibility</p:attrName>
                                        </p:attrNameLst>
                                      </p:cBhvr>
                                      <p:to>
                                        <p:strVal val="visible"/>
                                      </p:to>
                                    </p:set>
                                    <p:anim calcmode="lin" valueType="num">
                                      <p:cBhvr>
                                        <p:cTn id="7" dur="2000" fill="hold"/>
                                        <p:tgtEl>
                                          <p:spTgt spid="55319"/>
                                        </p:tgtEl>
                                        <p:attrNameLst>
                                          <p:attrName>ppt_w</p:attrName>
                                        </p:attrNameLst>
                                      </p:cBhvr>
                                      <p:tavLst>
                                        <p:tav tm="0">
                                          <p:val>
                                            <p:fltVal val="0"/>
                                          </p:val>
                                        </p:tav>
                                        <p:tav tm="100000">
                                          <p:val>
                                            <p:strVal val="#ppt_w"/>
                                          </p:val>
                                        </p:tav>
                                      </p:tavLst>
                                    </p:anim>
                                    <p:anim calcmode="lin" valueType="num">
                                      <p:cBhvr>
                                        <p:cTn id="8" dur="2000" fill="hold"/>
                                        <p:tgtEl>
                                          <p:spTgt spid="55319"/>
                                        </p:tgtEl>
                                        <p:attrNameLst>
                                          <p:attrName>ppt_h</p:attrName>
                                        </p:attrNameLst>
                                      </p:cBhvr>
                                      <p:tavLst>
                                        <p:tav tm="0">
                                          <p:val>
                                            <p:fltVal val="0"/>
                                          </p:val>
                                        </p:tav>
                                        <p:tav tm="100000">
                                          <p:val>
                                            <p:strVal val="#ppt_h"/>
                                          </p:val>
                                        </p:tav>
                                      </p:tavLst>
                                    </p:anim>
                                  </p:childTnLst>
                                </p:cTn>
                              </p:par>
                              <p:par>
                                <p:cTn id="9" presetID="6" presetClass="emph" presetSubtype="0" fill="hold" nodeType="withEffect">
                                  <p:stCondLst>
                                    <p:cond delay="0"/>
                                  </p:stCondLst>
                                  <p:childTnLst>
                                    <p:animScale>
                                      <p:cBhvr>
                                        <p:cTn id="10" dur="2000" fill="hold"/>
                                        <p:tgtEl>
                                          <p:spTgt spid="1027"/>
                                        </p:tgtEl>
                                      </p:cBhvr>
                                      <p:by x="150000" y="150000"/>
                                    </p:animScale>
                                  </p:childTnLst>
                                </p:cTn>
                              </p:par>
                            </p:childTnLst>
                          </p:cTn>
                        </p:par>
                        <p:par>
                          <p:cTn id="11" fill="hold">
                            <p:stCondLst>
                              <p:cond delay="2000"/>
                            </p:stCondLst>
                            <p:childTnLst>
                              <p:par>
                                <p:cTn id="12" presetID="44" presetClass="path" presetSubtype="0" accel="50000" decel="50000" fill="hold" nodeType="afterEffect">
                                  <p:stCondLst>
                                    <p:cond delay="0"/>
                                  </p:stCondLst>
                                  <p:childTnLst>
                                    <p:animMotion origin="layout" path="M 0.01684 0.03797 L 0.13386 -0.12893 C 0.15729 -0.16481 0.19913 -0.20625 0.24549 -0.24305 C 0.29861 -0.28541 0.34375 -0.31296 0.37795 -0.3243 L 0.54584 -0.38518 " pathEditMode="relative" rAng="-1851129" ptsTypes="FffFF">
                                      <p:cBhvr>
                                        <p:cTn id="13" dur="4500" fill="hold"/>
                                        <p:tgtEl>
                                          <p:spTgt spid="1026"/>
                                        </p:tgtEl>
                                        <p:attrNameLst>
                                          <p:attrName>ppt_x</p:attrName>
                                          <p:attrName>ppt_y</p:attrName>
                                        </p:attrNameLst>
                                      </p:cBhvr>
                                      <p:rCtr x="24844" y="-24745"/>
                                    </p:animMotion>
                                  </p:childTnLst>
                                </p:cTn>
                              </p:par>
                              <p:par>
                                <p:cTn id="14" presetID="35" presetClass="path" presetSubtype="0" accel="50000" decel="50000" fill="hold" nodeType="withEffect">
                                  <p:stCondLst>
                                    <p:cond delay="0"/>
                                  </p:stCondLst>
                                  <p:childTnLst>
                                    <p:animMotion origin="layout" path="M 8.33333E-7 2.22222E-6 L 0.90781 -0.39676 " pathEditMode="relative" rAng="0" ptsTypes="AA">
                                      <p:cBhvr>
                                        <p:cTn id="15" dur="3000" fill="hold"/>
                                        <p:tgtEl>
                                          <p:spTgt spid="11"/>
                                        </p:tgtEl>
                                        <p:attrNameLst>
                                          <p:attrName>ppt_x</p:attrName>
                                          <p:attrName>ppt_y</p:attrName>
                                        </p:attrNameLst>
                                      </p:cBhvr>
                                      <p:rCtr x="45382" y="-19838"/>
                                    </p:animMotion>
                                  </p:childTnLst>
                                </p:cTn>
                              </p:par>
                              <p:par>
                                <p:cTn id="16" presetID="35" presetClass="path" presetSubtype="0" accel="50000" decel="50000" fill="hold" nodeType="withEffect">
                                  <p:stCondLst>
                                    <p:cond delay="0"/>
                                  </p:stCondLst>
                                  <p:childTnLst>
                                    <p:animMotion origin="layout" path="M 5.55556E-7 1.11111E-6 L -1.19774 0.58842 " pathEditMode="relative" rAng="0" ptsTypes="AA">
                                      <p:cBhvr>
                                        <p:cTn id="17" dur="3000" fill="hold"/>
                                        <p:tgtEl>
                                          <p:spTgt spid="1028"/>
                                        </p:tgtEl>
                                        <p:attrNameLst>
                                          <p:attrName>ppt_x</p:attrName>
                                          <p:attrName>ppt_y</p:attrName>
                                        </p:attrNameLst>
                                      </p:cBhvr>
                                      <p:rCtr x="-59896" y="29421"/>
                                    </p:animMotion>
                                  </p:childTnLst>
                                </p:cTn>
                              </p:par>
                              <p:par>
                                <p:cTn id="18" presetID="64" presetClass="path" presetSubtype="0" accel="50000" decel="50000" fill="hold" nodeType="withEffect">
                                  <p:stCondLst>
                                    <p:cond delay="0"/>
                                  </p:stCondLst>
                                  <p:childTnLst>
                                    <p:animMotion origin="layout" path="M 1.66667E-6 1.11111E-6 L 0.78385 -0.49445 " pathEditMode="relative" rAng="0" ptsTypes="AA">
                                      <p:cBhvr>
                                        <p:cTn id="19" dur="2000" fill="hold"/>
                                        <p:tgtEl>
                                          <p:spTgt spid="1030"/>
                                        </p:tgtEl>
                                        <p:attrNameLst>
                                          <p:attrName>ppt_x</p:attrName>
                                          <p:attrName>ppt_y</p:attrName>
                                        </p:attrNameLst>
                                      </p:cBhvr>
                                      <p:rCtr x="39184" y="-24722"/>
                                    </p:animMotion>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nodeType="clickEffect">
                                  <p:stCondLst>
                                    <p:cond delay="0"/>
                                  </p:stCondLst>
                                  <p:childTnLst>
                                    <p:set>
                                      <p:cBhvr>
                                        <p:cTn id="23" dur="1" fill="hold">
                                          <p:stCondLst>
                                            <p:cond delay="0"/>
                                          </p:stCondLst>
                                        </p:cTn>
                                        <p:tgtEl>
                                          <p:spTgt spid="1028"/>
                                        </p:tgtEl>
                                        <p:attrNameLst>
                                          <p:attrName>style.visibility</p:attrName>
                                        </p:attrNameLst>
                                      </p:cBhvr>
                                      <p:to>
                                        <p:strVal val="visible"/>
                                      </p:to>
                                    </p:set>
                                    <p:animEffect transition="in" filter="fade">
                                      <p:cBhvr>
                                        <p:cTn id="24" dur="500"/>
                                        <p:tgtEl>
                                          <p:spTgt spid="1028"/>
                                        </p:tgtEl>
                                      </p:cBhvr>
                                    </p:animEffect>
                                  </p:childTnLst>
                                </p:cTn>
                              </p:par>
                              <p:par>
                                <p:cTn id="25" presetID="64" presetClass="path" presetSubtype="0" accel="50000" decel="50000" fill="hold" nodeType="withEffect">
                                  <p:stCondLst>
                                    <p:cond delay="0"/>
                                  </p:stCondLst>
                                  <p:childTnLst>
                                    <p:animMotion origin="layout" path="M 1.38889E-6 -2.96296E-6 L 1.03021 -0.63611 " pathEditMode="relative" rAng="0" ptsTypes="AA">
                                      <p:cBhvr>
                                        <p:cTn id="26" dur="1750" fill="hold"/>
                                        <p:tgtEl>
                                          <p:spTgt spid="10"/>
                                        </p:tgtEl>
                                        <p:attrNameLst>
                                          <p:attrName>ppt_x</p:attrName>
                                          <p:attrName>ppt_y</p:attrName>
                                        </p:attrNameLst>
                                      </p:cBhvr>
                                      <p:rCtr x="51510" y="-31806"/>
                                    </p:animMotion>
                                  </p:childTnLst>
                                </p:cTn>
                              </p:par>
                              <p:par>
                                <p:cTn id="27" presetID="10" presetClass="entr" presetSubtype="0" fill="hold" nodeType="with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319"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6740" name="Picture 4" descr="05030101"/>
          <p:cNvPicPr>
            <a:picLocks noGrp="1" noChangeAspect="1" noChangeArrowheads="1"/>
          </p:cNvPicPr>
          <p:nvPr>
            <p:ph sz="quarter" idx="13"/>
          </p:nvPr>
        </p:nvPicPr>
        <p:blipFill>
          <a:blip r:embed="rId2" cstate="email"/>
          <a:srcRect/>
          <a:stretch>
            <a:fillRect/>
          </a:stretch>
        </p:blipFill>
        <p:spPr>
          <a:xfrm>
            <a:off x="251520" y="3212976"/>
            <a:ext cx="2381250" cy="2381250"/>
          </a:xfrm>
          <a:noFill/>
          <a:ln/>
        </p:spPr>
      </p:pic>
      <p:pic>
        <p:nvPicPr>
          <p:cNvPr id="116743" name="Picture 7" descr="05030102"/>
          <p:cNvPicPr>
            <a:picLocks noGrp="1" noChangeAspect="1" noChangeArrowheads="1"/>
          </p:cNvPicPr>
          <p:nvPr>
            <p:ph sz="quarter" idx="14"/>
          </p:nvPr>
        </p:nvPicPr>
        <p:blipFill>
          <a:blip r:embed="rId3" cstate="email"/>
          <a:srcRect/>
          <a:stretch>
            <a:fillRect/>
          </a:stretch>
        </p:blipFill>
        <p:spPr>
          <a:xfrm>
            <a:off x="6516216" y="908720"/>
            <a:ext cx="2381250" cy="2381250"/>
          </a:xfrm>
          <a:noFill/>
          <a:ln/>
        </p:spPr>
      </p:pic>
      <p:sp>
        <p:nvSpPr>
          <p:cNvPr id="116744" name="Rectangle 8"/>
          <p:cNvSpPr>
            <a:spLocks noGrp="1" noChangeArrowheads="1"/>
          </p:cNvSpPr>
          <p:nvPr>
            <p:ph type="title"/>
          </p:nvPr>
        </p:nvSpPr>
        <p:spPr>
          <a:xfrm>
            <a:off x="2771800" y="836712"/>
            <a:ext cx="3744416" cy="4896142"/>
          </a:xfrm>
        </p:spPr>
        <p:txBody>
          <a:bodyPr/>
          <a:lstStyle/>
          <a:p>
            <a:r>
              <a:rPr lang="ru-RU" sz="1100" b="1" i="1" dirty="0">
                <a:latin typeface="Verdana" pitchFamily="34" charset="0"/>
                <a:ea typeface="Verdana" pitchFamily="34" charset="0"/>
                <a:cs typeface="Verdana" pitchFamily="34" charset="0"/>
              </a:rPr>
              <a:t>Протуберанцами</a:t>
            </a:r>
            <a:r>
              <a:rPr lang="ru-RU" sz="1100" dirty="0">
                <a:latin typeface="Verdana" pitchFamily="34" charset="0"/>
                <a:ea typeface="Verdana" pitchFamily="34" charset="0"/>
                <a:cs typeface="Verdana" pitchFamily="34" charset="0"/>
              </a:rPr>
              <a:t> называются огромные образования в короне Солнца. Плотность и температура протуберанцев такая же, как и вещества хромосферы, но на фоне горячей короны протуберанцы – холодные и плотные образования. Температура протуберанцев около 20 000 К. Некоторые из них существуют в короне несколько месяцев, другие, появляющиеся рядом с пятнами, быстро движутся со скоростями около 100 км/с и существуют несколько недель. Отдельные протуберанцы движутся с </a:t>
            </a:r>
            <a:r>
              <a:rPr lang="ru-RU" sz="1100" dirty="0" err="1">
                <a:latin typeface="Verdana" pitchFamily="34" charset="0"/>
                <a:ea typeface="Verdana" pitchFamily="34" charset="0"/>
                <a:cs typeface="Verdana" pitchFamily="34" charset="0"/>
              </a:rPr>
              <a:t>еще</a:t>
            </a:r>
            <a:r>
              <a:rPr lang="ru-RU" sz="1100" dirty="0">
                <a:latin typeface="Verdana" pitchFamily="34" charset="0"/>
                <a:ea typeface="Verdana" pitchFamily="34" charset="0"/>
                <a:cs typeface="Verdana" pitchFamily="34" charset="0"/>
              </a:rPr>
              <a:t> большими скоростями и внезапно взрываются; они называются </a:t>
            </a:r>
            <a:r>
              <a:rPr lang="ru-RU" sz="1100" b="1" i="1" dirty="0">
                <a:latin typeface="Verdana" pitchFamily="34" charset="0"/>
                <a:ea typeface="Verdana" pitchFamily="34" charset="0"/>
                <a:cs typeface="Verdana" pitchFamily="34" charset="0"/>
              </a:rPr>
              <a:t>эруптивными</a:t>
            </a:r>
            <a:r>
              <a:rPr lang="ru-RU" sz="1100" dirty="0">
                <a:latin typeface="Verdana" pitchFamily="34" charset="0"/>
                <a:ea typeface="Verdana" pitchFamily="34" charset="0"/>
                <a:cs typeface="Verdana" pitchFamily="34" charset="0"/>
              </a:rPr>
              <a:t>.</a:t>
            </a:r>
            <a:br>
              <a:rPr lang="ru-RU" sz="1100" dirty="0">
                <a:latin typeface="Verdana" pitchFamily="34" charset="0"/>
                <a:ea typeface="Verdana" pitchFamily="34" charset="0"/>
                <a:cs typeface="Verdana" pitchFamily="34" charset="0"/>
              </a:rPr>
            </a:br>
            <a:r>
              <a:rPr lang="ru-RU" sz="1100" dirty="0">
                <a:latin typeface="Verdana" pitchFamily="34" charset="0"/>
                <a:ea typeface="Verdana" pitchFamily="34" charset="0"/>
                <a:cs typeface="Verdana" pitchFamily="34" charset="0"/>
              </a:rPr>
              <a:t>Размеры протуберанцев могут быть разными. Типичный протуберанец имеет высоту около 40 000 км и ширину около 200 000 км. Дугообразные протуберанцы достигают размеров 800 000 км. Зарегистрированы и рекордсмены среди протуберанцев, их размеры превышали 3 000 000 км. </a:t>
            </a:r>
            <a:r>
              <a:rPr lang="ru-RU" sz="1200" dirty="0">
                <a:latin typeface="Verdana" pitchFamily="34" charset="0"/>
                <a:ea typeface="Verdana" pitchFamily="34" charset="0"/>
                <a:cs typeface="Verdana" pitchFamily="34" charset="0"/>
              </a:rPr>
              <a:t/>
            </a:r>
            <a:br>
              <a:rPr lang="ru-RU" sz="1200" dirty="0">
                <a:latin typeface="Verdana" pitchFamily="34" charset="0"/>
                <a:ea typeface="Verdana" pitchFamily="34" charset="0"/>
                <a:cs typeface="Verdana" pitchFamily="34" charset="0"/>
              </a:rPr>
            </a:br>
            <a:endParaRPr lang="ru-RU" sz="1200" dirty="0">
              <a:latin typeface="Verdana" pitchFamily="34" charset="0"/>
              <a:ea typeface="Verdana" pitchFamily="34" charset="0"/>
              <a:cs typeface="Verdana" pitchFamily="34" charset="0"/>
            </a:endParaRPr>
          </a:p>
        </p:txBody>
      </p:sp>
      <p:sp>
        <p:nvSpPr>
          <p:cNvPr id="116748" name="Rectangle 12"/>
          <p:cNvSpPr>
            <a:spLocks noChangeArrowheads="1"/>
          </p:cNvSpPr>
          <p:nvPr/>
        </p:nvSpPr>
        <p:spPr bwMode="auto">
          <a:xfrm>
            <a:off x="1115616" y="3766"/>
            <a:ext cx="7416800" cy="701675"/>
          </a:xfrm>
          <a:prstGeom prst="rect">
            <a:avLst/>
          </a:prstGeom>
          <a:noFill/>
          <a:ln w="9525">
            <a:noFill/>
            <a:miter lim="800000"/>
            <a:headEnd/>
            <a:tailEnd/>
          </a:ln>
          <a:effectLst/>
        </p:spPr>
        <p:txBody>
          <a:bodyPr>
            <a:spAutoFit/>
          </a:bodyPr>
          <a:lstStyle/>
          <a:p>
            <a:pPr algn="ctr"/>
            <a:r>
              <a:rPr lang="ru-RU" sz="4000" dirty="0">
                <a:latin typeface="Verdana" pitchFamily="34" charset="0"/>
                <a:ea typeface="Verdana" pitchFamily="34" charset="0"/>
                <a:cs typeface="Verdana" pitchFamily="34" charset="0"/>
              </a:rPr>
              <a:t>Вспышки и протуберанцы</a:t>
            </a:r>
          </a:p>
        </p:txBody>
      </p:sp>
    </p:spTree>
  </p:cSld>
  <p:clrMapOvr>
    <a:masterClrMapping/>
  </p:clrMapOvr>
  <mc:AlternateContent xmlns:mc="http://schemas.openxmlformats.org/markup-compatibility/2006" xmlns:p14="http://schemas.microsoft.com/office/powerpoint/2010/main">
    <mc:Choice Requires="p14">
      <p:transition p14:dur="10" advClick="0">
        <p:push dir="u"/>
      </p:transition>
    </mc:Choice>
    <mc:Fallback xmlns="">
      <p:transition advClick="0">
        <p:push dir="u"/>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5715" name="Rectangle 3"/>
          <p:cNvSpPr>
            <a:spLocks noGrp="1" noChangeArrowheads="1"/>
          </p:cNvSpPr>
          <p:nvPr>
            <p:ph sz="quarter" idx="13"/>
          </p:nvPr>
        </p:nvSpPr>
        <p:spPr>
          <a:xfrm>
            <a:off x="4067175" y="2636838"/>
            <a:ext cx="4619625" cy="3489325"/>
          </a:xfrm>
        </p:spPr>
        <p:txBody>
          <a:bodyPr>
            <a:normAutofit/>
          </a:bodyPr>
          <a:lstStyle/>
          <a:p>
            <a:pPr marL="0" indent="0">
              <a:buNone/>
            </a:pPr>
            <a:r>
              <a:rPr lang="ru-RU" sz="1400" dirty="0">
                <a:latin typeface="Verdana" pitchFamily="34" charset="0"/>
                <a:ea typeface="Verdana" pitchFamily="34" charset="0"/>
                <a:cs typeface="Verdana" pitchFamily="34" charset="0"/>
              </a:rPr>
              <a:t>Корональные петли и арки высотой в сотни тысяч километров состоят из отдельных тонких петелек, скрученных друг с другом, как нити в </a:t>
            </a:r>
            <a:r>
              <a:rPr lang="ru-RU" sz="1400" dirty="0" err="1">
                <a:latin typeface="Verdana" pitchFamily="34" charset="0"/>
                <a:ea typeface="Verdana" pitchFamily="34" charset="0"/>
                <a:cs typeface="Verdana" pitchFamily="34" charset="0"/>
              </a:rPr>
              <a:t>веревке</a:t>
            </a:r>
            <a:r>
              <a:rPr lang="ru-RU" sz="1400" dirty="0">
                <a:latin typeface="Verdana" pitchFamily="34" charset="0"/>
                <a:ea typeface="Verdana" pitchFamily="34" charset="0"/>
                <a:cs typeface="Verdana" pitchFamily="34" charset="0"/>
              </a:rPr>
              <a:t>. Выбросы плазмы из глубинных </a:t>
            </a:r>
            <a:r>
              <a:rPr lang="ru-RU" sz="1400" dirty="0" err="1">
                <a:latin typeface="Verdana" pitchFamily="34" charset="0"/>
                <a:ea typeface="Verdana" pitchFamily="34" charset="0"/>
                <a:cs typeface="Verdana" pitchFamily="34" charset="0"/>
              </a:rPr>
              <a:t>слоев</a:t>
            </a:r>
            <a:r>
              <a:rPr lang="ru-RU" sz="1400" dirty="0">
                <a:latin typeface="Verdana" pitchFamily="34" charset="0"/>
                <a:ea typeface="Verdana" pitchFamily="34" charset="0"/>
                <a:cs typeface="Verdana" pitchFamily="34" charset="0"/>
              </a:rPr>
              <a:t> Солнца, согласно последним исследованиям, являются основной причиной разогрева солнечной короны.</a:t>
            </a:r>
            <a:r>
              <a:rPr lang="ru-RU" sz="1600" dirty="0">
                <a:latin typeface="Verdana" pitchFamily="34" charset="0"/>
                <a:ea typeface="Verdana" pitchFamily="34" charset="0"/>
                <a:cs typeface="Verdana" pitchFamily="34" charset="0"/>
              </a:rPr>
              <a:t> </a:t>
            </a:r>
          </a:p>
        </p:txBody>
      </p:sp>
      <p:pic>
        <p:nvPicPr>
          <p:cNvPr id="115718" name="Picture 6" descr="05030103"/>
          <p:cNvPicPr>
            <a:picLocks noChangeAspect="1" noChangeArrowheads="1"/>
          </p:cNvPicPr>
          <p:nvPr/>
        </p:nvPicPr>
        <p:blipFill>
          <a:blip r:embed="rId2" cstate="email"/>
          <a:srcRect/>
          <a:stretch>
            <a:fillRect/>
          </a:stretch>
        </p:blipFill>
        <p:spPr bwMode="auto">
          <a:xfrm>
            <a:off x="250825" y="1989138"/>
            <a:ext cx="3810000" cy="2857500"/>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p14:dur="10" advClick="0">
        <p:push dir="u"/>
      </p:transition>
    </mc:Choice>
    <mc:Fallback xmlns="">
      <p:transition advClick="0">
        <p:push dir="u"/>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1858" name="Rectangle 2"/>
          <p:cNvSpPr>
            <a:spLocks noGrp="1" noChangeArrowheads="1"/>
          </p:cNvSpPr>
          <p:nvPr>
            <p:ph type="title"/>
          </p:nvPr>
        </p:nvSpPr>
        <p:spPr>
          <a:xfrm>
            <a:off x="457200" y="476672"/>
            <a:ext cx="8229600" cy="580926"/>
          </a:xfrm>
        </p:spPr>
        <p:txBody>
          <a:bodyPr/>
          <a:lstStyle/>
          <a:p>
            <a:pPr algn="ctr"/>
            <a:r>
              <a:rPr lang="ru-RU" sz="4000" dirty="0">
                <a:latin typeface="Verdana" pitchFamily="34" charset="0"/>
                <a:ea typeface="Verdana" pitchFamily="34" charset="0"/>
                <a:cs typeface="Verdana" pitchFamily="34" charset="0"/>
              </a:rPr>
              <a:t>Солнечные пятна</a:t>
            </a:r>
            <a:r>
              <a:rPr lang="ru-RU" dirty="0">
                <a:latin typeface="Verdana" pitchFamily="34" charset="0"/>
                <a:ea typeface="Verdana" pitchFamily="34" charset="0"/>
                <a:cs typeface="Verdana" pitchFamily="34" charset="0"/>
              </a:rPr>
              <a:t> </a:t>
            </a:r>
          </a:p>
        </p:txBody>
      </p:sp>
      <p:sp>
        <p:nvSpPr>
          <p:cNvPr id="121865" name="Rectangle 9"/>
          <p:cNvSpPr>
            <a:spLocks noGrp="1" noChangeArrowheads="1"/>
          </p:cNvSpPr>
          <p:nvPr>
            <p:ph sz="half" idx="1"/>
          </p:nvPr>
        </p:nvSpPr>
        <p:spPr>
          <a:xfrm>
            <a:off x="611188" y="4292600"/>
            <a:ext cx="4038600" cy="500063"/>
          </a:xfrm>
        </p:spPr>
        <p:txBody>
          <a:bodyPr/>
          <a:lstStyle/>
          <a:p>
            <a:pPr marL="0" indent="0" algn="ctr">
              <a:buNone/>
            </a:pPr>
            <a:r>
              <a:rPr lang="ru-RU" sz="1200" dirty="0"/>
              <a:t>Размеры солнечных пятен часто превышают размеры Земли. </a:t>
            </a:r>
          </a:p>
        </p:txBody>
      </p:sp>
      <p:sp>
        <p:nvSpPr>
          <p:cNvPr id="121866" name="Rectangle 10"/>
          <p:cNvSpPr>
            <a:spLocks noGrp="1" noChangeArrowheads="1"/>
          </p:cNvSpPr>
          <p:nvPr>
            <p:ph sz="quarter" idx="2"/>
          </p:nvPr>
        </p:nvSpPr>
        <p:spPr>
          <a:xfrm>
            <a:off x="5003800" y="4292600"/>
            <a:ext cx="3167063" cy="576263"/>
          </a:xfrm>
        </p:spPr>
        <p:txBody>
          <a:bodyPr>
            <a:normAutofit/>
          </a:bodyPr>
          <a:lstStyle/>
          <a:p>
            <a:pPr marL="0" indent="0" algn="ctr">
              <a:buNone/>
            </a:pPr>
            <a:r>
              <a:rPr lang="ru-RU" sz="1200" dirty="0"/>
              <a:t>Солнечное пятно. </a:t>
            </a:r>
            <a:r>
              <a:rPr lang="ru-RU" sz="1200" dirty="0" err="1"/>
              <a:t>Отчетливо</a:t>
            </a:r>
            <a:r>
              <a:rPr lang="ru-RU" sz="1200" dirty="0"/>
              <a:t> видны ядро и полутень. Вокруг пятна видна грануляция. </a:t>
            </a:r>
          </a:p>
        </p:txBody>
      </p:sp>
      <p:sp>
        <p:nvSpPr>
          <p:cNvPr id="121859" name="Rectangle 3"/>
          <p:cNvSpPr>
            <a:spLocks noGrp="1" noChangeArrowheads="1"/>
          </p:cNvSpPr>
          <p:nvPr>
            <p:ph sz="quarter" idx="3"/>
          </p:nvPr>
        </p:nvSpPr>
        <p:spPr>
          <a:xfrm>
            <a:off x="442913" y="4869160"/>
            <a:ext cx="8388350" cy="792088"/>
          </a:xfrm>
        </p:spPr>
        <p:txBody>
          <a:bodyPr>
            <a:noAutofit/>
          </a:bodyPr>
          <a:lstStyle/>
          <a:p>
            <a:pPr marL="0" indent="0">
              <a:lnSpc>
                <a:spcPct val="90000"/>
              </a:lnSpc>
              <a:buNone/>
            </a:pPr>
            <a:r>
              <a:rPr lang="ru-RU" sz="1200" b="1" i="1" dirty="0"/>
              <a:t>Пятна</a:t>
            </a:r>
            <a:r>
              <a:rPr lang="ru-RU" sz="1200" dirty="0"/>
              <a:t> на Солнце – очевидный признак его активности. Это более холодные области фотосферы. Температура пятен около 3500 К, поэтому на ярком фоне фотосферы (с температурой около 6000 К) они кажутся темнее. Образование пятен связано с магнитным полем Солнца. Небольшие пятна имеют в поперечнике несколько тысяч километров. Размеры крупных пятен достигают 100 000 км; такие пятна существуют около месяца.</a:t>
            </a:r>
          </a:p>
        </p:txBody>
      </p:sp>
      <p:pic>
        <p:nvPicPr>
          <p:cNvPr id="121860" name="Picture 4" descr="05030201"/>
          <p:cNvPicPr>
            <a:picLocks noChangeAspect="1" noChangeArrowheads="1"/>
          </p:cNvPicPr>
          <p:nvPr/>
        </p:nvPicPr>
        <p:blipFill>
          <a:blip r:embed="rId2" cstate="email"/>
          <a:srcRect/>
          <a:stretch>
            <a:fillRect/>
          </a:stretch>
        </p:blipFill>
        <p:spPr bwMode="auto">
          <a:xfrm>
            <a:off x="5364163" y="1341438"/>
            <a:ext cx="2857500" cy="2857500"/>
          </a:xfrm>
          <a:prstGeom prst="rect">
            <a:avLst/>
          </a:prstGeom>
          <a:noFill/>
        </p:spPr>
      </p:pic>
      <p:pic>
        <p:nvPicPr>
          <p:cNvPr id="121861" name="Picture 5" descr="05030202"/>
          <p:cNvPicPr>
            <a:picLocks noChangeAspect="1" noChangeArrowheads="1"/>
          </p:cNvPicPr>
          <p:nvPr/>
        </p:nvPicPr>
        <p:blipFill>
          <a:blip r:embed="rId3" cstate="email"/>
          <a:srcRect/>
          <a:stretch>
            <a:fillRect/>
          </a:stretch>
        </p:blipFill>
        <p:spPr bwMode="auto">
          <a:xfrm>
            <a:off x="827088" y="1341438"/>
            <a:ext cx="3810000" cy="2857500"/>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p14:dur="10" advClick="0">
        <p:push dir="u"/>
      </p:transition>
    </mc:Choice>
    <mc:Fallback xmlns="">
      <p:transition advClick="0">
        <p:push dir="u"/>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884" name="Picture 4" descr="05030203"/>
          <p:cNvPicPr>
            <a:picLocks noGrp="1" noChangeAspect="1" noChangeArrowheads="1"/>
          </p:cNvPicPr>
          <p:nvPr>
            <p:ph sz="quarter" idx="13"/>
          </p:nvPr>
        </p:nvPicPr>
        <p:blipFill>
          <a:blip r:embed="rId2" cstate="email"/>
          <a:srcRect/>
          <a:stretch>
            <a:fillRect/>
          </a:stretch>
        </p:blipFill>
        <p:spPr>
          <a:xfrm>
            <a:off x="539750" y="1412875"/>
            <a:ext cx="3810000" cy="3810000"/>
          </a:xfrm>
          <a:noFill/>
          <a:ln/>
        </p:spPr>
      </p:pic>
      <p:sp>
        <p:nvSpPr>
          <p:cNvPr id="122889" name="Rectangle 9"/>
          <p:cNvSpPr>
            <a:spLocks noGrp="1" noChangeArrowheads="1"/>
          </p:cNvSpPr>
          <p:nvPr>
            <p:ph sz="quarter" idx="14"/>
          </p:nvPr>
        </p:nvSpPr>
        <p:spPr>
          <a:xfrm>
            <a:off x="323850" y="5516563"/>
            <a:ext cx="4038600" cy="392112"/>
          </a:xfrm>
          <a:noFill/>
          <a:ln/>
        </p:spPr>
        <p:txBody>
          <a:bodyPr/>
          <a:lstStyle/>
          <a:p>
            <a:pPr marL="0" indent="0" algn="ctr">
              <a:lnSpc>
                <a:spcPct val="80000"/>
              </a:lnSpc>
              <a:buNone/>
            </a:pPr>
            <a:r>
              <a:rPr lang="ru-RU" sz="1200" dirty="0"/>
              <a:t>Пятна на Солнце часто окружены факельными полями. </a:t>
            </a:r>
          </a:p>
        </p:txBody>
      </p:sp>
      <p:sp>
        <p:nvSpPr>
          <p:cNvPr id="122885" name="Rectangle 5"/>
          <p:cNvSpPr>
            <a:spLocks noGrp="1" noChangeArrowheads="1"/>
          </p:cNvSpPr>
          <p:nvPr>
            <p:ph type="title"/>
          </p:nvPr>
        </p:nvSpPr>
        <p:spPr>
          <a:xfrm>
            <a:off x="4499992" y="116632"/>
            <a:ext cx="4259262" cy="5674940"/>
          </a:xfrm>
        </p:spPr>
        <p:txBody>
          <a:bodyPr/>
          <a:lstStyle/>
          <a:p>
            <a:r>
              <a:rPr lang="ru-RU" sz="1200" dirty="0">
                <a:latin typeface="Verdana" pitchFamily="34" charset="0"/>
                <a:ea typeface="Verdana" pitchFamily="34" charset="0"/>
                <a:cs typeface="Verdana" pitchFamily="34" charset="0"/>
              </a:rPr>
              <a:t>Солнечные пятна имеют внутреннюю структуру: более </a:t>
            </a:r>
            <a:r>
              <a:rPr lang="ru-RU" sz="1200" dirty="0" err="1">
                <a:latin typeface="Verdana" pitchFamily="34" charset="0"/>
                <a:ea typeface="Verdana" pitchFamily="34" charset="0"/>
                <a:cs typeface="Verdana" pitchFamily="34" charset="0"/>
              </a:rPr>
              <a:t>темную</a:t>
            </a:r>
            <a:r>
              <a:rPr lang="ru-RU" sz="1200" dirty="0">
                <a:latin typeface="Verdana" pitchFamily="34" charset="0"/>
                <a:ea typeface="Verdana" pitchFamily="34" charset="0"/>
                <a:cs typeface="Verdana" pitchFamily="34" charset="0"/>
              </a:rPr>
              <a:t> центральную часть – </a:t>
            </a:r>
            <a:r>
              <a:rPr lang="ru-RU" sz="1200" b="1" i="1" dirty="0">
                <a:latin typeface="Verdana" pitchFamily="34" charset="0"/>
                <a:ea typeface="Verdana" pitchFamily="34" charset="0"/>
                <a:cs typeface="Verdana" pitchFamily="34" charset="0"/>
              </a:rPr>
              <a:t>ядро</a:t>
            </a:r>
            <a:r>
              <a:rPr lang="ru-RU" sz="1200" dirty="0">
                <a:latin typeface="Verdana" pitchFamily="34" charset="0"/>
                <a:ea typeface="Verdana" pitchFamily="34" charset="0"/>
                <a:cs typeface="Verdana" pitchFamily="34" charset="0"/>
              </a:rPr>
              <a:t> – и окружающую </a:t>
            </a:r>
            <a:r>
              <a:rPr lang="ru-RU" sz="1200" dirty="0" err="1">
                <a:latin typeface="Verdana" pitchFamily="34" charset="0"/>
                <a:ea typeface="Verdana" pitchFamily="34" charset="0"/>
                <a:cs typeface="Verdana" pitchFamily="34" charset="0"/>
              </a:rPr>
              <a:t>ее</a:t>
            </a:r>
            <a:r>
              <a:rPr lang="ru-RU" sz="1200" dirty="0">
                <a:latin typeface="Verdana" pitchFamily="34" charset="0"/>
                <a:ea typeface="Verdana" pitchFamily="34" charset="0"/>
                <a:cs typeface="Verdana" pitchFamily="34" charset="0"/>
              </a:rPr>
              <a:t> </a:t>
            </a:r>
            <a:r>
              <a:rPr lang="ru-RU" sz="1200" b="1" i="1" dirty="0">
                <a:latin typeface="Verdana" pitchFamily="34" charset="0"/>
                <a:ea typeface="Verdana" pitchFamily="34" charset="0"/>
                <a:cs typeface="Verdana" pitchFamily="34" charset="0"/>
              </a:rPr>
              <a:t>полутень</a:t>
            </a:r>
            <a:r>
              <a:rPr lang="ru-RU" sz="1200" dirty="0">
                <a:latin typeface="Verdana" pitchFamily="34" charset="0"/>
                <a:ea typeface="Verdana" pitchFamily="34" charset="0"/>
                <a:cs typeface="Verdana" pitchFamily="34" charset="0"/>
              </a:rPr>
              <a:t>. Солнечные пятна часто образуют группы, которые могут занимать значительную площадь на солнечном диске. Так, 18 сентября 2000 года была зарегистрирована группа пятен, общая площадь которой равнялась 6,5 миллиардам км2. На этой территории поверхность земного шара поместится целых 13 раз.</a:t>
            </a:r>
            <a:br>
              <a:rPr lang="ru-RU" sz="1200" dirty="0">
                <a:latin typeface="Verdana" pitchFamily="34" charset="0"/>
                <a:ea typeface="Verdana" pitchFamily="34" charset="0"/>
                <a:cs typeface="Verdana" pitchFamily="34" charset="0"/>
              </a:rPr>
            </a:br>
            <a:r>
              <a:rPr lang="ru-RU" sz="1200" dirty="0">
                <a:latin typeface="Verdana" pitchFamily="34" charset="0"/>
                <a:ea typeface="Verdana" pitchFamily="34" charset="0"/>
                <a:cs typeface="Verdana" pitchFamily="34" charset="0"/>
              </a:rPr>
              <a:t>Установлено, что пятна – места выхода в атмосферу сильных магнитных полей. Поля уменьшают поток энергии, исходящий из ядра, поэтому в месте их выхода на поверхность температура падает. Пятна обычно возникают группами.</a:t>
            </a:r>
            <a:br>
              <a:rPr lang="ru-RU" sz="1200" dirty="0">
                <a:latin typeface="Verdana" pitchFamily="34" charset="0"/>
                <a:ea typeface="Verdana" pitchFamily="34" charset="0"/>
                <a:cs typeface="Verdana" pitchFamily="34" charset="0"/>
              </a:rPr>
            </a:br>
            <a:r>
              <a:rPr lang="ru-RU" sz="1200" dirty="0">
                <a:latin typeface="Verdana" pitchFamily="34" charset="0"/>
                <a:ea typeface="Verdana" pitchFamily="34" charset="0"/>
                <a:cs typeface="Verdana" pitchFamily="34" charset="0"/>
                <a:hlinkMouseOver r:id="rId3" action="ppaction://hlinkfile"/>
              </a:rPr>
              <a:t> </a:t>
            </a:r>
            <a:r>
              <a:rPr lang="ru-RU" sz="1200" dirty="0">
                <a:latin typeface="Verdana" pitchFamily="34" charset="0"/>
                <a:ea typeface="Verdana" pitchFamily="34" charset="0"/>
                <a:cs typeface="Verdana" pitchFamily="34" charset="0"/>
              </a:rPr>
              <a:t> </a:t>
            </a:r>
            <a:br>
              <a:rPr lang="ru-RU" sz="1200" dirty="0">
                <a:latin typeface="Verdana" pitchFamily="34" charset="0"/>
                <a:ea typeface="Verdana" pitchFamily="34" charset="0"/>
                <a:cs typeface="Verdana" pitchFamily="34" charset="0"/>
              </a:rPr>
            </a:br>
            <a:r>
              <a:rPr lang="ru-RU" sz="1200" dirty="0">
                <a:latin typeface="Verdana" pitchFamily="34" charset="0"/>
                <a:ea typeface="Verdana" pitchFamily="34" charset="0"/>
                <a:cs typeface="Verdana" pitchFamily="34" charset="0"/>
              </a:rPr>
              <a:t>Пятна на Солнце часто окружены факельными полями. </a:t>
            </a:r>
            <a:br>
              <a:rPr lang="ru-RU" sz="1200" dirty="0">
                <a:latin typeface="Verdana" pitchFamily="34" charset="0"/>
                <a:ea typeface="Verdana" pitchFamily="34" charset="0"/>
                <a:cs typeface="Verdana" pitchFamily="34" charset="0"/>
              </a:rPr>
            </a:br>
            <a:r>
              <a:rPr lang="ru-RU" sz="1200" dirty="0">
                <a:latin typeface="Verdana" pitchFamily="34" charset="0"/>
                <a:ea typeface="Verdana" pitchFamily="34" charset="0"/>
                <a:cs typeface="Verdana" pitchFamily="34" charset="0"/>
              </a:rPr>
              <a:t>Пятна на Солнце часто бывают окружены светлыми зонами, называемыми </a:t>
            </a:r>
            <a:r>
              <a:rPr lang="ru-RU" sz="1200" b="1" i="1" dirty="0">
                <a:latin typeface="Verdana" pitchFamily="34" charset="0"/>
                <a:ea typeface="Verdana" pitchFamily="34" charset="0"/>
                <a:cs typeface="Verdana" pitchFamily="34" charset="0"/>
              </a:rPr>
              <a:t>факелами</a:t>
            </a:r>
            <a:r>
              <a:rPr lang="ru-RU" sz="1200" dirty="0">
                <a:latin typeface="Verdana" pitchFamily="34" charset="0"/>
                <a:ea typeface="Verdana" pitchFamily="34" charset="0"/>
                <a:cs typeface="Verdana" pitchFamily="34" charset="0"/>
              </a:rPr>
              <a:t>. Они горячее атмосферы примерно на 2000 К и имеют ячеистую структуру (величина каждой ячейки – около 30 тысяч километров). Часто встречаются факельные поля, внутри которых пятен нет.</a:t>
            </a:r>
          </a:p>
        </p:txBody>
      </p:sp>
    </p:spTree>
  </p:cSld>
  <p:clrMapOvr>
    <a:masterClrMapping/>
  </p:clrMapOvr>
  <mc:AlternateContent xmlns:mc="http://schemas.openxmlformats.org/markup-compatibility/2006" xmlns:p14="http://schemas.microsoft.com/office/powerpoint/2010/main">
    <mc:Choice Requires="p14">
      <p:transition p14:dur="10" advClick="0">
        <p:push dir="u"/>
      </p:transition>
    </mc:Choice>
    <mc:Fallback xmlns="">
      <p:transition advClick="0">
        <p:push dir="u"/>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8004" name="Picture 4" descr="05030301"/>
          <p:cNvPicPr>
            <a:picLocks noGrp="1" noChangeAspect="1" noChangeArrowheads="1"/>
          </p:cNvPicPr>
          <p:nvPr>
            <p:ph sz="quarter" idx="13"/>
          </p:nvPr>
        </p:nvPicPr>
        <p:blipFill>
          <a:blip r:embed="rId2" cstate="email"/>
          <a:srcRect/>
          <a:stretch>
            <a:fillRect/>
          </a:stretch>
        </p:blipFill>
        <p:spPr>
          <a:xfrm>
            <a:off x="4355976" y="1196752"/>
            <a:ext cx="4525962" cy="4525962"/>
          </a:xfrm>
          <a:noFill/>
          <a:ln/>
        </p:spPr>
      </p:pic>
      <p:sp>
        <p:nvSpPr>
          <p:cNvPr id="128006" name="Rectangle 6"/>
          <p:cNvSpPr>
            <a:spLocks noGrp="1" noChangeArrowheads="1"/>
          </p:cNvSpPr>
          <p:nvPr>
            <p:ph sz="quarter" idx="14"/>
          </p:nvPr>
        </p:nvSpPr>
        <p:spPr>
          <a:xfrm>
            <a:off x="457200" y="1412875"/>
            <a:ext cx="3898900" cy="4895850"/>
          </a:xfrm>
        </p:spPr>
        <p:txBody>
          <a:bodyPr>
            <a:normAutofit/>
          </a:bodyPr>
          <a:lstStyle/>
          <a:p>
            <a:pPr marL="0" indent="0">
              <a:lnSpc>
                <a:spcPct val="80000"/>
              </a:lnSpc>
              <a:buNone/>
            </a:pPr>
            <a:r>
              <a:rPr lang="ru-RU" sz="1400" dirty="0">
                <a:latin typeface="Verdana" pitchFamily="34" charset="0"/>
                <a:ea typeface="Verdana" pitchFamily="34" charset="0"/>
                <a:cs typeface="Verdana" pitchFamily="34" charset="0"/>
              </a:rPr>
              <a:t>Солнце является источником постоянного потока частиц. Нейтрино, электроны, протоны, альфа-частицы, а также более </a:t>
            </a:r>
            <a:r>
              <a:rPr lang="ru-RU" sz="1400" dirty="0" err="1">
                <a:latin typeface="Verdana" pitchFamily="34" charset="0"/>
                <a:ea typeface="Verdana" pitchFamily="34" charset="0"/>
                <a:cs typeface="Verdana" pitchFamily="34" charset="0"/>
              </a:rPr>
              <a:t>тяжелые</a:t>
            </a:r>
            <a:r>
              <a:rPr lang="ru-RU" sz="1400" dirty="0">
                <a:latin typeface="Verdana" pitchFamily="34" charset="0"/>
                <a:ea typeface="Verdana" pitchFamily="34" charset="0"/>
                <a:cs typeface="Verdana" pitchFamily="34" charset="0"/>
              </a:rPr>
              <a:t> атомные ядра все вместе составляют корпускулярное излучение Солнца. Значительная часть этого излучения представляет собой более или менее непрерывное истечение плазмы, так называемый </a:t>
            </a:r>
            <a:r>
              <a:rPr lang="ru-RU" sz="1400" b="1" i="1" dirty="0">
                <a:latin typeface="Verdana" pitchFamily="34" charset="0"/>
                <a:ea typeface="Verdana" pitchFamily="34" charset="0"/>
                <a:cs typeface="Verdana" pitchFamily="34" charset="0"/>
              </a:rPr>
              <a:t>солнечный ветер</a:t>
            </a:r>
            <a:r>
              <a:rPr lang="ru-RU" sz="1400" dirty="0">
                <a:latin typeface="Verdana" pitchFamily="34" charset="0"/>
                <a:ea typeface="Verdana" pitchFamily="34" charset="0"/>
                <a:cs typeface="Verdana" pitchFamily="34" charset="0"/>
              </a:rPr>
              <a:t>, являющийся продолжением внешних </a:t>
            </a:r>
            <a:r>
              <a:rPr lang="ru-RU" sz="1400" dirty="0" err="1">
                <a:latin typeface="Verdana" pitchFamily="34" charset="0"/>
                <a:ea typeface="Verdana" pitchFamily="34" charset="0"/>
                <a:cs typeface="Verdana" pitchFamily="34" charset="0"/>
              </a:rPr>
              <a:t>слоев</a:t>
            </a:r>
            <a:r>
              <a:rPr lang="ru-RU" sz="1400" dirty="0">
                <a:latin typeface="Verdana" pitchFamily="34" charset="0"/>
                <a:ea typeface="Verdana" pitchFamily="34" charset="0"/>
                <a:cs typeface="Verdana" pitchFamily="34" charset="0"/>
              </a:rPr>
              <a:t> солнечной атмосферы – солнечной короны. Вблизи Земли его скорость составляет обычно 400–500 км/с. Поток заряженных частиц выбрасывается из Солнца через </a:t>
            </a:r>
            <a:r>
              <a:rPr lang="ru-RU" sz="1400" b="1" i="1" dirty="0">
                <a:latin typeface="Verdana" pitchFamily="34" charset="0"/>
                <a:ea typeface="Verdana" pitchFamily="34" charset="0"/>
                <a:cs typeface="Verdana" pitchFamily="34" charset="0"/>
              </a:rPr>
              <a:t>корональные дыры</a:t>
            </a:r>
            <a:r>
              <a:rPr lang="ru-RU" sz="1400" dirty="0">
                <a:latin typeface="Verdana" pitchFamily="34" charset="0"/>
                <a:ea typeface="Verdana" pitchFamily="34" charset="0"/>
                <a:cs typeface="Verdana" pitchFamily="34" charset="0"/>
              </a:rPr>
              <a:t> – области в атмосфере Солнца с открытым в межпланетное пространство магнитным полем. </a:t>
            </a:r>
          </a:p>
        </p:txBody>
      </p:sp>
      <p:sp>
        <p:nvSpPr>
          <p:cNvPr id="128002" name="Rectangle 2"/>
          <p:cNvSpPr>
            <a:spLocks noGrp="1" noChangeArrowheads="1"/>
          </p:cNvSpPr>
          <p:nvPr>
            <p:ph type="title"/>
          </p:nvPr>
        </p:nvSpPr>
        <p:spPr>
          <a:xfrm>
            <a:off x="609600" y="332656"/>
            <a:ext cx="7924800" cy="796950"/>
          </a:xfrm>
        </p:spPr>
        <p:txBody>
          <a:bodyPr/>
          <a:lstStyle/>
          <a:p>
            <a:pPr algn="ctr"/>
            <a:r>
              <a:rPr lang="ru-RU" sz="4000" dirty="0">
                <a:latin typeface="Verdana" pitchFamily="34" charset="0"/>
                <a:ea typeface="Verdana" pitchFamily="34" charset="0"/>
                <a:cs typeface="Verdana" pitchFamily="34" charset="0"/>
              </a:rPr>
              <a:t>Солнечный ветер</a:t>
            </a:r>
            <a:r>
              <a:rPr lang="ru-RU" dirty="0">
                <a:latin typeface="Verdana" pitchFamily="34" charset="0"/>
                <a:ea typeface="Verdana" pitchFamily="34" charset="0"/>
                <a:cs typeface="Verdana" pitchFamily="34" charset="0"/>
              </a:rPr>
              <a:t> </a:t>
            </a:r>
          </a:p>
        </p:txBody>
      </p:sp>
    </p:spTree>
  </p:cSld>
  <p:clrMapOvr>
    <a:masterClrMapping/>
  </p:clrMapOvr>
  <mc:AlternateContent xmlns:mc="http://schemas.openxmlformats.org/markup-compatibility/2006" xmlns:p14="http://schemas.microsoft.com/office/powerpoint/2010/main">
    <mc:Choice Requires="p14">
      <p:transition p14:dur="10" advClick="0">
        <p:push dir="u"/>
      </p:transition>
    </mc:Choice>
    <mc:Fallback xmlns="">
      <p:transition advClick="0">
        <p:push dir="u"/>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988840"/>
            <a:ext cx="7924800" cy="1143000"/>
          </a:xfrm>
        </p:spPr>
        <p:txBody>
          <a:bodyPr/>
          <a:lstStyle/>
          <a:p>
            <a:pPr algn="ctr"/>
            <a:r>
              <a:rPr lang="ru-RU" sz="4800" dirty="0" smtClean="0"/>
              <a:t>СПАСИБО ЗА ВНИМАНИЕ!</a:t>
            </a:r>
            <a:endParaRPr lang="ru-RU" sz="4800" dirty="0"/>
          </a:p>
        </p:txBody>
      </p:sp>
      <p:pic>
        <p:nvPicPr>
          <p:cNvPr id="3" name="Picture 14" descr="11113"/>
          <p:cNvPicPr>
            <a:picLocks noChangeAspect="1" noChangeArrowheads="1"/>
          </p:cNvPicPr>
          <p:nvPr/>
        </p:nvPicPr>
        <p:blipFill>
          <a:blip r:embed="rId2" cstate="email">
            <a:clrChange>
              <a:clrFrom>
                <a:srgbClr val="22111D"/>
              </a:clrFrom>
              <a:clrTo>
                <a:srgbClr val="22111D">
                  <a:alpha val="0"/>
                </a:srgbClr>
              </a:clrTo>
            </a:clrChange>
          </a:blip>
          <a:srcRect/>
          <a:stretch>
            <a:fillRect/>
          </a:stretch>
        </p:blipFill>
        <p:spPr>
          <a:xfrm>
            <a:off x="1072172" y="908720"/>
            <a:ext cx="274637" cy="366712"/>
          </a:xfrm>
          <a:prstGeom prst="rect">
            <a:avLst/>
          </a:prstGeom>
          <a:noFill/>
          <a:ln/>
        </p:spPr>
      </p:pic>
      <p:pic>
        <p:nvPicPr>
          <p:cNvPr id="4" name="Picture 14" descr="11113"/>
          <p:cNvPicPr>
            <a:picLocks noChangeAspect="1" noChangeArrowheads="1"/>
          </p:cNvPicPr>
          <p:nvPr/>
        </p:nvPicPr>
        <p:blipFill>
          <a:blip r:embed="rId2" cstate="email">
            <a:clrChange>
              <a:clrFrom>
                <a:srgbClr val="22111D"/>
              </a:clrFrom>
              <a:clrTo>
                <a:srgbClr val="22111D">
                  <a:alpha val="0"/>
                </a:srgbClr>
              </a:clrTo>
            </a:clrChange>
          </a:blip>
          <a:srcRect/>
          <a:stretch>
            <a:fillRect/>
          </a:stretch>
        </p:blipFill>
        <p:spPr>
          <a:xfrm>
            <a:off x="3779912" y="1310708"/>
            <a:ext cx="274637" cy="366712"/>
          </a:xfrm>
          <a:prstGeom prst="rect">
            <a:avLst/>
          </a:prstGeom>
          <a:noFill/>
          <a:ln/>
        </p:spPr>
      </p:pic>
      <p:pic>
        <p:nvPicPr>
          <p:cNvPr id="5" name="Picture 14" descr="11113"/>
          <p:cNvPicPr>
            <a:picLocks noChangeAspect="1" noChangeArrowheads="1"/>
          </p:cNvPicPr>
          <p:nvPr/>
        </p:nvPicPr>
        <p:blipFill>
          <a:blip r:embed="rId2" cstate="email">
            <a:clrChange>
              <a:clrFrom>
                <a:srgbClr val="22111D"/>
              </a:clrFrom>
              <a:clrTo>
                <a:srgbClr val="22111D">
                  <a:alpha val="0"/>
                </a:srgbClr>
              </a:clrTo>
            </a:clrChange>
          </a:blip>
          <a:srcRect/>
          <a:stretch>
            <a:fillRect/>
          </a:stretch>
        </p:blipFill>
        <p:spPr>
          <a:xfrm>
            <a:off x="2555776" y="3861048"/>
            <a:ext cx="274637" cy="366712"/>
          </a:xfrm>
          <a:prstGeom prst="rect">
            <a:avLst/>
          </a:prstGeom>
          <a:noFill/>
          <a:ln/>
        </p:spPr>
      </p:pic>
      <p:pic>
        <p:nvPicPr>
          <p:cNvPr id="6" name="Picture 14" descr="11113"/>
          <p:cNvPicPr>
            <a:picLocks noChangeAspect="1" noChangeArrowheads="1"/>
          </p:cNvPicPr>
          <p:nvPr/>
        </p:nvPicPr>
        <p:blipFill>
          <a:blip r:embed="rId2" cstate="email">
            <a:clrChange>
              <a:clrFrom>
                <a:srgbClr val="22111D"/>
              </a:clrFrom>
              <a:clrTo>
                <a:srgbClr val="22111D">
                  <a:alpha val="0"/>
                </a:srgbClr>
              </a:clrTo>
            </a:clrChange>
          </a:blip>
          <a:srcRect/>
          <a:stretch>
            <a:fillRect/>
          </a:stretch>
        </p:blipFill>
        <p:spPr>
          <a:xfrm>
            <a:off x="5213374" y="3494336"/>
            <a:ext cx="274637" cy="366712"/>
          </a:xfrm>
          <a:prstGeom prst="rect">
            <a:avLst/>
          </a:prstGeom>
          <a:noFill/>
          <a:ln/>
        </p:spPr>
      </p:pic>
      <p:pic>
        <p:nvPicPr>
          <p:cNvPr id="7" name="Picture 14" descr="11113"/>
          <p:cNvPicPr>
            <a:picLocks noChangeAspect="1" noChangeArrowheads="1"/>
          </p:cNvPicPr>
          <p:nvPr/>
        </p:nvPicPr>
        <p:blipFill>
          <a:blip r:embed="rId2" cstate="email">
            <a:clrChange>
              <a:clrFrom>
                <a:srgbClr val="22111D"/>
              </a:clrFrom>
              <a:clrTo>
                <a:srgbClr val="22111D">
                  <a:alpha val="0"/>
                </a:srgbClr>
              </a:clrTo>
            </a:clrChange>
          </a:blip>
          <a:srcRect/>
          <a:stretch>
            <a:fillRect/>
          </a:stretch>
        </p:blipFill>
        <p:spPr>
          <a:xfrm>
            <a:off x="5076056" y="392387"/>
            <a:ext cx="274637" cy="366712"/>
          </a:xfrm>
          <a:prstGeom prst="rect">
            <a:avLst/>
          </a:prstGeom>
          <a:noFill/>
          <a:ln/>
        </p:spPr>
      </p:pic>
      <p:pic>
        <p:nvPicPr>
          <p:cNvPr id="8" name="Picture 14" descr="11113"/>
          <p:cNvPicPr>
            <a:picLocks noChangeAspect="1" noChangeArrowheads="1"/>
          </p:cNvPicPr>
          <p:nvPr/>
        </p:nvPicPr>
        <p:blipFill>
          <a:blip r:embed="rId2" cstate="email">
            <a:clrChange>
              <a:clrFrom>
                <a:srgbClr val="22111D"/>
              </a:clrFrom>
              <a:clrTo>
                <a:srgbClr val="22111D">
                  <a:alpha val="0"/>
                </a:srgbClr>
              </a:clrTo>
            </a:clrChange>
          </a:blip>
          <a:srcRect/>
          <a:stretch>
            <a:fillRect/>
          </a:stretch>
        </p:blipFill>
        <p:spPr>
          <a:xfrm>
            <a:off x="7524328" y="4581128"/>
            <a:ext cx="274637" cy="366712"/>
          </a:xfrm>
          <a:prstGeom prst="rect">
            <a:avLst/>
          </a:prstGeom>
          <a:noFill/>
          <a:ln/>
        </p:spPr>
      </p:pic>
    </p:spTree>
    <p:extLst>
      <p:ext uri="{BB962C8B-B14F-4D97-AF65-F5344CB8AC3E}">
        <p14:creationId xmlns:p14="http://schemas.microsoft.com/office/powerpoint/2010/main" val="97009712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7" name="Rectangle 5"/>
          <p:cNvSpPr>
            <a:spLocks noGrp="1" noChangeArrowheads="1"/>
          </p:cNvSpPr>
          <p:nvPr>
            <p:ph type="title"/>
          </p:nvPr>
        </p:nvSpPr>
        <p:spPr>
          <a:xfrm>
            <a:off x="4499992" y="332656"/>
            <a:ext cx="4176464" cy="5040560"/>
          </a:xfrm>
        </p:spPr>
        <p:txBody>
          <a:bodyPr/>
          <a:lstStyle/>
          <a:p>
            <a:r>
              <a:rPr lang="ru-RU" sz="1100" b="1" dirty="0">
                <a:latin typeface="Verdana" pitchFamily="34" charset="0"/>
                <a:ea typeface="Verdana" pitchFamily="34" charset="0"/>
                <a:cs typeface="Verdana" pitchFamily="34" charset="0"/>
              </a:rPr>
              <a:t>Солнце</a:t>
            </a:r>
            <a:r>
              <a:rPr lang="ru-RU" sz="1100" dirty="0">
                <a:latin typeface="Verdana" pitchFamily="34" charset="0"/>
                <a:ea typeface="Verdana" pitchFamily="34" charset="0"/>
                <a:cs typeface="Verdana" pitchFamily="34" charset="0"/>
              </a:rPr>
              <a:t> – это не заурядный желтый карлик, как раньше было принято говорить. Это звезда, около которой есть планеты, содержащие много тяжелых элементов. Это звезда, которая образовалась после взрывов сверхновых, она богата железом и другими элементами. Около которой смогла сформироваться такая планетная система, на третьей планете которой – Земле – возникла жизнь</a:t>
            </a:r>
            <a:r>
              <a:rPr lang="ru-RU" sz="1100" dirty="0" smtClean="0">
                <a:latin typeface="Verdana" pitchFamily="34" charset="0"/>
                <a:ea typeface="Verdana" pitchFamily="34" charset="0"/>
                <a:cs typeface="Verdana" pitchFamily="34" charset="0"/>
              </a:rPr>
              <a:t>.</a:t>
            </a:r>
            <a:br>
              <a:rPr lang="ru-RU" sz="1100" dirty="0" smtClean="0">
                <a:latin typeface="Verdana" pitchFamily="34" charset="0"/>
                <a:ea typeface="Verdana" pitchFamily="34" charset="0"/>
                <a:cs typeface="Verdana" pitchFamily="34" charset="0"/>
              </a:rPr>
            </a:br>
            <a:r>
              <a:rPr lang="ru-RU" sz="1100" dirty="0">
                <a:latin typeface="Verdana" pitchFamily="34" charset="0"/>
                <a:ea typeface="Verdana" pitchFamily="34" charset="0"/>
                <a:cs typeface="Verdana" pitchFamily="34" charset="0"/>
              </a:rPr>
              <a:t/>
            </a:r>
            <a:br>
              <a:rPr lang="ru-RU" sz="1100" dirty="0">
                <a:latin typeface="Verdana" pitchFamily="34" charset="0"/>
                <a:ea typeface="Verdana" pitchFamily="34" charset="0"/>
                <a:cs typeface="Verdana" pitchFamily="34" charset="0"/>
              </a:rPr>
            </a:br>
            <a:r>
              <a:rPr lang="ru-RU" sz="1100" dirty="0">
                <a:latin typeface="Verdana" pitchFamily="34" charset="0"/>
                <a:ea typeface="Verdana" pitchFamily="34" charset="0"/>
                <a:cs typeface="Verdana" pitchFamily="34" charset="0"/>
              </a:rPr>
              <a:t>Пять миллиардов лет – возраст нашего Солнца. За счет чего оно светит? Какова структура и дальнейшая эволюция Солнца? Какое влияние оказывает Солнце на Землю</a:t>
            </a:r>
            <a:r>
              <a:rPr lang="ru-RU" sz="1100" dirty="0" smtClean="0">
                <a:latin typeface="Verdana" pitchFamily="34" charset="0"/>
                <a:ea typeface="Verdana" pitchFamily="34" charset="0"/>
                <a:cs typeface="Verdana" pitchFamily="34" charset="0"/>
              </a:rPr>
              <a:t>?</a:t>
            </a:r>
            <a:br>
              <a:rPr lang="ru-RU" sz="1100" dirty="0" smtClean="0">
                <a:latin typeface="Verdana" pitchFamily="34" charset="0"/>
                <a:ea typeface="Verdana" pitchFamily="34" charset="0"/>
                <a:cs typeface="Verdana" pitchFamily="34" charset="0"/>
              </a:rPr>
            </a:br>
            <a:r>
              <a:rPr lang="ru-RU" sz="1100" dirty="0">
                <a:latin typeface="Verdana" pitchFamily="34" charset="0"/>
                <a:ea typeface="Verdana" pitchFamily="34" charset="0"/>
                <a:cs typeface="Verdana" pitchFamily="34" charset="0"/>
              </a:rPr>
              <a:t/>
            </a:r>
            <a:br>
              <a:rPr lang="ru-RU" sz="1100" dirty="0">
                <a:latin typeface="Verdana" pitchFamily="34" charset="0"/>
                <a:ea typeface="Verdana" pitchFamily="34" charset="0"/>
                <a:cs typeface="Verdana" pitchFamily="34" charset="0"/>
              </a:rPr>
            </a:br>
            <a:r>
              <a:rPr lang="ru-RU" sz="1100" dirty="0">
                <a:latin typeface="Verdana" pitchFamily="34" charset="0"/>
                <a:ea typeface="Verdana" pitchFamily="34" charset="0"/>
                <a:cs typeface="Verdana" pitchFamily="34" charset="0"/>
              </a:rPr>
              <a:t>Солнце – звезда, вокруг которой обращается наша планета. Среднее расстояние от Земли до Солнца, т.е. большая полуось орбиты Земли, составляет 149,6 млн. км = 1 </a:t>
            </a:r>
            <a:r>
              <a:rPr lang="ru-RU" sz="1100" dirty="0" err="1">
                <a:latin typeface="Verdana" pitchFamily="34" charset="0"/>
                <a:ea typeface="Verdana" pitchFamily="34" charset="0"/>
                <a:cs typeface="Verdana" pitchFamily="34" charset="0"/>
              </a:rPr>
              <a:t>а.е</a:t>
            </a:r>
            <a:r>
              <a:rPr lang="ru-RU" sz="1100" dirty="0">
                <a:latin typeface="Verdana" pitchFamily="34" charset="0"/>
                <a:ea typeface="Verdana" pitchFamily="34" charset="0"/>
                <a:cs typeface="Verdana" pitchFamily="34" charset="0"/>
              </a:rPr>
              <a:t>. (астрономическая единица</a:t>
            </a:r>
            <a:r>
              <a:rPr lang="ru-RU" sz="1100" dirty="0" smtClean="0">
                <a:latin typeface="Verdana" pitchFamily="34" charset="0"/>
                <a:ea typeface="Verdana" pitchFamily="34" charset="0"/>
                <a:cs typeface="Verdana" pitchFamily="34" charset="0"/>
              </a:rPr>
              <a:t>).</a:t>
            </a:r>
            <a:br>
              <a:rPr lang="ru-RU" sz="1100" dirty="0" smtClean="0">
                <a:latin typeface="Verdana" pitchFamily="34" charset="0"/>
                <a:ea typeface="Verdana" pitchFamily="34" charset="0"/>
                <a:cs typeface="Verdana" pitchFamily="34" charset="0"/>
              </a:rPr>
            </a:br>
            <a:r>
              <a:rPr lang="ru-RU" sz="1100" dirty="0">
                <a:latin typeface="Verdana" pitchFamily="34" charset="0"/>
                <a:ea typeface="Verdana" pitchFamily="34" charset="0"/>
                <a:cs typeface="Verdana" pitchFamily="34" charset="0"/>
              </a:rPr>
              <a:t/>
            </a:r>
            <a:br>
              <a:rPr lang="ru-RU" sz="1100" dirty="0">
                <a:latin typeface="Verdana" pitchFamily="34" charset="0"/>
                <a:ea typeface="Verdana" pitchFamily="34" charset="0"/>
                <a:cs typeface="Verdana" pitchFamily="34" charset="0"/>
              </a:rPr>
            </a:br>
            <a:r>
              <a:rPr lang="ru-RU" sz="1100" dirty="0">
                <a:latin typeface="Verdana" pitchFamily="34" charset="0"/>
                <a:ea typeface="Verdana" pitchFamily="34" charset="0"/>
                <a:cs typeface="Verdana" pitchFamily="34" charset="0"/>
              </a:rPr>
              <a:t>Солнце является центром нашей планетной системы, в которую кроме него входят 9 больших планет, несколько десятков спутников планет, несколько тысяч астероидов (малых планет), кометы, метеорные тела, межпланетные пыль и газ.</a:t>
            </a:r>
          </a:p>
        </p:txBody>
      </p:sp>
      <p:pic>
        <p:nvPicPr>
          <p:cNvPr id="6" name="002.avi">
            <a:hlinkClick r:id="" action="ppaction://media"/>
          </p:cNvPr>
          <p:cNvPicPr>
            <a:picLocks noRot="1" noChangeAspect="1" noChangeArrowheads="1"/>
          </p:cNvPicPr>
          <p:nvPr>
            <a:videoFile r:link="rId1"/>
          </p:nvPr>
        </p:nvPicPr>
        <p:blipFill>
          <a:blip r:embed="rId4" cstate="print"/>
          <a:srcRect/>
          <a:stretch>
            <a:fillRect/>
          </a:stretch>
        </p:blipFill>
        <p:spPr bwMode="auto">
          <a:xfrm>
            <a:off x="323528" y="188640"/>
            <a:ext cx="2559490" cy="2664296"/>
          </a:xfrm>
          <a:prstGeom prst="rect">
            <a:avLst/>
          </a:prstGeom>
          <a:noFill/>
          <a:ln w="9525">
            <a:noFill/>
            <a:miter lim="800000"/>
            <a:headEnd/>
            <a:tailEnd/>
          </a:ln>
        </p:spPr>
      </p:pic>
    </p:spTree>
  </p:cSld>
  <p:clrMapOvr>
    <a:masterClrMapping/>
  </p:clrMapOvr>
  <mc:AlternateContent xmlns:mc="http://schemas.openxmlformats.org/markup-compatibility/2006" xmlns:p14="http://schemas.microsoft.com/office/powerpoint/2010/main">
    <mc:Choice Requires="p14">
      <p:transition p14:dur="10" advClick="0">
        <p:push dir="u"/>
      </p:transition>
    </mc:Choice>
    <mc:Fallback xmlns="">
      <p:transition advClick="0">
        <p:push dir="u"/>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seq concurrent="1" nextAc="seek">
              <p:cTn id="7" restart="whenNotActive" fill="hold" evtFilter="cancelBubble" nodeType="interactiveSeq">
                <p:stCondLst>
                  <p:cond evt="onClick" delay="0">
                    <p:tgtEl>
                      <p:spTgt spid="6"/>
                    </p:tgtEl>
                  </p:cond>
                </p:stCondLst>
                <p:endSync evt="end" delay="0">
                  <p:rtn val="all"/>
                </p:endSync>
                <p:childTnLst>
                  <p:par>
                    <p:cTn id="8" fill="hold">
                      <p:stCondLst>
                        <p:cond delay="0"/>
                      </p:stCondLst>
                      <p:childTnLst>
                        <p:par>
                          <p:cTn id="9" fill="hold">
                            <p:stCondLst>
                              <p:cond delay="0"/>
                            </p:stCondLst>
                            <p:childTnLst>
                              <p:par>
                                <p:cTn id="10" presetID="2" presetClass="mediacall" presetSubtype="0" fill="hold" nodeType="clickEffect">
                                  <p:stCondLst>
                                    <p:cond delay="0"/>
                                  </p:stCondLst>
                                  <p:childTnLst>
                                    <p:cmd type="call" cmd="togglePause">
                                      <p:cBhvr>
                                        <p:cTn id="11" dur="1" fill="hold"/>
                                        <p:tgtEl>
                                          <p:spTgt spid="6"/>
                                        </p:tgtEl>
                                      </p:cBhvr>
                                    </p:cmd>
                                  </p:childTnLst>
                                </p:cTn>
                              </p:par>
                            </p:childTnLst>
                          </p:cTn>
                        </p:par>
                      </p:childTnLst>
                    </p:cTn>
                  </p:par>
                </p:childTnLst>
              </p:cTn>
              <p:nextCondLst>
                <p:cond evt="onClick" delay="0">
                  <p:tgtEl>
                    <p:spTgt spid="6"/>
                  </p:tgtEl>
                </p:cond>
              </p:nextCondLst>
            </p:seq>
            <p:video>
              <p:cMediaNode>
                <p:cTn id="12" fill="hold" display="0">
                  <p:stCondLst>
                    <p:cond delay="indefinite"/>
                  </p:stCondLst>
                  <p:endCondLst>
                    <p:cond evt="onNext" delay="0">
                      <p:tgtEl>
                        <p:sldTgt/>
                      </p:tgtEl>
                    </p:cond>
                    <p:cond evt="onPrev" delay="0">
                      <p:tgtEl>
                        <p:sldTgt/>
                      </p:tgtEl>
                    </p:cond>
                  </p:endCondLst>
                </p:cTn>
                <p:tgtEl>
                  <p:spTgt spid="6"/>
                </p:tgtEl>
              </p:cMediaNode>
            </p:vide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63" name="Rectangle 7"/>
          <p:cNvSpPr>
            <a:spLocks noGrp="1" noChangeArrowheads="1"/>
          </p:cNvSpPr>
          <p:nvPr>
            <p:ph sz="quarter" idx="1"/>
          </p:nvPr>
        </p:nvSpPr>
        <p:spPr>
          <a:xfrm>
            <a:off x="251520" y="1196752"/>
            <a:ext cx="4248472" cy="3744416"/>
          </a:xfrm>
        </p:spPr>
        <p:txBody>
          <a:bodyPr>
            <a:noAutofit/>
          </a:bodyPr>
          <a:lstStyle/>
          <a:p>
            <a:pPr marL="0" indent="0">
              <a:buNone/>
            </a:pPr>
            <a:r>
              <a:rPr lang="ru-RU" sz="1200" dirty="0">
                <a:latin typeface="Verdana" pitchFamily="34" charset="0"/>
                <a:ea typeface="Verdana" pitchFamily="34" charset="0"/>
                <a:cs typeface="Verdana" pitchFamily="34" charset="0"/>
              </a:rPr>
              <a:t>Размеры Солнца очень велики. Так, радиус Солнца в 109 раз, а масса – в 330 000 раз больше радиуса и массы Земли. А вот средняя плотность нашего светила невелика – всего в 1,4 раза больше плотности воды.</a:t>
            </a:r>
          </a:p>
          <a:p>
            <a:pPr marL="0" indent="0">
              <a:buNone/>
            </a:pPr>
            <a:r>
              <a:rPr lang="ru-RU" sz="1200" dirty="0">
                <a:latin typeface="Verdana" pitchFamily="34" charset="0"/>
                <a:ea typeface="Verdana" pitchFamily="34" charset="0"/>
                <a:cs typeface="Verdana" pitchFamily="34" charset="0"/>
              </a:rPr>
              <a:t>Впервые вращение Солнца наблюдал Галилей по движению пятен по поверхности. Различные зоны Солнца вращаются вокруг оси с различными периодами. Так точки на экваторе имеют период около 25 суток, на широте 40° период вращения равен 27 суток, а вблизи полюсов – 30 суток. Это доказывает, что Солнце вращается не как </a:t>
            </a:r>
            <a:r>
              <a:rPr lang="ru-RU" sz="1200" dirty="0" err="1">
                <a:latin typeface="Verdana" pitchFamily="34" charset="0"/>
                <a:ea typeface="Verdana" pitchFamily="34" charset="0"/>
                <a:cs typeface="Verdana" pitchFamily="34" charset="0"/>
              </a:rPr>
              <a:t>твердое</a:t>
            </a:r>
            <a:r>
              <a:rPr lang="ru-RU" sz="1200" dirty="0">
                <a:latin typeface="Verdana" pitchFamily="34" charset="0"/>
                <a:ea typeface="Verdana" pitchFamily="34" charset="0"/>
                <a:cs typeface="Verdana" pitchFamily="34" charset="0"/>
              </a:rPr>
              <a:t> тело, скорость вращения точек на поверхности Солнца уменьшается от экватора к полюсам.</a:t>
            </a:r>
          </a:p>
          <a:p>
            <a:pPr marL="0" indent="0">
              <a:buNone/>
            </a:pPr>
            <a:endParaRPr lang="ru-RU" sz="1200" dirty="0">
              <a:latin typeface="Verdana" pitchFamily="34" charset="0"/>
              <a:ea typeface="Verdana" pitchFamily="34" charset="0"/>
              <a:cs typeface="Verdana" pitchFamily="34" charset="0"/>
            </a:endParaRPr>
          </a:p>
          <a:p>
            <a:pPr marL="0" indent="0">
              <a:buNone/>
            </a:pPr>
            <a:r>
              <a:rPr lang="ru-RU" sz="1200" dirty="0">
                <a:latin typeface="Verdana" pitchFamily="34" charset="0"/>
                <a:ea typeface="Verdana" pitchFamily="34" charset="0"/>
                <a:cs typeface="Verdana" pitchFamily="34" charset="0"/>
              </a:rPr>
              <a:t/>
            </a:r>
            <a:br>
              <a:rPr lang="ru-RU" sz="1200" dirty="0">
                <a:latin typeface="Verdana" pitchFamily="34" charset="0"/>
                <a:ea typeface="Verdana" pitchFamily="34" charset="0"/>
                <a:cs typeface="Verdana" pitchFamily="34" charset="0"/>
              </a:rPr>
            </a:br>
            <a:endParaRPr lang="ru-RU" sz="1200" dirty="0">
              <a:latin typeface="Verdana" pitchFamily="34" charset="0"/>
              <a:ea typeface="Verdana" pitchFamily="34" charset="0"/>
              <a:cs typeface="Verdana" pitchFamily="34" charset="0"/>
            </a:endParaRPr>
          </a:p>
        </p:txBody>
      </p:sp>
      <p:pic>
        <p:nvPicPr>
          <p:cNvPr id="70670" name="Picture 14" descr="11113"/>
          <p:cNvPicPr>
            <a:picLocks noGrp="1" noChangeAspect="1" noChangeArrowheads="1"/>
          </p:cNvPicPr>
          <p:nvPr>
            <p:ph sz="quarter" idx="3"/>
          </p:nvPr>
        </p:nvPicPr>
        <p:blipFill>
          <a:blip r:embed="rId3" cstate="email">
            <a:clrChange>
              <a:clrFrom>
                <a:srgbClr val="22111D"/>
              </a:clrFrom>
              <a:clrTo>
                <a:srgbClr val="22111D">
                  <a:alpha val="0"/>
                </a:srgbClr>
              </a:clrTo>
            </a:clrChange>
          </a:blip>
          <a:srcRect/>
          <a:stretch>
            <a:fillRect/>
          </a:stretch>
        </p:blipFill>
        <p:spPr>
          <a:xfrm>
            <a:off x="1116013" y="404813"/>
            <a:ext cx="274637" cy="366712"/>
          </a:xfrm>
          <a:noFill/>
          <a:ln/>
        </p:spPr>
      </p:pic>
      <p:pic>
        <p:nvPicPr>
          <p:cNvPr id="6" name="Picture 4" descr="05010102"/>
          <p:cNvPicPr>
            <a:picLocks noGrp="1" noChangeAspect="1" noChangeArrowheads="1"/>
          </p:cNvPicPr>
          <p:nvPr>
            <p:ph sz="quarter" idx="4294967295"/>
          </p:nvPr>
        </p:nvPicPr>
        <p:blipFill>
          <a:blip r:embed="rId4" cstate="email"/>
          <a:srcRect/>
          <a:stretch>
            <a:fillRect/>
          </a:stretch>
        </p:blipFill>
        <p:spPr>
          <a:xfrm>
            <a:off x="5292080" y="908720"/>
            <a:ext cx="3233936" cy="3233936"/>
          </a:xfrm>
          <a:prstGeom prst="rect">
            <a:avLst/>
          </a:prstGeom>
          <a:noFill/>
          <a:ln/>
        </p:spPr>
      </p:pic>
    </p:spTree>
  </p:cSld>
  <p:clrMapOvr>
    <a:masterClrMapping/>
  </p:clrMapOvr>
  <mc:AlternateContent xmlns:mc="http://schemas.openxmlformats.org/markup-compatibility/2006" xmlns:p14="http://schemas.microsoft.com/office/powerpoint/2010/main">
    <mc:Choice Requires="p14">
      <p:transition p14:dur="10" advClick="0">
        <p:push dir="u"/>
      </p:transition>
    </mc:Choice>
    <mc:Fallback xmlns="">
      <p:transition advClick="0">
        <p:push dir="u"/>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32" name="Rectangle 8"/>
          <p:cNvSpPr>
            <a:spLocks noGrp="1" noChangeArrowheads="1"/>
          </p:cNvSpPr>
          <p:nvPr>
            <p:ph type="title"/>
          </p:nvPr>
        </p:nvSpPr>
        <p:spPr>
          <a:xfrm>
            <a:off x="323528" y="260648"/>
            <a:ext cx="4186238" cy="5184874"/>
          </a:xfrm>
        </p:spPr>
        <p:txBody>
          <a:bodyPr/>
          <a:lstStyle/>
          <a:p>
            <a:pPr algn="l"/>
            <a:r>
              <a:rPr lang="ru-RU" sz="1100" b="1" dirty="0">
                <a:latin typeface="Verdana" pitchFamily="34" charset="0"/>
                <a:ea typeface="Verdana" pitchFamily="34" charset="0"/>
                <a:cs typeface="Verdana" pitchFamily="34" charset="0"/>
              </a:rPr>
              <a:t>     Солнечный спектр</a:t>
            </a:r>
            <a:br>
              <a:rPr lang="ru-RU" sz="1100" b="1" dirty="0">
                <a:latin typeface="Verdana" pitchFamily="34" charset="0"/>
                <a:ea typeface="Verdana" pitchFamily="34" charset="0"/>
                <a:cs typeface="Verdana" pitchFamily="34" charset="0"/>
              </a:rPr>
            </a:br>
            <a:r>
              <a:rPr lang="ru-RU" sz="1100" b="1" dirty="0">
                <a:latin typeface="Verdana" pitchFamily="34" charset="0"/>
                <a:ea typeface="Verdana" pitchFamily="34" charset="0"/>
                <a:cs typeface="Verdana" pitchFamily="34" charset="0"/>
              </a:rPr>
              <a:t> </a:t>
            </a:r>
            <a:br>
              <a:rPr lang="ru-RU" sz="1100" b="1" dirty="0">
                <a:latin typeface="Verdana" pitchFamily="34" charset="0"/>
                <a:ea typeface="Verdana" pitchFamily="34" charset="0"/>
                <a:cs typeface="Verdana" pitchFamily="34" charset="0"/>
              </a:rPr>
            </a:br>
            <a:r>
              <a:rPr lang="ru-RU" sz="1100" dirty="0">
                <a:latin typeface="Verdana" pitchFamily="34" charset="0"/>
                <a:ea typeface="Verdana" pitchFamily="34" charset="0"/>
                <a:cs typeface="Verdana" pitchFamily="34" charset="0"/>
              </a:rPr>
              <a:t>На 1 квадратный метр обращенной к Солнцу поверхности площадки в окрестностях Земли ежесекундно поступает 1400 Дж энергии, переносимой солнечным электромагнитным излучением. Эта величина называется </a:t>
            </a:r>
            <a:r>
              <a:rPr lang="ru-RU" sz="1100" b="1" i="1" dirty="0">
                <a:latin typeface="Verdana" pitchFamily="34" charset="0"/>
                <a:ea typeface="Verdana" pitchFamily="34" charset="0"/>
                <a:cs typeface="Verdana" pitchFamily="34" charset="0"/>
              </a:rPr>
              <a:t>солнечной постоянной</a:t>
            </a:r>
            <a:r>
              <a:rPr lang="ru-RU" sz="1100" dirty="0">
                <a:latin typeface="Verdana" pitchFamily="34" charset="0"/>
                <a:ea typeface="Verdana" pitchFamily="34" charset="0"/>
                <a:cs typeface="Verdana" pitchFamily="34" charset="0"/>
              </a:rPr>
              <a:t>. Иными словами, плотность потока энергии солнечного излучения составляет 1,4 кВт/м2.</a:t>
            </a:r>
            <a:br>
              <a:rPr lang="ru-RU" sz="1100" dirty="0">
                <a:latin typeface="Verdana" pitchFamily="34" charset="0"/>
                <a:ea typeface="Verdana" pitchFamily="34" charset="0"/>
                <a:cs typeface="Verdana" pitchFamily="34" charset="0"/>
              </a:rPr>
            </a:br>
            <a:r>
              <a:rPr lang="ru-RU" sz="1100" dirty="0">
                <a:latin typeface="Verdana" pitchFamily="34" charset="0"/>
                <a:ea typeface="Verdana" pitchFamily="34" charset="0"/>
                <a:cs typeface="Verdana" pitchFamily="34" charset="0"/>
              </a:rPr>
              <a:t>Спектр Солнца непрерывный, в нем наблюдается множество темных </a:t>
            </a:r>
            <a:r>
              <a:rPr lang="ru-RU" sz="1100" b="1" i="1" dirty="0">
                <a:latin typeface="Verdana" pitchFamily="34" charset="0"/>
                <a:ea typeface="Verdana" pitchFamily="34" charset="0"/>
                <a:cs typeface="Verdana" pitchFamily="34" charset="0"/>
              </a:rPr>
              <a:t>фраунгоферовых линий</a:t>
            </a:r>
            <a:r>
              <a:rPr lang="ru-RU" sz="1100" dirty="0">
                <a:latin typeface="Verdana" pitchFamily="34" charset="0"/>
                <a:ea typeface="Verdana" pitchFamily="34" charset="0"/>
                <a:cs typeface="Verdana" pitchFamily="34" charset="0"/>
              </a:rPr>
              <a:t>. </a:t>
            </a:r>
            <a:r>
              <a:rPr lang="ru-RU" sz="1100" dirty="0" smtClean="0">
                <a:latin typeface="Verdana" pitchFamily="34" charset="0"/>
                <a:ea typeface="Verdana" pitchFamily="34" charset="0"/>
                <a:cs typeface="Verdana" pitchFamily="34" charset="0"/>
              </a:rPr>
              <a:t/>
            </a:r>
            <a:br>
              <a:rPr lang="ru-RU" sz="1100" dirty="0" smtClean="0">
                <a:latin typeface="Verdana" pitchFamily="34" charset="0"/>
                <a:ea typeface="Verdana" pitchFamily="34" charset="0"/>
                <a:cs typeface="Verdana" pitchFamily="34" charset="0"/>
              </a:rPr>
            </a:br>
            <a:r>
              <a:rPr lang="ru-RU" sz="1100" dirty="0">
                <a:latin typeface="Verdana" pitchFamily="34" charset="0"/>
                <a:ea typeface="Verdana" pitchFamily="34" charset="0"/>
                <a:cs typeface="Verdana" pitchFamily="34" charset="0"/>
              </a:rPr>
              <a:t/>
            </a:r>
            <a:br>
              <a:rPr lang="ru-RU" sz="1100" dirty="0">
                <a:latin typeface="Verdana" pitchFamily="34" charset="0"/>
                <a:ea typeface="Verdana" pitchFamily="34" charset="0"/>
                <a:cs typeface="Verdana" pitchFamily="34" charset="0"/>
              </a:rPr>
            </a:br>
            <a:r>
              <a:rPr lang="ru-RU" sz="1100" dirty="0" smtClean="0">
                <a:latin typeface="Verdana" pitchFamily="34" charset="0"/>
                <a:ea typeface="Verdana" pitchFamily="34" charset="0"/>
                <a:cs typeface="Verdana" pitchFamily="34" charset="0"/>
              </a:rPr>
              <a:t>Фраунгофер </a:t>
            </a:r>
            <a:r>
              <a:rPr lang="ru-RU" sz="1100" dirty="0">
                <a:latin typeface="Verdana" pitchFamily="34" charset="0"/>
                <a:ea typeface="Verdana" pitchFamily="34" charset="0"/>
                <a:cs typeface="Verdana" pitchFamily="34" charset="0"/>
              </a:rPr>
              <a:t>был первым, кто описал темные линии на фоне непрерывного спектра в 1814 году. Эти линии в спектре Солнца образуются в результате поглощения квантов света в более холодных слоях солнечной атмосферы</a:t>
            </a:r>
            <a:r>
              <a:rPr lang="ru-RU" sz="1100" dirty="0" smtClean="0">
                <a:latin typeface="Verdana" pitchFamily="34" charset="0"/>
                <a:ea typeface="Verdana" pitchFamily="34" charset="0"/>
                <a:cs typeface="Verdana" pitchFamily="34" charset="0"/>
              </a:rPr>
              <a:t>.</a:t>
            </a:r>
            <a:br>
              <a:rPr lang="ru-RU" sz="1100" dirty="0" smtClean="0">
                <a:latin typeface="Verdana" pitchFamily="34" charset="0"/>
                <a:ea typeface="Verdana" pitchFamily="34" charset="0"/>
                <a:cs typeface="Verdana" pitchFamily="34" charset="0"/>
              </a:rPr>
            </a:br>
            <a:r>
              <a:rPr lang="ru-RU" sz="1100" dirty="0">
                <a:latin typeface="Verdana" pitchFamily="34" charset="0"/>
                <a:ea typeface="Verdana" pitchFamily="34" charset="0"/>
                <a:cs typeface="Verdana" pitchFamily="34" charset="0"/>
              </a:rPr>
              <a:t/>
            </a:r>
            <a:br>
              <a:rPr lang="ru-RU" sz="1100" dirty="0">
                <a:latin typeface="Verdana" pitchFamily="34" charset="0"/>
                <a:ea typeface="Verdana" pitchFamily="34" charset="0"/>
                <a:cs typeface="Verdana" pitchFamily="34" charset="0"/>
              </a:rPr>
            </a:br>
            <a:r>
              <a:rPr lang="ru-RU" sz="1100" dirty="0">
                <a:latin typeface="Verdana" pitchFamily="34" charset="0"/>
                <a:ea typeface="Verdana" pitchFamily="34" charset="0"/>
                <a:cs typeface="Verdana" pitchFamily="34" charset="0"/>
              </a:rPr>
              <a:t>Около 9 % энергии в солнечном спектре приходится на ультрафиолетовое излучение с длинами волн от 100 до 400 нм. Остальная энергия разделена </a:t>
            </a:r>
            <a:r>
              <a:rPr lang="ru-RU" sz="1100" dirty="0" smtClean="0">
                <a:latin typeface="Verdana" pitchFamily="34" charset="0"/>
                <a:ea typeface="Verdana" pitchFamily="34" charset="0"/>
                <a:cs typeface="Verdana" pitchFamily="34" charset="0"/>
              </a:rPr>
              <a:t>приблизительно поровну между видимой (</a:t>
            </a:r>
            <a:r>
              <a:rPr lang="ru-RU" sz="1100" dirty="0">
                <a:latin typeface="Verdana" pitchFamily="34" charset="0"/>
                <a:ea typeface="Verdana" pitchFamily="34" charset="0"/>
                <a:cs typeface="Verdana" pitchFamily="34" charset="0"/>
              </a:rPr>
              <a:t>400–760 нм) и инфракрасной (760–5000 нм) областями спектра. </a:t>
            </a:r>
          </a:p>
        </p:txBody>
      </p:sp>
      <p:pic>
        <p:nvPicPr>
          <p:cNvPr id="77828" name="Picture 4" descr="11113"/>
          <p:cNvPicPr>
            <a:picLocks noGrp="1" noChangeAspect="1" noChangeArrowheads="1"/>
          </p:cNvPicPr>
          <p:nvPr>
            <p:ph sz="half" idx="1"/>
          </p:nvPr>
        </p:nvPicPr>
        <p:blipFill>
          <a:blip r:embed="rId3" cstate="email">
            <a:clrChange>
              <a:clrFrom>
                <a:srgbClr val="1F131D"/>
              </a:clrFrom>
              <a:clrTo>
                <a:srgbClr val="1F131D">
                  <a:alpha val="0"/>
                </a:srgbClr>
              </a:clrTo>
            </a:clrChange>
          </a:blip>
          <a:srcRect/>
          <a:stretch>
            <a:fillRect/>
          </a:stretch>
        </p:blipFill>
        <p:spPr>
          <a:xfrm>
            <a:off x="4500563" y="-603250"/>
            <a:ext cx="304800" cy="406400"/>
          </a:xfrm>
          <a:noFill/>
          <a:ln/>
        </p:spPr>
      </p:pic>
      <p:pic>
        <p:nvPicPr>
          <p:cNvPr id="77831" name="Picture 7" descr="11117"/>
          <p:cNvPicPr>
            <a:picLocks noGrp="1" noChangeAspect="1" noChangeArrowheads="1"/>
          </p:cNvPicPr>
          <p:nvPr>
            <p:ph sz="quarter" idx="2"/>
          </p:nvPr>
        </p:nvPicPr>
        <p:blipFill>
          <a:blip r:embed="rId4" cstate="email">
            <a:clrChange>
              <a:clrFrom>
                <a:srgbClr val="0F1C3E"/>
              </a:clrFrom>
              <a:clrTo>
                <a:srgbClr val="0F1C3E">
                  <a:alpha val="0"/>
                </a:srgbClr>
              </a:clrTo>
            </a:clrChange>
          </a:blip>
          <a:stretch>
            <a:fillRect/>
          </a:stretch>
        </p:blipFill>
        <p:spPr>
          <a:xfrm>
            <a:off x="6388100" y="2280444"/>
            <a:ext cx="558800" cy="825500"/>
          </a:xfrm>
          <a:noFill/>
          <a:ln/>
        </p:spPr>
      </p:pic>
      <p:pic>
        <p:nvPicPr>
          <p:cNvPr id="77834" name="Picture 10" descr="05010201"/>
          <p:cNvPicPr>
            <a:picLocks noGrp="1" noChangeAspect="1" noChangeArrowheads="1"/>
          </p:cNvPicPr>
          <p:nvPr>
            <p:ph sz="quarter" idx="3"/>
          </p:nvPr>
        </p:nvPicPr>
        <p:blipFill>
          <a:blip r:embed="rId5" cstate="email"/>
          <a:srcRect/>
          <a:stretch>
            <a:fillRect/>
          </a:stretch>
        </p:blipFill>
        <p:spPr>
          <a:xfrm>
            <a:off x="4644008" y="188640"/>
            <a:ext cx="4048561" cy="5401022"/>
          </a:xfrm>
          <a:noFill/>
          <a:ln/>
        </p:spPr>
      </p:pic>
    </p:spTree>
  </p:cSld>
  <p:clrMapOvr>
    <a:masterClrMapping/>
  </p:clrMapOvr>
  <mc:AlternateContent xmlns:mc="http://schemas.openxmlformats.org/markup-compatibility/2006" xmlns:p14="http://schemas.microsoft.com/office/powerpoint/2010/main">
    <mc:Choice Requires="p14">
      <p:transition p14:dur="10" advClick="0">
        <p:push dir="u"/>
      </p:transition>
    </mc:Choice>
    <mc:Fallback xmlns="">
      <p:transition advClick="0">
        <p:push dir="u"/>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path" presetSubtype="0" accel="50000" decel="50000" fill="hold" nodeType="clickEffect">
                                  <p:stCondLst>
                                    <p:cond delay="0"/>
                                  </p:stCondLst>
                                  <p:childTnLst>
                                    <p:animMotion origin="layout" path="M 1.38889E-6 -1.85185E-6 L -0.50399 1.19699 " pathEditMode="relative" rAng="0" ptsTypes="AA">
                                      <p:cBhvr>
                                        <p:cTn id="6" dur="2000" fill="hold"/>
                                        <p:tgtEl>
                                          <p:spTgt spid="77828"/>
                                        </p:tgtEl>
                                        <p:attrNameLst>
                                          <p:attrName>ppt_x</p:attrName>
                                          <p:attrName>ppt_y</p:attrName>
                                        </p:attrNameLst>
                                      </p:cBhvr>
                                      <p:rCtr x="-25200" y="5980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522" name="Rectangle 2"/>
          <p:cNvSpPr>
            <a:spLocks noGrp="1" noChangeArrowheads="1"/>
          </p:cNvSpPr>
          <p:nvPr>
            <p:ph type="title"/>
          </p:nvPr>
        </p:nvSpPr>
        <p:spPr>
          <a:xfrm>
            <a:off x="611560" y="116632"/>
            <a:ext cx="7924800" cy="724942"/>
          </a:xfrm>
        </p:spPr>
        <p:txBody>
          <a:bodyPr/>
          <a:lstStyle/>
          <a:p>
            <a:pPr algn="ctr"/>
            <a:r>
              <a:rPr lang="ru-RU" sz="4000" dirty="0">
                <a:latin typeface="Verdana" pitchFamily="34" charset="0"/>
                <a:ea typeface="Verdana" pitchFamily="34" charset="0"/>
                <a:cs typeface="Verdana" pitchFamily="34" charset="0"/>
              </a:rPr>
              <a:t>Фотосфера </a:t>
            </a:r>
          </a:p>
        </p:txBody>
      </p:sp>
      <p:sp>
        <p:nvSpPr>
          <p:cNvPr id="107528" name="Rectangle 8"/>
          <p:cNvSpPr>
            <a:spLocks noGrp="1" noChangeArrowheads="1"/>
          </p:cNvSpPr>
          <p:nvPr>
            <p:ph sz="quarter" idx="13"/>
          </p:nvPr>
        </p:nvSpPr>
        <p:spPr>
          <a:xfrm>
            <a:off x="467544" y="3434506"/>
            <a:ext cx="8229600" cy="2303463"/>
          </a:xfrm>
        </p:spPr>
        <p:txBody>
          <a:bodyPr>
            <a:normAutofit lnSpcReduction="10000"/>
          </a:bodyPr>
          <a:lstStyle/>
          <a:p>
            <a:r>
              <a:rPr lang="ru-RU" sz="1200" dirty="0">
                <a:latin typeface="Verdana" pitchFamily="34" charset="0"/>
                <a:ea typeface="Verdana" pitchFamily="34" charset="0"/>
                <a:cs typeface="Verdana" pitchFamily="34" charset="0"/>
              </a:rPr>
              <a:t>Наблюдаемое излучение Солнца возникает в его тонком внешнем слое, который называется </a:t>
            </a:r>
            <a:r>
              <a:rPr lang="ru-RU" sz="1200" b="1" i="1" dirty="0">
                <a:latin typeface="Verdana" pitchFamily="34" charset="0"/>
                <a:ea typeface="Verdana" pitchFamily="34" charset="0"/>
                <a:cs typeface="Verdana" pitchFamily="34" charset="0"/>
              </a:rPr>
              <a:t>фотосферой</a:t>
            </a:r>
            <a:r>
              <a:rPr lang="ru-RU" sz="1200" dirty="0">
                <a:latin typeface="Verdana" pitchFamily="34" charset="0"/>
                <a:ea typeface="Verdana" pitchFamily="34" charset="0"/>
                <a:cs typeface="Verdana" pitchFamily="34" charset="0"/>
              </a:rPr>
              <a:t>. Толщина этого слоя  700 км.</a:t>
            </a:r>
          </a:p>
          <a:p>
            <a:r>
              <a:rPr lang="ru-RU" sz="1200" dirty="0">
                <a:latin typeface="Verdana" pitchFamily="34" charset="0"/>
                <a:ea typeface="Verdana" pitchFamily="34" charset="0"/>
                <a:cs typeface="Verdana" pitchFamily="34" charset="0"/>
              </a:rPr>
              <a:t>На поверхности Солнца можно разглядеть много деталей. Вся фотосфера Солнца состоит из светлых </a:t>
            </a:r>
            <a:r>
              <a:rPr lang="ru-RU" sz="1200" dirty="0" err="1">
                <a:latin typeface="Verdana" pitchFamily="34" charset="0"/>
                <a:ea typeface="Verdana" pitchFamily="34" charset="0"/>
                <a:cs typeface="Verdana" pitchFamily="34" charset="0"/>
              </a:rPr>
              <a:t>зернышек</a:t>
            </a:r>
            <a:r>
              <a:rPr lang="ru-RU" sz="1200" dirty="0">
                <a:latin typeface="Verdana" pitchFamily="34" charset="0"/>
                <a:ea typeface="Verdana" pitchFamily="34" charset="0"/>
                <a:cs typeface="Verdana" pitchFamily="34" charset="0"/>
              </a:rPr>
              <a:t>, пузырьков. Эти </a:t>
            </a:r>
            <a:r>
              <a:rPr lang="ru-RU" sz="1200" dirty="0" err="1">
                <a:latin typeface="Verdana" pitchFamily="34" charset="0"/>
                <a:ea typeface="Verdana" pitchFamily="34" charset="0"/>
                <a:cs typeface="Verdana" pitchFamily="34" charset="0"/>
              </a:rPr>
              <a:t>зернышки</a:t>
            </a:r>
            <a:r>
              <a:rPr lang="ru-RU" sz="1200" dirty="0">
                <a:latin typeface="Verdana" pitchFamily="34" charset="0"/>
                <a:ea typeface="Verdana" pitchFamily="34" charset="0"/>
                <a:cs typeface="Verdana" pitchFamily="34" charset="0"/>
              </a:rPr>
              <a:t> называются </a:t>
            </a:r>
            <a:r>
              <a:rPr lang="ru-RU" sz="1200" b="1" i="1" dirty="0">
                <a:latin typeface="Verdana" pitchFamily="34" charset="0"/>
                <a:ea typeface="Verdana" pitchFamily="34" charset="0"/>
                <a:cs typeface="Verdana" pitchFamily="34" charset="0"/>
              </a:rPr>
              <a:t>гранулами</a:t>
            </a:r>
            <a:r>
              <a:rPr lang="ru-RU" sz="1200" dirty="0">
                <a:latin typeface="Verdana" pitchFamily="34" charset="0"/>
                <a:ea typeface="Verdana" pitchFamily="34" charset="0"/>
                <a:cs typeface="Verdana" pitchFamily="34" charset="0"/>
              </a:rPr>
              <a:t>. Размеры гранул невелики, 1000–2000 км (около 1" дуги), расстояние между ними – 300–600 км. На Солнце наблюдается одновременно около миллиона гранул. Каждая гранула существует несколько минут. Гранулы окружены темными промежутками, как бы сотами. В гранулах вещество поднимается, а вокруг них – опускается. </a:t>
            </a:r>
            <a:r>
              <a:rPr lang="ru-RU" sz="1200" b="1" i="1" dirty="0">
                <a:latin typeface="Verdana" pitchFamily="34" charset="0"/>
                <a:ea typeface="Verdana" pitchFamily="34" charset="0"/>
                <a:cs typeface="Verdana" pitchFamily="34" charset="0"/>
              </a:rPr>
              <a:t>Грануляция</a:t>
            </a:r>
            <a:r>
              <a:rPr lang="ru-RU" sz="1200" dirty="0">
                <a:latin typeface="Verdana" pitchFamily="34" charset="0"/>
                <a:ea typeface="Verdana" pitchFamily="34" charset="0"/>
                <a:cs typeface="Verdana" pitchFamily="34" charset="0"/>
              </a:rPr>
              <a:t> – проявление конвекции в более глубоких слоях Солнца.</a:t>
            </a:r>
          </a:p>
          <a:p>
            <a:r>
              <a:rPr lang="ru-RU" sz="1200" dirty="0">
                <a:latin typeface="Verdana" pitchFamily="34" charset="0"/>
                <a:ea typeface="Verdana" pitchFamily="34" charset="0"/>
                <a:cs typeface="Verdana" pitchFamily="34" charset="0"/>
              </a:rPr>
              <a:t>Гранулы создают общий фон, на котором можно наблюдать несравненно более масштабные образования, такие, как протуберанцы, факелы, солнечные пятна и др.</a:t>
            </a:r>
          </a:p>
        </p:txBody>
      </p:sp>
      <p:pic>
        <p:nvPicPr>
          <p:cNvPr id="107524" name="Picture 4" descr="05020301"/>
          <p:cNvPicPr>
            <a:picLocks noChangeAspect="1" noChangeArrowheads="1"/>
          </p:cNvPicPr>
          <p:nvPr/>
        </p:nvPicPr>
        <p:blipFill>
          <a:blip r:embed="rId2" cstate="email"/>
          <a:srcRect/>
          <a:stretch>
            <a:fillRect/>
          </a:stretch>
        </p:blipFill>
        <p:spPr bwMode="auto">
          <a:xfrm>
            <a:off x="5148064" y="908720"/>
            <a:ext cx="2525786" cy="2525786"/>
          </a:xfrm>
          <a:prstGeom prst="rect">
            <a:avLst/>
          </a:prstGeom>
          <a:noFill/>
        </p:spPr>
      </p:pic>
      <p:pic>
        <p:nvPicPr>
          <p:cNvPr id="107525" name="Picture 5" descr="05020302"/>
          <p:cNvPicPr>
            <a:picLocks noChangeAspect="1" noChangeArrowheads="1"/>
          </p:cNvPicPr>
          <p:nvPr/>
        </p:nvPicPr>
        <p:blipFill>
          <a:blip r:embed="rId3" cstate="email"/>
          <a:srcRect/>
          <a:stretch>
            <a:fillRect/>
          </a:stretch>
        </p:blipFill>
        <p:spPr bwMode="auto">
          <a:xfrm>
            <a:off x="1115616" y="908720"/>
            <a:ext cx="2376264" cy="2376264"/>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p14:dur="10" advClick="0">
        <p:push dir="u"/>
      </p:transition>
    </mc:Choice>
    <mc:Fallback xmlns="">
      <p:transition advClick="0">
        <p:push dir="u"/>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4690" name="Rectangle 2"/>
          <p:cNvSpPr>
            <a:spLocks noGrp="1" noChangeArrowheads="1"/>
          </p:cNvSpPr>
          <p:nvPr>
            <p:ph type="title"/>
          </p:nvPr>
        </p:nvSpPr>
        <p:spPr>
          <a:xfrm>
            <a:off x="658788" y="34944"/>
            <a:ext cx="7924800" cy="796950"/>
          </a:xfrm>
        </p:spPr>
        <p:txBody>
          <a:bodyPr/>
          <a:lstStyle/>
          <a:p>
            <a:pPr algn="ctr"/>
            <a:r>
              <a:rPr lang="ru-RU" sz="4000" dirty="0">
                <a:latin typeface="Verdana" pitchFamily="34" charset="0"/>
                <a:ea typeface="Verdana" pitchFamily="34" charset="0"/>
                <a:cs typeface="Verdana" pitchFamily="34" charset="0"/>
              </a:rPr>
              <a:t>Хромосфера </a:t>
            </a:r>
          </a:p>
        </p:txBody>
      </p:sp>
      <p:sp>
        <p:nvSpPr>
          <p:cNvPr id="114691" name="Rectangle 3"/>
          <p:cNvSpPr>
            <a:spLocks noGrp="1" noChangeArrowheads="1"/>
          </p:cNvSpPr>
          <p:nvPr>
            <p:ph sz="quarter" idx="13"/>
          </p:nvPr>
        </p:nvSpPr>
        <p:spPr>
          <a:xfrm>
            <a:off x="4621188" y="764704"/>
            <a:ext cx="4186237" cy="4176464"/>
          </a:xfrm>
        </p:spPr>
        <p:txBody>
          <a:bodyPr/>
          <a:lstStyle/>
          <a:p>
            <a:pPr>
              <a:lnSpc>
                <a:spcPct val="80000"/>
              </a:lnSpc>
            </a:pPr>
            <a:r>
              <a:rPr lang="ru-RU" sz="1400" b="1" i="1" dirty="0"/>
              <a:t>Хромосфера</a:t>
            </a:r>
            <a:r>
              <a:rPr lang="ru-RU" sz="1400" dirty="0"/>
              <a:t> Солнца видна только в моменты полных солнечных затмений. Луна полностью закрывает фотосферу, и хромосфера вспыхивает, как небольшое кольцо ярко-красного цвета, </a:t>
            </a:r>
            <a:r>
              <a:rPr lang="ru-RU" sz="1400" dirty="0" smtClean="0"/>
              <a:t>окружённое </a:t>
            </a:r>
            <a:r>
              <a:rPr lang="ru-RU" sz="1400" dirty="0"/>
              <a:t>жемчужно-белой короной. Хромосфера получила </a:t>
            </a:r>
            <a:r>
              <a:rPr lang="ru-RU" sz="1400" dirty="0" smtClean="0"/>
              <a:t>своё </a:t>
            </a:r>
            <a:r>
              <a:rPr lang="ru-RU" sz="1400" dirty="0"/>
              <a:t>название именно из-за этого явления (греч. «окрашенная сфера»).</a:t>
            </a:r>
          </a:p>
          <a:p>
            <a:pPr>
              <a:lnSpc>
                <a:spcPct val="80000"/>
              </a:lnSpc>
            </a:pPr>
            <a:r>
              <a:rPr lang="ru-RU" sz="1400" dirty="0"/>
              <a:t>Размеры хромосферы 10–15 тысяч километров, а плотность вещества в сотни тысяч раз меньше, чем в фотосфере. Температура в хромосфере быстро </a:t>
            </a:r>
            <a:r>
              <a:rPr lang="ru-RU" sz="1400" dirty="0" err="1"/>
              <a:t>растет</a:t>
            </a:r>
            <a:r>
              <a:rPr lang="ru-RU" sz="1400" dirty="0"/>
              <a:t>, достигая в верхних </a:t>
            </a:r>
            <a:r>
              <a:rPr lang="ru-RU" sz="1400" dirty="0" err="1"/>
              <a:t>ее</a:t>
            </a:r>
            <a:r>
              <a:rPr lang="ru-RU" sz="1400" dirty="0"/>
              <a:t> слоях десятков тысяч градусов. Рост температуры объясняется воздействием магнитных полей и волн, проникающих в хромосферу из зоны конвективных движений. Здесь нагрев происходит, как в микроволновой печи, только гигантских размеров.</a:t>
            </a:r>
          </a:p>
          <a:p>
            <a:pPr>
              <a:lnSpc>
                <a:spcPct val="80000"/>
              </a:lnSpc>
            </a:pPr>
            <a:r>
              <a:rPr lang="ru-RU" sz="1400" dirty="0"/>
              <a:t>На краю хромосферы наблюдаются выступающие язычки пламени – </a:t>
            </a:r>
            <a:r>
              <a:rPr lang="ru-RU" sz="1400" b="1" i="1" dirty="0"/>
              <a:t>хромосферные </a:t>
            </a:r>
            <a:r>
              <a:rPr lang="ru-RU" sz="1400" b="1" i="1" dirty="0" err="1"/>
              <a:t>спикулы</a:t>
            </a:r>
            <a:r>
              <a:rPr lang="ru-RU" sz="1400" dirty="0"/>
              <a:t>, представляющие собою вытянутые столбики из </a:t>
            </a:r>
            <a:r>
              <a:rPr lang="ru-RU" sz="1400" dirty="0" smtClean="0"/>
              <a:t>уплотнённого </a:t>
            </a:r>
            <a:r>
              <a:rPr lang="ru-RU" sz="1400" dirty="0"/>
              <a:t>газа. Температура этих струй выше, чем температура фотосферы.</a:t>
            </a:r>
          </a:p>
        </p:txBody>
      </p:sp>
      <p:pic>
        <p:nvPicPr>
          <p:cNvPr id="114692" name="Picture 4" descr="05020401"/>
          <p:cNvPicPr>
            <a:picLocks noChangeAspect="1" noChangeArrowheads="1"/>
          </p:cNvPicPr>
          <p:nvPr/>
        </p:nvPicPr>
        <p:blipFill>
          <a:blip r:embed="rId2" cstate="email"/>
          <a:srcRect/>
          <a:stretch>
            <a:fillRect/>
          </a:stretch>
        </p:blipFill>
        <p:spPr bwMode="auto">
          <a:xfrm>
            <a:off x="467544" y="764704"/>
            <a:ext cx="3810000" cy="3175000"/>
          </a:xfrm>
          <a:prstGeom prst="rect">
            <a:avLst/>
          </a:prstGeom>
          <a:ln>
            <a:noFill/>
          </a:ln>
          <a:effectLst>
            <a:softEdge rad="112500"/>
          </a:effectLst>
        </p:spPr>
      </p:pic>
      <p:pic>
        <p:nvPicPr>
          <p:cNvPr id="114693" name="Picture 5" descr="05020402"/>
          <p:cNvPicPr>
            <a:picLocks noChangeAspect="1" noChangeArrowheads="1"/>
          </p:cNvPicPr>
          <p:nvPr/>
        </p:nvPicPr>
        <p:blipFill>
          <a:blip r:embed="rId3" cstate="email"/>
          <a:srcRect/>
          <a:stretch>
            <a:fillRect/>
          </a:stretch>
        </p:blipFill>
        <p:spPr bwMode="auto">
          <a:xfrm>
            <a:off x="1691680" y="4797152"/>
            <a:ext cx="5715000" cy="952500"/>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p14:dur="10" advClick="0">
        <p:push dir="u"/>
      </p:transition>
    </mc:Choice>
    <mc:Fallback xmlns="">
      <p:transition advClick="0">
        <p:push dir="u"/>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4" name="Rectangle 2"/>
          <p:cNvSpPr>
            <a:spLocks noGrp="1" noChangeArrowheads="1"/>
          </p:cNvSpPr>
          <p:nvPr>
            <p:ph type="title"/>
          </p:nvPr>
        </p:nvSpPr>
        <p:spPr>
          <a:xfrm>
            <a:off x="611560" y="476672"/>
            <a:ext cx="7924800" cy="796950"/>
          </a:xfrm>
        </p:spPr>
        <p:txBody>
          <a:bodyPr/>
          <a:lstStyle/>
          <a:p>
            <a:pPr algn="ctr"/>
            <a:r>
              <a:rPr lang="ru-RU" sz="4000" dirty="0" err="1">
                <a:latin typeface="Verdana" pitchFamily="34" charset="0"/>
                <a:ea typeface="Verdana" pitchFamily="34" charset="0"/>
                <a:cs typeface="Verdana" pitchFamily="34" charset="0"/>
              </a:rPr>
              <a:t>Гелиосейсмология</a:t>
            </a:r>
            <a:endParaRPr lang="ru-RU" sz="4000" dirty="0">
              <a:latin typeface="Verdana" pitchFamily="34" charset="0"/>
              <a:ea typeface="Verdana" pitchFamily="34" charset="0"/>
              <a:cs typeface="Verdana" pitchFamily="34" charset="0"/>
            </a:endParaRPr>
          </a:p>
        </p:txBody>
      </p:sp>
      <p:sp>
        <p:nvSpPr>
          <p:cNvPr id="105478" name="Rectangle 6"/>
          <p:cNvSpPr>
            <a:spLocks noGrp="1" noChangeArrowheads="1"/>
          </p:cNvSpPr>
          <p:nvPr>
            <p:ph sz="quarter" idx="13"/>
          </p:nvPr>
        </p:nvSpPr>
        <p:spPr>
          <a:xfrm>
            <a:off x="460404" y="1607799"/>
            <a:ext cx="3754438" cy="2980928"/>
          </a:xfrm>
        </p:spPr>
        <p:txBody>
          <a:bodyPr>
            <a:normAutofit/>
          </a:bodyPr>
          <a:lstStyle/>
          <a:p>
            <a:pPr marL="0" indent="0">
              <a:lnSpc>
                <a:spcPct val="90000"/>
              </a:lnSpc>
              <a:buNone/>
            </a:pPr>
            <a:r>
              <a:rPr lang="ru-RU" sz="1200" dirty="0">
                <a:latin typeface="Verdana" pitchFamily="34" charset="0"/>
                <a:ea typeface="Verdana" pitchFamily="34" charset="0"/>
                <a:cs typeface="Verdana" pitchFamily="34" charset="0"/>
              </a:rPr>
              <a:t>В солнечной атмосфере распространяются акустические волны, подобные звуковым волнам в воздухе. В верхних слоях солнечной атмосферы волны, возникшие в конвективной зоне и в фотосфере, передают солнечному веществу часть механической энергии конвективных движений и производят нагревание газов последующих </a:t>
            </a:r>
            <a:r>
              <a:rPr lang="ru-RU" sz="1200" dirty="0" err="1">
                <a:latin typeface="Verdana" pitchFamily="34" charset="0"/>
                <a:ea typeface="Verdana" pitchFamily="34" charset="0"/>
                <a:cs typeface="Verdana" pitchFamily="34" charset="0"/>
              </a:rPr>
              <a:t>слоев</a:t>
            </a:r>
            <a:r>
              <a:rPr lang="ru-RU" sz="1200" dirty="0">
                <a:latin typeface="Verdana" pitchFamily="34" charset="0"/>
                <a:ea typeface="Verdana" pitchFamily="34" charset="0"/>
                <a:cs typeface="Verdana" pitchFamily="34" charset="0"/>
              </a:rPr>
              <a:t> атмосферы – хромосферы и короны. В результате верхние слои фотосферы с температурой около 4500 K оказываются самыми «холодными» на Солнце. Как вглубь, так и вверх от них температура газов быстро </a:t>
            </a:r>
            <a:r>
              <a:rPr lang="ru-RU" sz="1200" dirty="0" err="1">
                <a:latin typeface="Verdana" pitchFamily="34" charset="0"/>
                <a:ea typeface="Verdana" pitchFamily="34" charset="0"/>
                <a:cs typeface="Verdana" pitchFamily="34" charset="0"/>
              </a:rPr>
              <a:t>растет</a:t>
            </a:r>
            <a:r>
              <a:rPr lang="ru-RU" sz="1200" dirty="0">
                <a:latin typeface="Verdana" pitchFamily="34" charset="0"/>
                <a:ea typeface="Verdana" pitchFamily="34" charset="0"/>
                <a:cs typeface="Verdana" pitchFamily="34" charset="0"/>
              </a:rPr>
              <a:t>. </a:t>
            </a:r>
          </a:p>
        </p:txBody>
      </p:sp>
      <p:sp>
        <p:nvSpPr>
          <p:cNvPr id="105479" name="Rectangle 7"/>
          <p:cNvSpPr>
            <a:spLocks noChangeArrowheads="1"/>
          </p:cNvSpPr>
          <p:nvPr/>
        </p:nvSpPr>
        <p:spPr bwMode="auto">
          <a:xfrm>
            <a:off x="467544" y="4509120"/>
            <a:ext cx="3675290" cy="1384995"/>
          </a:xfrm>
          <a:prstGeom prst="rect">
            <a:avLst/>
          </a:prstGeom>
          <a:noFill/>
          <a:ln w="9525">
            <a:noFill/>
            <a:miter lim="800000"/>
            <a:headEnd/>
            <a:tailEnd/>
          </a:ln>
          <a:effectLst/>
        </p:spPr>
        <p:txBody>
          <a:bodyPr wrap="square" anchor="ctr">
            <a:spAutoFit/>
          </a:bodyPr>
          <a:lstStyle/>
          <a:p>
            <a:r>
              <a:rPr lang="ru-RU" sz="1200" dirty="0">
                <a:latin typeface="Verdana" pitchFamily="34" charset="0"/>
                <a:ea typeface="Verdana" pitchFamily="34" charset="0"/>
                <a:cs typeface="Verdana" pitchFamily="34" charset="0"/>
              </a:rPr>
              <a:t>Всякая солнечная атмосфера постоянно колеблется. В ней распространяются как вертикальные, так и горизонтальные волны с длинами в несколько тысяч километров. Колебания носят резонансный характер и происходят с периодом около 5 минут. </a:t>
            </a:r>
          </a:p>
        </p:txBody>
      </p:sp>
      <p:pic>
        <p:nvPicPr>
          <p:cNvPr id="105480" name="Picture 8" descr="C:\Users\Денис\Desktop\27177.jpg"/>
          <p:cNvPicPr>
            <a:picLocks noChangeAspect="1" noChangeArrowheads="1"/>
          </p:cNvPicPr>
          <p:nvPr/>
        </p:nvPicPr>
        <p:blipFill>
          <a:blip r:embed="rId2" cstate="email"/>
          <a:srcRect/>
          <a:stretch>
            <a:fillRect/>
          </a:stretch>
        </p:blipFill>
        <p:spPr bwMode="auto">
          <a:xfrm>
            <a:off x="4572000" y="1916832"/>
            <a:ext cx="4173582" cy="3172466"/>
          </a:xfrm>
          <a:prstGeom prst="rect">
            <a:avLst/>
          </a:prstGeom>
          <a:noFill/>
        </p:spPr>
      </p:pic>
    </p:spTree>
  </p:cSld>
  <p:clrMapOvr>
    <a:masterClrMapping/>
  </p:clrMapOvr>
  <mc:AlternateContent xmlns:mc="http://schemas.openxmlformats.org/markup-compatibility/2006" xmlns:p14="http://schemas.microsoft.com/office/powerpoint/2010/main">
    <mc:Choice Requires="p14">
      <p:transition p14:dur="10" advClick="0">
        <p:push dir="u"/>
      </p:transition>
    </mc:Choice>
    <mc:Fallback xmlns="">
      <p:transition advClick="0">
        <p:push dir="u"/>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8311" name="Picture 7" descr="05020102"/>
          <p:cNvPicPr>
            <a:picLocks noGrp="1" noChangeAspect="1" noChangeArrowheads="1"/>
          </p:cNvPicPr>
          <p:nvPr>
            <p:ph sz="half" idx="2"/>
          </p:nvPr>
        </p:nvPicPr>
        <p:blipFill>
          <a:blip r:embed="rId2" cstate="email"/>
          <a:srcRect/>
          <a:stretch>
            <a:fillRect/>
          </a:stretch>
        </p:blipFill>
        <p:spPr>
          <a:xfrm>
            <a:off x="4716016" y="1052736"/>
            <a:ext cx="4181823" cy="4320480"/>
          </a:xfrm>
        </p:spPr>
      </p:pic>
      <p:sp>
        <p:nvSpPr>
          <p:cNvPr id="98306" name="Rectangle 2"/>
          <p:cNvSpPr>
            <a:spLocks noGrp="1" noChangeArrowheads="1"/>
          </p:cNvSpPr>
          <p:nvPr>
            <p:ph type="title"/>
          </p:nvPr>
        </p:nvSpPr>
        <p:spPr>
          <a:xfrm>
            <a:off x="467544" y="116632"/>
            <a:ext cx="8229600" cy="724942"/>
          </a:xfrm>
        </p:spPr>
        <p:txBody>
          <a:bodyPr/>
          <a:lstStyle/>
          <a:p>
            <a:pPr algn="ctr"/>
            <a:r>
              <a:rPr lang="ru-RU" sz="4000" dirty="0" smtClean="0">
                <a:latin typeface="Verdana" pitchFamily="34" charset="0"/>
                <a:ea typeface="Verdana" pitchFamily="34" charset="0"/>
                <a:cs typeface="Verdana" pitchFamily="34" charset="0"/>
              </a:rPr>
              <a:t>Под </a:t>
            </a:r>
            <a:r>
              <a:rPr lang="ru-RU" sz="4000" dirty="0">
                <a:latin typeface="Verdana" pitchFamily="34" charset="0"/>
                <a:ea typeface="Verdana" pitchFamily="34" charset="0"/>
                <a:cs typeface="Verdana" pitchFamily="34" charset="0"/>
              </a:rPr>
              <a:t>поверхностью</a:t>
            </a:r>
            <a:r>
              <a:rPr lang="ru-RU" sz="4000" b="1" dirty="0">
                <a:latin typeface="Verdana" pitchFamily="34" charset="0"/>
                <a:ea typeface="Verdana" pitchFamily="34" charset="0"/>
                <a:cs typeface="Verdana" pitchFamily="34" charset="0"/>
              </a:rPr>
              <a:t> </a:t>
            </a:r>
          </a:p>
        </p:txBody>
      </p:sp>
      <p:sp>
        <p:nvSpPr>
          <p:cNvPr id="98307" name="Rectangle 3"/>
          <p:cNvSpPr>
            <a:spLocks noGrp="1" noChangeArrowheads="1"/>
          </p:cNvSpPr>
          <p:nvPr>
            <p:ph type="body" sz="half" idx="1"/>
          </p:nvPr>
        </p:nvSpPr>
        <p:spPr>
          <a:xfrm>
            <a:off x="251520" y="908720"/>
            <a:ext cx="4104456" cy="4852988"/>
          </a:xfrm>
        </p:spPr>
        <p:txBody>
          <a:bodyPr>
            <a:noAutofit/>
          </a:bodyPr>
          <a:lstStyle/>
          <a:p>
            <a:pPr marL="0" indent="0">
              <a:lnSpc>
                <a:spcPct val="80000"/>
              </a:lnSpc>
              <a:buNone/>
            </a:pPr>
            <a:r>
              <a:rPr lang="ru-RU" sz="1200" dirty="0">
                <a:latin typeface="Verdana" pitchFamily="34" charset="0"/>
                <a:ea typeface="Verdana" pitchFamily="34" charset="0"/>
                <a:cs typeface="Verdana" pitchFamily="34" charset="0"/>
              </a:rPr>
              <a:t>Солнце – </a:t>
            </a:r>
            <a:r>
              <a:rPr lang="ru-RU" sz="1200" dirty="0" smtClean="0">
                <a:latin typeface="Verdana" pitchFamily="34" charset="0"/>
                <a:ea typeface="Verdana" pitchFamily="34" charset="0"/>
                <a:cs typeface="Verdana" pitchFamily="34" charset="0"/>
              </a:rPr>
              <a:t>раскалённый </a:t>
            </a:r>
            <a:r>
              <a:rPr lang="ru-RU" sz="1200" dirty="0">
                <a:latin typeface="Verdana" pitchFamily="34" charset="0"/>
                <a:ea typeface="Verdana" pitchFamily="34" charset="0"/>
                <a:cs typeface="Verdana" pitchFamily="34" charset="0"/>
              </a:rPr>
              <a:t>газовый шар, температура в центре которого очень высока, настолько, что там могут происходить ядерные реакции. В центре Солнца температура достигает 15 миллионов градусов, а давление в 200 миллиардов раз выше, чем у поверхности Земли. Газ сжат здесь до плотности около 1,5∙105 кг/м3 (тяжелее железа).</a:t>
            </a:r>
          </a:p>
          <a:p>
            <a:pPr marL="0" indent="0">
              <a:lnSpc>
                <a:spcPct val="80000"/>
              </a:lnSpc>
              <a:buNone/>
            </a:pPr>
            <a:r>
              <a:rPr lang="ru-RU" sz="1200" dirty="0">
                <a:latin typeface="Verdana" pitchFamily="34" charset="0"/>
                <a:ea typeface="Verdana" pitchFamily="34" charset="0"/>
                <a:cs typeface="Verdana" pitchFamily="34" charset="0"/>
              </a:rPr>
              <a:t>Солнце – сферически симметричное тело, находящееся в равновесии. Плотность и давление быстро нарастают вглубь; рост давления объясняется весом всех вышележащих </a:t>
            </a:r>
            <a:r>
              <a:rPr lang="ru-RU" sz="1200" dirty="0" err="1">
                <a:latin typeface="Verdana" pitchFamily="34" charset="0"/>
                <a:ea typeface="Verdana" pitchFamily="34" charset="0"/>
                <a:cs typeface="Verdana" pitchFamily="34" charset="0"/>
              </a:rPr>
              <a:t>слоев</a:t>
            </a:r>
            <a:r>
              <a:rPr lang="ru-RU" sz="1200" dirty="0">
                <a:latin typeface="Verdana" pitchFamily="34" charset="0"/>
                <a:ea typeface="Verdana" pitchFamily="34" charset="0"/>
                <a:cs typeface="Verdana" pitchFamily="34" charset="0"/>
              </a:rPr>
              <a:t>. В каждой внутренней точке Солнца выполняется условие гидростатического равновесия. Это означает, что давление на любом расстоянии от центра уравновешивается гравитационным притяжением.</a:t>
            </a:r>
          </a:p>
          <a:p>
            <a:pPr marL="0" indent="0">
              <a:lnSpc>
                <a:spcPct val="80000"/>
              </a:lnSpc>
              <a:buNone/>
            </a:pPr>
            <a:r>
              <a:rPr lang="ru-RU" sz="1200" dirty="0">
                <a:latin typeface="Verdana" pitchFamily="34" charset="0"/>
                <a:ea typeface="Verdana" pitchFamily="34" charset="0"/>
                <a:cs typeface="Verdana" pitchFamily="34" charset="0"/>
              </a:rPr>
              <a:t>В центральной области с радиусом примерно в треть солнечного – </a:t>
            </a:r>
            <a:r>
              <a:rPr lang="ru-RU" sz="1200" b="1" i="1" dirty="0">
                <a:latin typeface="Verdana" pitchFamily="34" charset="0"/>
                <a:ea typeface="Verdana" pitchFamily="34" charset="0"/>
                <a:cs typeface="Verdana" pitchFamily="34" charset="0"/>
              </a:rPr>
              <a:t>ядра</a:t>
            </a:r>
            <a:r>
              <a:rPr lang="ru-RU" sz="1200" dirty="0">
                <a:latin typeface="Verdana" pitchFamily="34" charset="0"/>
                <a:ea typeface="Verdana" pitchFamily="34" charset="0"/>
                <a:cs typeface="Verdana" pitchFamily="34" charset="0"/>
              </a:rPr>
              <a:t> – происходят ядерные реакции.  Пока температура высока – больше 2 миллионов градусов, – энергия переносится лучистой теплопроводностью, то есть фотонами. Зона непрозрачности, обусловленная рассеянием фотонов на электронах, простирается примерно до расстояния 2/3</a:t>
            </a:r>
            <a:r>
              <a:rPr lang="ru-RU" sz="1200" i="1" dirty="0">
                <a:latin typeface="Verdana" pitchFamily="34" charset="0"/>
                <a:ea typeface="Verdana" pitchFamily="34" charset="0"/>
                <a:cs typeface="Verdana" pitchFamily="34" charset="0"/>
              </a:rPr>
              <a:t>R</a:t>
            </a:r>
            <a:r>
              <a:rPr lang="ru-RU" sz="1200" dirty="0">
                <a:latin typeface="Verdana" pitchFamily="34" charset="0"/>
                <a:ea typeface="Verdana" pitchFamily="34" charset="0"/>
                <a:cs typeface="Verdana" pitchFamily="34" charset="0"/>
              </a:rPr>
              <a:t> радиуса Солнца. . Примерно </a:t>
            </a:r>
            <a:r>
              <a:rPr lang="ru-RU" sz="1200" dirty="0" smtClean="0">
                <a:latin typeface="Verdana" pitchFamily="34" charset="0"/>
                <a:ea typeface="Verdana" pitchFamily="34" charset="0"/>
                <a:cs typeface="Verdana" pitchFamily="34" charset="0"/>
              </a:rPr>
              <a:t>на таком </a:t>
            </a:r>
            <a:r>
              <a:rPr lang="ru-RU" sz="1200" dirty="0" err="1" smtClean="0">
                <a:latin typeface="Verdana" pitchFamily="34" charset="0"/>
                <a:ea typeface="Verdana" pitchFamily="34" charset="0"/>
                <a:cs typeface="Verdana" pitchFamily="34" charset="0"/>
              </a:rPr>
              <a:t>растоянии</a:t>
            </a:r>
            <a:r>
              <a:rPr lang="ru-RU" sz="1200" dirty="0" smtClean="0">
                <a:latin typeface="Verdana" pitchFamily="34" charset="0"/>
                <a:ea typeface="Verdana" pitchFamily="34" charset="0"/>
                <a:cs typeface="Verdana" pitchFamily="34" charset="0"/>
              </a:rPr>
              <a:t> находится </a:t>
            </a:r>
            <a:r>
              <a:rPr lang="ru-RU" sz="1200" b="1" i="1" dirty="0">
                <a:latin typeface="Verdana" pitchFamily="34" charset="0"/>
                <a:ea typeface="Verdana" pitchFamily="34" charset="0"/>
                <a:cs typeface="Verdana" pitchFamily="34" charset="0"/>
              </a:rPr>
              <a:t>конвективная зона</a:t>
            </a:r>
            <a:r>
              <a:rPr lang="ru-RU" sz="1200" dirty="0" smtClean="0">
                <a:latin typeface="Verdana" pitchFamily="34" charset="0"/>
                <a:ea typeface="Verdana" pitchFamily="34" charset="0"/>
                <a:cs typeface="Verdana" pitchFamily="34" charset="0"/>
              </a:rPr>
              <a:t>.</a:t>
            </a:r>
            <a:endParaRPr lang="ru-RU" sz="1200" dirty="0">
              <a:latin typeface="Verdana" pitchFamily="34" charset="0"/>
              <a:ea typeface="Verdana" pitchFamily="34" charset="0"/>
              <a:cs typeface="Verdana" pitchFamily="34" charset="0"/>
            </a:endParaRPr>
          </a:p>
        </p:txBody>
      </p:sp>
    </p:spTree>
  </p:cSld>
  <p:clrMapOvr>
    <a:masterClrMapping/>
  </p:clrMapOvr>
  <mc:AlternateContent xmlns:mc="http://schemas.openxmlformats.org/markup-compatibility/2006" xmlns:p14="http://schemas.microsoft.com/office/powerpoint/2010/main">
    <mc:Choice Requires="p14">
      <p:transition p14:dur="10" advClick="0">
        <p:push dir="u"/>
      </p:transition>
    </mc:Choice>
    <mc:Fallback xmlns="">
      <p:transition advClick="0">
        <p:push dir="u"/>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0354" name="Rectangle 2"/>
          <p:cNvSpPr>
            <a:spLocks noGrp="1" noChangeArrowheads="1"/>
          </p:cNvSpPr>
          <p:nvPr>
            <p:ph type="title"/>
          </p:nvPr>
        </p:nvSpPr>
        <p:spPr>
          <a:xfrm>
            <a:off x="467544" y="116632"/>
            <a:ext cx="8229600" cy="719410"/>
          </a:xfrm>
        </p:spPr>
        <p:txBody>
          <a:bodyPr/>
          <a:lstStyle/>
          <a:p>
            <a:pPr algn="ctr"/>
            <a:r>
              <a:rPr lang="ru-RU" sz="4000" dirty="0">
                <a:latin typeface="Verdana" pitchFamily="34" charset="0"/>
                <a:ea typeface="Verdana" pitchFamily="34" charset="0"/>
                <a:cs typeface="Verdana" pitchFamily="34" charset="0"/>
              </a:rPr>
              <a:t>Солнечная корона</a:t>
            </a:r>
            <a:r>
              <a:rPr lang="ru-RU" dirty="0">
                <a:latin typeface="Verdana" pitchFamily="34" charset="0"/>
                <a:ea typeface="Verdana" pitchFamily="34" charset="0"/>
                <a:cs typeface="Verdana" pitchFamily="34" charset="0"/>
              </a:rPr>
              <a:t> </a:t>
            </a:r>
          </a:p>
        </p:txBody>
      </p:sp>
      <p:pic>
        <p:nvPicPr>
          <p:cNvPr id="100359" name="Picture 7" descr="05020502"/>
          <p:cNvPicPr>
            <a:picLocks noGrp="1" noChangeAspect="1" noChangeArrowheads="1"/>
          </p:cNvPicPr>
          <p:nvPr>
            <p:ph sz="quarter" idx="13"/>
          </p:nvPr>
        </p:nvPicPr>
        <p:blipFill>
          <a:blip r:embed="rId2" cstate="email"/>
          <a:srcRect/>
          <a:stretch>
            <a:fillRect/>
          </a:stretch>
        </p:blipFill>
        <p:spPr>
          <a:xfrm>
            <a:off x="684213" y="836613"/>
            <a:ext cx="3167707" cy="2375463"/>
          </a:xfrm>
        </p:spPr>
      </p:pic>
      <p:sp>
        <p:nvSpPr>
          <p:cNvPr id="100362" name="Rectangle 10"/>
          <p:cNvSpPr>
            <a:spLocks noGrp="1" noChangeArrowheads="1"/>
          </p:cNvSpPr>
          <p:nvPr>
            <p:ph type="body" idx="4294967295"/>
          </p:nvPr>
        </p:nvSpPr>
        <p:spPr>
          <a:xfrm>
            <a:off x="251520" y="3140968"/>
            <a:ext cx="4762500" cy="2663825"/>
          </a:xfrm>
        </p:spPr>
        <p:txBody>
          <a:bodyPr>
            <a:normAutofit/>
          </a:bodyPr>
          <a:lstStyle/>
          <a:p>
            <a:pPr>
              <a:lnSpc>
                <a:spcPct val="80000"/>
              </a:lnSpc>
            </a:pPr>
            <a:r>
              <a:rPr lang="ru-RU" sz="1200" dirty="0">
                <a:latin typeface="Verdana" pitchFamily="34" charset="0"/>
                <a:ea typeface="Verdana" pitchFamily="34" charset="0"/>
                <a:cs typeface="Verdana" pitchFamily="34" charset="0"/>
              </a:rPr>
              <a:t>Самая внешняя, самая разреженная и самая горячая часть солнечной атмосферы – </a:t>
            </a:r>
            <a:r>
              <a:rPr lang="ru-RU" sz="1200" b="1" i="1" dirty="0">
                <a:latin typeface="Verdana" pitchFamily="34" charset="0"/>
                <a:ea typeface="Verdana" pitchFamily="34" charset="0"/>
                <a:cs typeface="Verdana" pitchFamily="34" charset="0"/>
              </a:rPr>
              <a:t>корона</a:t>
            </a:r>
            <a:r>
              <a:rPr lang="ru-RU" sz="1200" dirty="0">
                <a:latin typeface="Verdana" pitchFamily="34" charset="0"/>
                <a:ea typeface="Verdana" pitchFamily="34" charset="0"/>
                <a:cs typeface="Verdana" pitchFamily="34" charset="0"/>
              </a:rPr>
              <a:t>. Она прослеживается от солнечного лимба до расстояний в десятки солнечных радиусов. Несмотря на сильное гравитационное поле Солнца, это возможно благодаря огромным скоростям движения частиц, составляющих корону. Корона имеет температуру около миллиона градусов и состоит из </a:t>
            </a:r>
            <a:r>
              <a:rPr lang="ru-RU" sz="1200" dirty="0" err="1">
                <a:latin typeface="Verdana" pitchFamily="34" charset="0"/>
                <a:ea typeface="Verdana" pitchFamily="34" charset="0"/>
                <a:cs typeface="Verdana" pitchFamily="34" charset="0"/>
              </a:rPr>
              <a:t>высокоионизированного</a:t>
            </a:r>
            <a:r>
              <a:rPr lang="ru-RU" sz="1200" dirty="0">
                <a:latin typeface="Verdana" pitchFamily="34" charset="0"/>
                <a:ea typeface="Verdana" pitchFamily="34" charset="0"/>
                <a:cs typeface="Verdana" pitchFamily="34" charset="0"/>
              </a:rPr>
              <a:t> газа. Возможно, причиной такой высокой температуры являются поверхностные выбросы солнечного вещества в виде петель и арок. Миллионы колоссальных фонтанов переносят в корону вещество, нагретое в глубинных слоях Солнца. </a:t>
            </a:r>
          </a:p>
        </p:txBody>
      </p:sp>
      <p:pic>
        <p:nvPicPr>
          <p:cNvPr id="100360" name="Picture 8" descr="05020503"/>
          <p:cNvPicPr>
            <a:picLocks noGrp="1" noChangeAspect="1" noChangeArrowheads="1"/>
          </p:cNvPicPr>
          <p:nvPr>
            <p:ph sz="half" idx="4294967295"/>
          </p:nvPr>
        </p:nvPicPr>
        <p:blipFill>
          <a:blip r:embed="rId3" cstate="email"/>
          <a:srcRect/>
          <a:stretch>
            <a:fillRect/>
          </a:stretch>
        </p:blipFill>
        <p:spPr>
          <a:xfrm>
            <a:off x="5364088" y="980728"/>
            <a:ext cx="3419872" cy="4559830"/>
          </a:xfrm>
          <a:noFill/>
          <a:ln/>
        </p:spPr>
      </p:pic>
    </p:spTree>
  </p:cSld>
  <p:clrMapOvr>
    <a:masterClrMapping/>
  </p:clrMapOvr>
  <mc:AlternateContent xmlns:mc="http://schemas.openxmlformats.org/markup-compatibility/2006" xmlns:p14="http://schemas.microsoft.com/office/powerpoint/2010/main">
    <mc:Choice Requires="p14">
      <p:transition p14:dur="10" advClick="0">
        <p:push dir="u"/>
      </p:transition>
    </mc:Choice>
    <mc:Fallback xmlns="">
      <p:transition advClick="0">
        <p:push dir="u"/>
      </p:transition>
    </mc:Fallback>
  </mc:AlternateContent>
  <p:timing>
    <p:tnLst>
      <p:par>
        <p:cTn id="1" dur="indefinite" restart="never" nodeType="tmRoot"/>
      </p:par>
    </p:tnLst>
  </p:timing>
</p:sld>
</file>

<file path=ppt/theme/theme1.xml><?xml version="1.0" encoding="utf-8"?>
<a:theme xmlns:a="http://schemas.openxmlformats.org/drawingml/2006/main" name="Горизонт">
  <a:themeElements>
    <a:clrScheme name="Горизонт">
      <a:dk1>
        <a:srgbClr val="000000"/>
      </a:dk1>
      <a:lt1>
        <a:srgbClr val="FFFFFF"/>
      </a:lt1>
      <a:dk2>
        <a:srgbClr val="1F2123"/>
      </a:dk2>
      <a:lt2>
        <a:srgbClr val="DC9E1F"/>
      </a:lt2>
      <a:accent1>
        <a:srgbClr val="7E97AD"/>
      </a:accent1>
      <a:accent2>
        <a:srgbClr val="CC8E60"/>
      </a:accent2>
      <a:accent3>
        <a:srgbClr val="7A6A60"/>
      </a:accent3>
      <a:accent4>
        <a:srgbClr val="B4936D"/>
      </a:accent4>
      <a:accent5>
        <a:srgbClr val="67787B"/>
      </a:accent5>
      <a:accent6>
        <a:srgbClr val="9D936F"/>
      </a:accent6>
      <a:hlink>
        <a:srgbClr val="646464"/>
      </a:hlink>
      <a:folHlink>
        <a:srgbClr val="969696"/>
      </a:folHlink>
    </a:clrScheme>
    <a:fontScheme name="Горизонт">
      <a:maj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Arial Narrow"/>
        <a:ea typeface=""/>
        <a:cs typeface=""/>
        <a:font script="Jpan" typeface="HGｺﾞｼｯｸM"/>
        <a:font script="Hang" typeface="HY얕은샘물M"/>
        <a:font script="Hans" typeface="方正姚体"/>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Горизонт">
      <a:fillStyleLst>
        <a:solidFill>
          <a:schemeClr val="phClr"/>
        </a:solidFill>
        <a:gradFill rotWithShape="1">
          <a:gsLst>
            <a:gs pos="0">
              <a:schemeClr val="phClr">
                <a:tint val="83000"/>
                <a:shade val="100000"/>
                <a:satMod val="100000"/>
              </a:schemeClr>
            </a:gs>
            <a:gs pos="100000">
              <a:schemeClr val="phClr">
                <a:tint val="61000"/>
                <a:alpha val="100000"/>
                <a:satMod val="200000"/>
              </a:schemeClr>
            </a:gs>
          </a:gsLst>
          <a:path path="circle">
            <a:fillToRect l="100000" t="100000" r="100000" b="100000"/>
          </a:path>
        </a:gradFill>
        <a:gradFill rotWithShape="1">
          <a:gsLst>
            <a:gs pos="0">
              <a:schemeClr val="phClr">
                <a:shade val="85000"/>
              </a:schemeClr>
            </a:gs>
            <a:gs pos="100000">
              <a:schemeClr val="phClr">
                <a:tint val="90000"/>
                <a:alpha val="100000"/>
                <a:satMod val="200000"/>
              </a:schemeClr>
            </a:gs>
          </a:gsLst>
          <a:path path="circle">
            <a:fillToRect l="100000" t="100000" r="100000" b="100000"/>
          </a:path>
        </a:gradFill>
      </a:fillStyleLst>
      <a:lnStyleLst>
        <a:ln w="9525" cap="flat" cmpd="sng" algn="ctr">
          <a:solidFill>
            <a:schemeClr val="phClr"/>
          </a:solidFill>
          <a:prstDash val="solid"/>
        </a:ln>
        <a:ln w="10795" cap="flat" cmpd="sng" algn="ctr">
          <a:solidFill>
            <a:schemeClr val="phClr"/>
          </a:solidFill>
          <a:prstDash val="solid"/>
        </a:ln>
        <a:ln w="15240" cap="flat" cmpd="sng" algn="ctr">
          <a:solidFill>
            <a:schemeClr val="phClr">
              <a:tint val="25000"/>
              <a:alpha val="25000"/>
            </a:scheme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2924" dir="5400000" rotWithShape="0">
              <a:srgbClr val="000000">
                <a:alpha val="40000"/>
              </a:srgbClr>
            </a:outerShdw>
          </a:effectLst>
        </a:effectStyle>
        <a:effectStyle>
          <a:effectLst>
            <a:outerShdw blurRad="50800" dist="25400" dir="5400000" rotWithShape="0">
              <a:srgbClr val="000000">
                <a:alpha val="40000"/>
              </a:srgbClr>
            </a:outerShdw>
          </a:effectLst>
          <a:scene3d>
            <a:camera prst="orthographicFront">
              <a:rot lat="0" lon="0" rev="0"/>
            </a:camera>
            <a:lightRig rig="flat" dir="t">
              <a:rot lat="0" lon="0" rev="3600000"/>
            </a:lightRig>
          </a:scene3d>
          <a:sp3d prstMaterial="flat">
            <a:bevelT w="34925" h="47625" prst="coolSlant"/>
          </a:sp3d>
        </a:effectStyle>
      </a:effectStyleLst>
      <a:bgFillStyleLst>
        <a:solidFill>
          <a:schemeClr val="phClr"/>
        </a:solidFill>
        <a:gradFill rotWithShape="1">
          <a:gsLst>
            <a:gs pos="0">
              <a:schemeClr val="phClr">
                <a:tint val="96000"/>
                <a:shade val="100000"/>
                <a:alpha val="100000"/>
                <a:satMod val="140000"/>
              </a:schemeClr>
            </a:gs>
            <a:gs pos="31000">
              <a:schemeClr val="phClr">
                <a:tint val="100000"/>
                <a:shade val="90000"/>
                <a:alpha val="100000"/>
              </a:schemeClr>
            </a:gs>
            <a:gs pos="100000">
              <a:schemeClr val="phClr">
                <a:tint val="100000"/>
                <a:shade val="80000"/>
                <a:alpha val="100000"/>
              </a:schemeClr>
            </a:gs>
          </a:gsLst>
          <a:lin ang="5400000" scaled="0"/>
        </a:gradFill>
        <a:gradFill rotWithShape="1">
          <a:gsLst>
            <a:gs pos="0">
              <a:schemeClr val="phClr">
                <a:tint val="96000"/>
                <a:shade val="100000"/>
                <a:alpha val="100000"/>
                <a:satMod val="180000"/>
              </a:schemeClr>
            </a:gs>
            <a:gs pos="41000">
              <a:schemeClr val="phClr">
                <a:tint val="100000"/>
                <a:shade val="100000"/>
                <a:alpha val="100000"/>
                <a:satMod val="150000"/>
              </a:schemeClr>
            </a:gs>
            <a:gs pos="100000">
              <a:schemeClr val="phClr">
                <a:tint val="100000"/>
                <a:shade val="65000"/>
                <a:alpha val="100000"/>
              </a:schemeClr>
            </a:gs>
          </a:gsLst>
          <a:path path="circle">
            <a:fillToRect l="50000" t="80000" r="100000" b="10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Horizon</Template>
  <TotalTime>413</TotalTime>
  <Words>607</Words>
  <Application>Microsoft Office PowerPoint</Application>
  <PresentationFormat>Экран (4:3)</PresentationFormat>
  <Paragraphs>40</Paragraphs>
  <Slides>15</Slides>
  <Notes>4</Notes>
  <HiddenSlides>0</HiddenSlides>
  <MMClips>1</MMClips>
  <ScaleCrop>false</ScaleCrop>
  <HeadingPairs>
    <vt:vector size="4" baseType="variant">
      <vt:variant>
        <vt:lpstr>Тема</vt:lpstr>
      </vt:variant>
      <vt:variant>
        <vt:i4>1</vt:i4>
      </vt:variant>
      <vt:variant>
        <vt:lpstr>Заголовки слайдов</vt:lpstr>
      </vt:variant>
      <vt:variant>
        <vt:i4>15</vt:i4>
      </vt:variant>
    </vt:vector>
  </HeadingPairs>
  <TitlesOfParts>
    <vt:vector size="16" baseType="lpstr">
      <vt:lpstr>Горизонт</vt:lpstr>
      <vt:lpstr>Презентация PowerPoint</vt:lpstr>
      <vt:lpstr>Солнце – это не заурядный желтый карлик, как раньше было принято говорить. Это звезда, около которой есть планеты, содержащие много тяжелых элементов. Это звезда, которая образовалась после взрывов сверхновых, она богата железом и другими элементами. Около которой смогла сформироваться такая планетная система, на третьей планете которой – Земле – возникла жизнь.  Пять миллиардов лет – возраст нашего Солнца. За счет чего оно светит? Какова структура и дальнейшая эволюция Солнца? Какое влияние оказывает Солнце на Землю?  Солнце – звезда, вокруг которой обращается наша планета. Среднее расстояние от Земли до Солнца, т.е. большая полуось орбиты Земли, составляет 149,6 млн. км = 1 а.е. (астрономическая единица).  Солнце является центром нашей планетной системы, в которую кроме него входят 9 больших планет, несколько десятков спутников планет, несколько тысяч астероидов (малых планет), кометы, метеорные тела, межпланетные пыль и газ.</vt:lpstr>
      <vt:lpstr>Презентация PowerPoint</vt:lpstr>
      <vt:lpstr>     Солнечный спектр   На 1 квадратный метр обращенной к Солнцу поверхности площадки в окрестностях Земли ежесекундно поступает 1400 Дж энергии, переносимой солнечным электромагнитным излучением. Эта величина называется солнечной постоянной. Иными словами, плотность потока энергии солнечного излучения составляет 1,4 кВт/м2. Спектр Солнца непрерывный, в нем наблюдается множество темных фраунгоферовых линий.   Фраунгофер был первым, кто описал темные линии на фоне непрерывного спектра в 1814 году. Эти линии в спектре Солнца образуются в результате поглощения квантов света в более холодных слоях солнечной атмосферы.  Около 9 % энергии в солнечном спектре приходится на ультрафиолетовое излучение с длинами волн от 100 до 400 нм. Остальная энергия разделена приблизительно поровну между видимой (400–760 нм) и инфракрасной (760–5000 нм) областями спектра. </vt:lpstr>
      <vt:lpstr>Фотосфера </vt:lpstr>
      <vt:lpstr>Хромосфера </vt:lpstr>
      <vt:lpstr>Гелиосейсмология</vt:lpstr>
      <vt:lpstr>Под поверхностью </vt:lpstr>
      <vt:lpstr>Солнечная корона </vt:lpstr>
      <vt:lpstr>Протуберанцами называются огромные образования в короне Солнца. Плотность и температура протуберанцев такая же, как и вещества хромосферы, но на фоне горячей короны протуберанцы – холодные и плотные образования. Температура протуберанцев около 20 000 К. Некоторые из них существуют в короне несколько месяцев, другие, появляющиеся рядом с пятнами, быстро движутся со скоростями около 100 км/с и существуют несколько недель. Отдельные протуберанцы движутся с еще большими скоростями и внезапно взрываются; они называются эруптивными. Размеры протуберанцев могут быть разными. Типичный протуберанец имеет высоту около 40 000 км и ширину около 200 000 км. Дугообразные протуберанцы достигают размеров 800 000 км. Зарегистрированы и рекордсмены среди протуберанцев, их размеры превышали 3 000 000 км.  </vt:lpstr>
      <vt:lpstr>Презентация PowerPoint</vt:lpstr>
      <vt:lpstr>Солнечные пятна </vt:lpstr>
      <vt:lpstr>Солнечные пятна имеют внутреннюю структуру: более темную центральную часть – ядро – и окружающую ее полутень. Солнечные пятна часто образуют группы, которые могут занимать значительную площадь на солнечном диске. Так, 18 сентября 2000 года была зарегистрирована группа пятен, общая площадь которой равнялась 6,5 миллиардам км2. На этой территории поверхность земного шара поместится целых 13 раз. Установлено, что пятна – места выхода в атмосферу сильных магнитных полей. Поля уменьшают поток энергии, исходящий из ядра, поэтому в месте их выхода на поверхность температура падает. Пятна обычно возникают группами.    Пятна на Солнце часто окружены факельными полями.  Пятна на Солнце часто бывают окружены светлыми зонами, называемыми факелами. Они горячее атмосферы примерно на 2000 К и имеют ячеистую структуру (величина каждой ячейки – около 30 тысяч километров). Часто встречаются факельные поля, внутри которых пятен нет.</vt:lpstr>
      <vt:lpstr>Солнечный ветер </vt:lpstr>
      <vt:lpstr>СПАСИБО ЗА ВНИМАНИЕ!</vt:lpstr>
    </vt:vector>
  </TitlesOfParts>
  <Company>111</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Солнце</dc:title>
  <dc:creator>present</dc:creator>
  <cp:lastModifiedBy>Оля</cp:lastModifiedBy>
  <cp:revision>28</cp:revision>
  <dcterms:created xsi:type="dcterms:W3CDTF">2005-02-22T07:24:23Z</dcterms:created>
  <dcterms:modified xsi:type="dcterms:W3CDTF">2012-04-05T08:04:56Z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XPowerLiteLastOptimized">
    <vt:lpwstr>577139</vt:lpwstr>
  </property>
  <property fmtid="{D5CDD505-2E9C-101B-9397-08002B2CF9AE}" pid="3" name="NXPowerLiteSettings">
    <vt:lpwstr>F6000400038000</vt:lpwstr>
  </property>
  <property fmtid="{D5CDD505-2E9C-101B-9397-08002B2CF9AE}" pid="4" name="NXPowerLiteVersion">
    <vt:lpwstr>D4.3.1</vt:lpwstr>
  </property>
</Properties>
</file>