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Default Extension="wav" ContentType="audio/wav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8" r:id="rId4"/>
    <p:sldId id="262" r:id="rId5"/>
    <p:sldId id="263" r:id="rId6"/>
    <p:sldId id="259" r:id="rId7"/>
    <p:sldId id="264" r:id="rId8"/>
    <p:sldId id="265" r:id="rId9"/>
    <p:sldId id="257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6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086600" cy="14700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946400"/>
            <a:ext cx="4432300" cy="1752600"/>
          </a:xfrm>
        </p:spPr>
        <p:txBody>
          <a:bodyPr anchor="ctr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521824"/>
            <a:ext cx="2133600" cy="259976"/>
          </a:xfrm>
        </p:spPr>
        <p:txBody>
          <a:bodyPr/>
          <a:lstStyle>
            <a:lvl1pPr algn="r">
              <a:defRPr/>
            </a:lvl1pPr>
          </a:lstStyle>
          <a:p>
            <a:fld id="{D6B87AB2-BE29-4B51-BA58-999EAEC2CFB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824"/>
            <a:ext cx="2895600" cy="259976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93224"/>
            <a:ext cx="609600" cy="259976"/>
          </a:xfrm>
        </p:spPr>
        <p:txBody>
          <a:bodyPr/>
          <a:lstStyle>
            <a:lvl1pPr algn="ctr">
              <a:defRPr/>
            </a:lvl1pPr>
          </a:lstStyle>
          <a:p>
            <a:fld id="{E17F496C-6CBE-4DA5-A93E-C8690835517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685798" y="0"/>
            <a:ext cx="8001004" cy="7950200"/>
            <a:chOff x="685798" y="0"/>
            <a:chExt cx="8001004" cy="7950200"/>
          </a:xfrm>
        </p:grpSpPr>
        <p:sp>
          <p:nvSpPr>
            <p:cNvPr id="8" name="Pie 7"/>
            <p:cNvSpPr/>
            <p:nvPr/>
          </p:nvSpPr>
          <p:spPr>
            <a:xfrm flipH="1" flipV="1">
              <a:off x="1257300" y="5778500"/>
              <a:ext cx="2171700" cy="217170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9" name="Group 52"/>
            <p:cNvGrpSpPr/>
            <p:nvPr/>
          </p:nvGrpSpPr>
          <p:grpSpPr>
            <a:xfrm>
              <a:off x="685798" y="0"/>
              <a:ext cx="8001004" cy="6855714"/>
              <a:chOff x="685798" y="0"/>
              <a:chExt cx="8001004" cy="6855714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85798" y="5880101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590800" y="5181600"/>
                <a:ext cx="914400" cy="914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38200" y="57912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362200" y="59436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76400" y="56261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81200" y="5334000"/>
                <a:ext cx="355600" cy="3556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943100" y="55626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362200" y="50292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009900" y="4419600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971800" y="46482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314700" y="4724400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619500" y="50292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3843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505200" y="52578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295400" y="56642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447800" y="5511800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6002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352800" y="5943600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 flipV="1">
                <a:off x="5486400" y="0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9" name="Oval 28"/>
              <p:cNvSpPr/>
              <p:nvPr/>
            </p:nvSpPr>
            <p:spPr>
              <a:xfrm flipV="1">
                <a:off x="7391402" y="759714"/>
                <a:ext cx="914400" cy="9144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0" name="Oval 29"/>
              <p:cNvSpPr/>
              <p:nvPr/>
            </p:nvSpPr>
            <p:spPr>
              <a:xfrm flipV="1">
                <a:off x="5638802" y="6073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 flipV="1">
                <a:off x="7162802" y="1501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 flipV="1">
                <a:off x="6477002" y="7724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 flipV="1">
                <a:off x="6781802" y="11661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4" name="Oval 33"/>
              <p:cNvSpPr/>
              <p:nvPr/>
            </p:nvSpPr>
            <p:spPr>
              <a:xfrm flipV="1">
                <a:off x="6743702" y="8613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5" name="Oval 34"/>
              <p:cNvSpPr/>
              <p:nvPr/>
            </p:nvSpPr>
            <p:spPr>
              <a:xfrm flipV="1">
                <a:off x="7162802" y="10645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 flipV="1">
                <a:off x="7810502" y="20805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7" name="Oval 36"/>
              <p:cNvSpPr/>
              <p:nvPr/>
            </p:nvSpPr>
            <p:spPr>
              <a:xfrm flipV="1">
                <a:off x="7772402" y="17757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8" name="Oval 37"/>
              <p:cNvSpPr/>
              <p:nvPr/>
            </p:nvSpPr>
            <p:spPr>
              <a:xfrm flipV="1">
                <a:off x="8115302" y="1928114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 flipV="1">
                <a:off x="8420102" y="16233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0" name="Oval 39"/>
              <p:cNvSpPr/>
              <p:nvPr/>
            </p:nvSpPr>
            <p:spPr>
              <a:xfrm flipV="1">
                <a:off x="61849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1" name="Oval 40"/>
              <p:cNvSpPr/>
              <p:nvPr/>
            </p:nvSpPr>
            <p:spPr>
              <a:xfrm flipV="1">
                <a:off x="8305802" y="13947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2" name="Oval 41"/>
              <p:cNvSpPr/>
              <p:nvPr/>
            </p:nvSpPr>
            <p:spPr>
              <a:xfrm flipV="1">
                <a:off x="6096002" y="10645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 flipV="1">
                <a:off x="6248402" y="12169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 flipV="1">
                <a:off x="64008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5" name="Oval 44"/>
              <p:cNvSpPr/>
              <p:nvPr/>
            </p:nvSpPr>
            <p:spPr>
              <a:xfrm flipV="1">
                <a:off x="8153402" y="378714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86360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8788400" y="6589059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89408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87AB2-BE29-4B51-BA58-999EAEC2CFB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496C-6CBE-4DA5-A93E-C8690835517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5638800" y="838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25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87AB2-BE29-4B51-BA58-999EAEC2CFB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496C-6CBE-4DA5-A93E-C8690835517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2" name="Picture Placeholder 2"/>
          <p:cNvSpPr>
            <a:spLocks noGrp="1"/>
          </p:cNvSpPr>
          <p:nvPr>
            <p:ph type="pic" idx="1"/>
          </p:nvPr>
        </p:nvSpPr>
        <p:spPr>
          <a:xfrm>
            <a:off x="5715000" y="76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23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24" name="Picture Placeholder 2"/>
          <p:cNvSpPr>
            <a:spLocks noGrp="1"/>
          </p:cNvSpPr>
          <p:nvPr>
            <p:ph type="pic" idx="14"/>
          </p:nvPr>
        </p:nvSpPr>
        <p:spPr>
          <a:xfrm>
            <a:off x="2667000" y="3810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87AB2-BE29-4B51-BA58-999EAEC2CFB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496C-6CBE-4DA5-A93E-C869083551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87AB2-BE29-4B51-BA58-999EAEC2CFB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496C-6CBE-4DA5-A93E-C869083551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87AB2-BE29-4B51-BA58-999EAEC2CFB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496C-6CBE-4DA5-A93E-C869083551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87AB2-BE29-4B51-BA58-999EAEC2CFB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496C-6CBE-4DA5-A93E-C8690835517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4592782" y="2133600"/>
            <a:ext cx="3865418" cy="4172197"/>
            <a:chOff x="0" y="0"/>
            <a:chExt cx="1600200" cy="17272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09600" y="990600"/>
            <a:ext cx="1179761" cy="1356814"/>
            <a:chOff x="266700" y="914400"/>
            <a:chExt cx="1179761" cy="1356814"/>
          </a:xfrm>
        </p:grpSpPr>
        <p:sp>
          <p:nvSpPr>
            <p:cNvPr id="23" name="Oval 22"/>
            <p:cNvSpPr/>
            <p:nvPr/>
          </p:nvSpPr>
          <p:spPr>
            <a:xfrm>
              <a:off x="555812" y="1380565"/>
              <a:ext cx="890649" cy="8906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 flipV="1">
              <a:off x="304800" y="121920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7" name="Oval 26"/>
            <p:cNvSpPr/>
            <p:nvPr/>
          </p:nvSpPr>
          <p:spPr>
            <a:xfrm flipV="1">
              <a:off x="266700" y="914400"/>
              <a:ext cx="431800" cy="4318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 flipV="1">
              <a:off x="609600" y="1066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590800"/>
            <a:ext cx="1905000" cy="19050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43000"/>
            <a:ext cx="7086600" cy="1472184"/>
          </a:xfrm>
        </p:spPr>
        <p:txBody>
          <a:bodyPr anchor="ctr" anchorCtr="0">
            <a:normAutofit/>
          </a:bodyPr>
          <a:lstStyle>
            <a:lvl1pPr algn="l">
              <a:defRPr sz="3600" b="0" cap="none" baseline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953" y="17526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buFont typeface="Wingdings" pitchFamily="2" charset="2"/>
              <a:buChar char="l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87AB2-BE29-4B51-BA58-999EAEC2CFB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496C-6CBE-4DA5-A93E-C869083551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870003" y="31472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1755648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16200000">
            <a:off x="3259278" y="37568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359152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87AB2-BE29-4B51-BA58-999EAEC2CFB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496C-6CBE-4DA5-A93E-C869083551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87AB2-BE29-4B51-BA58-999EAEC2CFB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496C-6CBE-4DA5-A93E-C869083551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87AB2-BE29-4B51-BA58-999EAEC2CFB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496C-6CBE-4DA5-A93E-C869083551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2130552" cy="304495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 anchor="b">
            <a:no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87AB2-BE29-4B51-BA58-999EAEC2CFB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496C-6CBE-4DA5-A93E-C8690835517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3" name="Group 22"/>
          <p:cNvGrpSpPr/>
          <p:nvPr/>
        </p:nvGrpSpPr>
        <p:grpSpPr>
          <a:xfrm>
            <a:off x="4695702" y="2133600"/>
            <a:ext cx="4448298" cy="4018808"/>
            <a:chOff x="4695702" y="2133600"/>
            <a:chExt cx="4448298" cy="4018808"/>
          </a:xfrm>
        </p:grpSpPr>
        <p:sp>
          <p:nvSpPr>
            <p:cNvPr id="10" name="Oval 9"/>
            <p:cNvSpPr/>
            <p:nvPr/>
          </p:nvSpPr>
          <p:spPr>
            <a:xfrm>
              <a:off x="4695702" y="5048003"/>
              <a:ext cx="1104405" cy="1104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7065818" y="4572000"/>
              <a:ext cx="858982" cy="85898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339938" y="489461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693725" y="3048000"/>
              <a:ext cx="1840675" cy="184067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7916883" y="2133600"/>
              <a:ext cx="858982" cy="85898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Oval 14"/>
            <p:cNvSpPr/>
            <p:nvPr/>
          </p:nvSpPr>
          <p:spPr>
            <a:xfrm>
              <a:off x="7824849" y="268580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8653153" y="2869870"/>
              <a:ext cx="490847" cy="49084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552210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6781800" y="5562600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6705600" y="5181600"/>
              <a:ext cx="306779" cy="30677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073735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927847"/>
            <a:ext cx="4114800" cy="4114800"/>
          </a:xfr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45720" tIns="9144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902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5" name="Oval 24"/>
          <p:cNvSpPr/>
          <p:nvPr/>
        </p:nvSpPr>
        <p:spPr>
          <a:xfrm>
            <a:off x="3886200" y="5638800"/>
            <a:ext cx="304800" cy="304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645152"/>
            <a:ext cx="2514600" cy="1600200"/>
          </a:xfrm>
          <a:solidFill>
            <a:schemeClr val="tx2">
              <a:alpha val="20000"/>
            </a:schemeClr>
          </a:solidFill>
          <a:ln>
            <a:noFill/>
          </a:ln>
        </p:spPr>
        <p:txBody>
          <a:bodyPr vert="horz" lIns="0" tIns="45720" rIns="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26" name="Oval 25"/>
          <p:cNvSpPr/>
          <p:nvPr/>
        </p:nvSpPr>
        <p:spPr>
          <a:xfrm>
            <a:off x="3319153" y="5147953"/>
            <a:ext cx="186047" cy="186047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225024" y="5103129"/>
            <a:ext cx="186047" cy="18604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87AB2-BE29-4B51-BA58-999EAEC2CFB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496C-6CBE-4DA5-A93E-C8690835517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685800"/>
            <a:ext cx="4572000" cy="45720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901952"/>
            <a:ext cx="6629400" cy="4224528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87AB2-BE29-4B51-BA58-999EAEC2CFB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824"/>
            <a:ext cx="2895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F496C-6CBE-4DA5-A93E-C869083551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9" name="Oval 58"/>
          <p:cNvSpPr/>
          <p:nvPr/>
        </p:nvSpPr>
        <p:spPr>
          <a:xfrm>
            <a:off x="685800" y="152400"/>
            <a:ext cx="914400" cy="9144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381000" y="1206500"/>
            <a:ext cx="457200" cy="457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3" name="Oval 62"/>
          <p:cNvSpPr/>
          <p:nvPr/>
        </p:nvSpPr>
        <p:spPr>
          <a:xfrm>
            <a:off x="685800" y="914400"/>
            <a:ext cx="355600" cy="355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647700" y="11430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457200" y="0"/>
            <a:ext cx="762000" cy="762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6" name="Oval 65"/>
          <p:cNvSpPr/>
          <p:nvPr/>
        </p:nvSpPr>
        <p:spPr>
          <a:xfrm>
            <a:off x="1714500" y="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7" name="Oval 66"/>
          <p:cNvSpPr/>
          <p:nvPr/>
        </p:nvSpPr>
        <p:spPr>
          <a:xfrm>
            <a:off x="1676400" y="2286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2019300" y="3048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1028700" y="15240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0" name="Oval 69"/>
          <p:cNvSpPr/>
          <p:nvPr/>
        </p:nvSpPr>
        <p:spPr>
          <a:xfrm>
            <a:off x="889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1" name="Oval 70"/>
          <p:cNvSpPr/>
          <p:nvPr/>
        </p:nvSpPr>
        <p:spPr>
          <a:xfrm>
            <a:off x="914400" y="17526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2" name="Oval 71"/>
          <p:cNvSpPr/>
          <p:nvPr/>
        </p:nvSpPr>
        <p:spPr>
          <a:xfrm>
            <a:off x="0" y="1244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3" name="Oval 72"/>
          <p:cNvSpPr/>
          <p:nvPr/>
        </p:nvSpPr>
        <p:spPr>
          <a:xfrm>
            <a:off x="152400" y="109220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3048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Oval 76"/>
          <p:cNvSpPr/>
          <p:nvPr/>
        </p:nvSpPr>
        <p:spPr>
          <a:xfrm rot="6197586" flipV="1">
            <a:off x="7932464" y="5568366"/>
            <a:ext cx="914400" cy="9144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Oval 79"/>
          <p:cNvSpPr/>
          <p:nvPr/>
        </p:nvSpPr>
        <p:spPr>
          <a:xfrm rot="6197586" flipV="1">
            <a:off x="8633992" y="4734233"/>
            <a:ext cx="457200" cy="457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" name="Oval 80"/>
          <p:cNvSpPr/>
          <p:nvPr/>
        </p:nvSpPr>
        <p:spPr>
          <a:xfrm rot="6197586" flipV="1">
            <a:off x="8292676" y="4953384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Oval 81"/>
          <p:cNvSpPr/>
          <p:nvPr/>
        </p:nvSpPr>
        <p:spPr>
          <a:xfrm rot="6197586" flipV="1">
            <a:off x="8514131" y="4976607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Oval 82"/>
          <p:cNvSpPr/>
          <p:nvPr/>
        </p:nvSpPr>
        <p:spPr>
          <a:xfrm rot="6197586" flipV="1">
            <a:off x="7856272" y="5295370"/>
            <a:ext cx="762000" cy="762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4" name="Oval 83"/>
          <p:cNvSpPr/>
          <p:nvPr/>
        </p:nvSpPr>
        <p:spPr>
          <a:xfrm rot="6197586" flipV="1">
            <a:off x="199818" y="5914818"/>
            <a:ext cx="216774" cy="216774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Oval 84"/>
          <p:cNvSpPr/>
          <p:nvPr/>
        </p:nvSpPr>
        <p:spPr>
          <a:xfrm rot="6197586" flipV="1">
            <a:off x="7387699" y="5767494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6" name="Oval 85"/>
          <p:cNvSpPr/>
          <p:nvPr/>
        </p:nvSpPr>
        <p:spPr>
          <a:xfrm rot="6197586" flipV="1">
            <a:off x="7412357" y="6095509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7" name="Oval 86"/>
          <p:cNvSpPr/>
          <p:nvPr/>
        </p:nvSpPr>
        <p:spPr>
          <a:xfrm rot="6197586" flipV="1">
            <a:off x="7638907" y="6462226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Oval 87"/>
          <p:cNvSpPr/>
          <p:nvPr/>
        </p:nvSpPr>
        <p:spPr>
          <a:xfrm rot="6197586" flipV="1">
            <a:off x="8607584" y="43843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9" name="Oval 88"/>
          <p:cNvSpPr/>
          <p:nvPr/>
        </p:nvSpPr>
        <p:spPr>
          <a:xfrm rot="6197586" flipV="1">
            <a:off x="7887663" y="6403551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0" name="Oval 89"/>
          <p:cNvSpPr/>
          <p:nvPr/>
        </p:nvSpPr>
        <p:spPr>
          <a:xfrm rot="6197586" flipV="1">
            <a:off x="8801061" y="4338664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1" name="Oval 90"/>
          <p:cNvSpPr/>
          <p:nvPr/>
        </p:nvSpPr>
        <p:spPr>
          <a:xfrm rot="6197586" flipV="1">
            <a:off x="8617702" y="445193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2" name="Oval 91"/>
          <p:cNvSpPr/>
          <p:nvPr/>
        </p:nvSpPr>
        <p:spPr>
          <a:xfrm rot="6197586" flipV="1">
            <a:off x="8557941" y="459441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5" name="Oval 94"/>
          <p:cNvSpPr/>
          <p:nvPr/>
        </p:nvSpPr>
        <p:spPr>
          <a:xfrm rot="6197586" flipV="1">
            <a:off x="243115" y="6241508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6" name="Oval 95"/>
          <p:cNvSpPr/>
          <p:nvPr/>
        </p:nvSpPr>
        <p:spPr>
          <a:xfrm rot="6197586" flipV="1">
            <a:off x="436592" y="6195872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 rot="6197586" flipV="1">
            <a:off x="253233" y="6309147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 rot="6197586" flipV="1">
            <a:off x="193472" y="6451623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1435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0645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089025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ts val="1000"/>
        </a:spcBef>
        <a:buFont typeface="Wingdings" pitchFamily="2" charset="2"/>
        <a:buChar char="l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microsoft.com/office/2007/relationships/media" Target="../media/media1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4926409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Bookman Old Style" pitchFamily="18" charset="0"/>
              </a:rPr>
              <a:t>Имя существительное</a:t>
            </a:r>
            <a:endParaRPr lang="ru-RU" sz="6000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725144"/>
            <a:ext cx="6400800" cy="648072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Bookman Old Style" pitchFamily="18" charset="0"/>
              </a:rPr>
              <a:t> </a:t>
            </a:r>
            <a:r>
              <a:rPr lang="ru-RU" sz="2800" dirty="0" smtClean="0">
                <a:latin typeface="Bookman Old Style" pitchFamily="18" charset="0"/>
              </a:rPr>
              <a:t>4 класс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70550" y="6093296"/>
            <a:ext cx="4873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Подготовила  Федорченко  Н.В.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77376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88740" y="3755"/>
            <a:ext cx="56669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Порядок разбора имени </a:t>
            </a:r>
          </a:p>
          <a:p>
            <a:r>
              <a:rPr lang="ru-RU" sz="3600" dirty="0" smtClean="0"/>
              <a:t>существительного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09696" y="1484784"/>
            <a:ext cx="711036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>
                <a:solidFill>
                  <a:srgbClr val="FFFFFF"/>
                </a:solidFill>
              </a:rPr>
              <a:t>1</a:t>
            </a:r>
            <a:r>
              <a:rPr lang="ru-RU" sz="3200" dirty="0" smtClean="0">
                <a:solidFill>
                  <a:srgbClr val="FFFFFF"/>
                </a:solidFill>
              </a:rPr>
              <a:t>. </a:t>
            </a:r>
            <a:r>
              <a:rPr lang="ru-RU" sz="3200" dirty="0">
                <a:solidFill>
                  <a:srgbClr val="FFFFFF"/>
                </a:solidFill>
              </a:rPr>
              <a:t>Часть речи.  Что обозначает, на какой вопрос отвечает</a:t>
            </a:r>
            <a:r>
              <a:rPr lang="ru-RU" sz="2800" dirty="0">
                <a:solidFill>
                  <a:srgbClr val="FFFFFF"/>
                </a:solidFill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25216" y="2979084"/>
            <a:ext cx="84753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srgbClr val="FFFFFF"/>
                </a:solidFill>
              </a:rPr>
              <a:t>2. Начальная форма.  </a:t>
            </a:r>
            <a:r>
              <a:rPr lang="ru-RU" sz="3200" dirty="0" smtClean="0">
                <a:solidFill>
                  <a:srgbClr val="FFFFFF"/>
                </a:solidFill>
              </a:rPr>
              <a:t>(Именительный </a:t>
            </a:r>
            <a:r>
              <a:rPr lang="ru-RU" sz="3200" dirty="0">
                <a:solidFill>
                  <a:srgbClr val="FFFFFF"/>
                </a:solidFill>
              </a:rPr>
              <a:t>падеж единственного </a:t>
            </a:r>
            <a:r>
              <a:rPr lang="ru-RU" sz="3200" dirty="0" smtClean="0">
                <a:solidFill>
                  <a:srgbClr val="FFFFFF"/>
                </a:solidFill>
              </a:rPr>
              <a:t>числа.)</a:t>
            </a:r>
            <a:endParaRPr lang="ru-RU" sz="32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5215" y="4317097"/>
            <a:ext cx="381386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3. Род. Склонение.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488740" y="5134452"/>
            <a:ext cx="355578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4. Падеж. Число.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460596" y="5996226"/>
            <a:ext cx="489589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5. Роль в </a:t>
            </a:r>
            <a:r>
              <a:rPr lang="ru-RU" sz="3200" dirty="0" err="1" smtClean="0"/>
              <a:t>прежложении</a:t>
            </a:r>
            <a:r>
              <a:rPr lang="ru-RU" sz="3200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137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48679"/>
            <a:ext cx="9288120" cy="6678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Берёза </a:t>
            </a:r>
            <a:r>
              <a:rPr lang="ru-RU" sz="3600" dirty="0" smtClean="0"/>
              <a:t> - </a:t>
            </a:r>
            <a:r>
              <a:rPr lang="ru-RU" sz="3600" dirty="0"/>
              <a:t>род листопадных деревьев </a:t>
            </a:r>
            <a:r>
              <a:rPr lang="ru-RU" sz="3600" dirty="0" smtClean="0"/>
              <a:t>и</a:t>
            </a:r>
          </a:p>
          <a:p>
            <a:r>
              <a:rPr lang="ru-RU" sz="3600" dirty="0" smtClean="0"/>
              <a:t>кустарников семейства берёзовые. </a:t>
            </a:r>
            <a:r>
              <a:rPr lang="ru-RU" sz="3600" dirty="0" err="1" smtClean="0"/>
              <a:t>Берё</a:t>
            </a:r>
            <a:r>
              <a:rPr lang="ru-RU" sz="3600" dirty="0" smtClean="0"/>
              <a:t>-</a:t>
            </a:r>
          </a:p>
          <a:p>
            <a:r>
              <a:rPr lang="ru-RU" sz="3600" dirty="0" smtClean="0"/>
              <a:t>за </a:t>
            </a:r>
            <a:r>
              <a:rPr lang="ru-RU" sz="3600" dirty="0"/>
              <a:t>широко </a:t>
            </a:r>
            <a:r>
              <a:rPr lang="ru-RU" sz="3600" dirty="0" smtClean="0"/>
              <a:t>распространена в </a:t>
            </a:r>
            <a:r>
              <a:rPr lang="ru-RU" sz="3600" dirty="0"/>
              <a:t>Северном </a:t>
            </a:r>
            <a:endParaRPr lang="ru-RU" sz="3600" dirty="0" smtClean="0"/>
          </a:p>
          <a:p>
            <a:r>
              <a:rPr lang="ru-RU" sz="3600" dirty="0" smtClean="0"/>
              <a:t>полушарии</a:t>
            </a:r>
            <a:r>
              <a:rPr lang="ru-RU" sz="3600" dirty="0"/>
              <a:t>; </a:t>
            </a:r>
            <a:r>
              <a:rPr lang="ru-RU" sz="3600" dirty="0" smtClean="0"/>
              <a:t>на территории </a:t>
            </a:r>
            <a:r>
              <a:rPr lang="ru-RU" sz="3600" dirty="0"/>
              <a:t>России </a:t>
            </a:r>
            <a:r>
              <a:rPr lang="ru-RU" sz="3600" dirty="0" smtClean="0"/>
              <a:t>при-</a:t>
            </a:r>
          </a:p>
          <a:p>
            <a:r>
              <a:rPr lang="ru-RU" sz="3600" dirty="0" smtClean="0"/>
              <a:t>надлежит </a:t>
            </a:r>
            <a:r>
              <a:rPr lang="ru-RU" sz="3600" dirty="0"/>
              <a:t>к числу </a:t>
            </a:r>
            <a:r>
              <a:rPr lang="ru-RU" sz="3600" dirty="0" smtClean="0"/>
              <a:t>наиболее </a:t>
            </a:r>
            <a:r>
              <a:rPr lang="ru-RU" sz="3600" dirty="0" err="1" smtClean="0"/>
              <a:t>распростра</a:t>
            </a:r>
            <a:r>
              <a:rPr lang="ru-RU" sz="3600" dirty="0" smtClean="0"/>
              <a:t>-</a:t>
            </a:r>
          </a:p>
          <a:p>
            <a:r>
              <a:rPr lang="ru-RU" sz="3600" dirty="0" err="1" smtClean="0"/>
              <a:t>нённых</a:t>
            </a:r>
            <a:r>
              <a:rPr lang="ru-RU" sz="3600" dirty="0" smtClean="0"/>
              <a:t> </a:t>
            </a:r>
            <a:r>
              <a:rPr lang="ru-RU" sz="3600" dirty="0"/>
              <a:t>древесных </a:t>
            </a:r>
            <a:r>
              <a:rPr lang="ru-RU" sz="3600" dirty="0" smtClean="0"/>
              <a:t>пород. Общее </a:t>
            </a:r>
            <a:r>
              <a:rPr lang="ru-RU" sz="3600" dirty="0"/>
              <a:t>число </a:t>
            </a:r>
            <a:endParaRPr lang="ru-RU" sz="3600" dirty="0" smtClean="0"/>
          </a:p>
          <a:p>
            <a:r>
              <a:rPr lang="ru-RU" sz="3600" dirty="0" smtClean="0"/>
              <a:t>видов - </a:t>
            </a:r>
            <a:r>
              <a:rPr lang="ru-RU" sz="3600" dirty="0"/>
              <a:t>около </a:t>
            </a:r>
            <a:r>
              <a:rPr lang="ru-RU" sz="3600" dirty="0" smtClean="0"/>
              <a:t>ста. В хозяйстве </a:t>
            </a:r>
            <a:r>
              <a:rPr lang="ru-RU" sz="3600" dirty="0" err="1" smtClean="0"/>
              <a:t>исполь</a:t>
            </a:r>
            <a:r>
              <a:rPr lang="ru-RU" sz="3600" dirty="0" smtClean="0"/>
              <a:t>-</a:t>
            </a:r>
          </a:p>
          <a:p>
            <a:r>
              <a:rPr lang="ru-RU" sz="3600" dirty="0" err="1" smtClean="0"/>
              <a:t>зуются</a:t>
            </a:r>
            <a:r>
              <a:rPr lang="ru-RU" sz="3600" dirty="0" smtClean="0"/>
              <a:t> древесина</a:t>
            </a:r>
            <a:r>
              <a:rPr lang="ru-RU" sz="3600" dirty="0"/>
              <a:t>, </a:t>
            </a:r>
            <a:r>
              <a:rPr lang="ru-RU" sz="3600" dirty="0" smtClean="0"/>
              <a:t>кора</a:t>
            </a:r>
            <a:r>
              <a:rPr lang="ru-RU" sz="3600" dirty="0"/>
              <a:t>, берёста (</a:t>
            </a:r>
            <a:r>
              <a:rPr lang="ru-RU" sz="3600" dirty="0" smtClean="0"/>
              <a:t>по-</a:t>
            </a:r>
          </a:p>
          <a:p>
            <a:r>
              <a:rPr lang="ru-RU" sz="3600" dirty="0" err="1" smtClean="0"/>
              <a:t>верхностный</a:t>
            </a:r>
            <a:r>
              <a:rPr lang="ru-RU" sz="3600" dirty="0" smtClean="0"/>
              <a:t> </a:t>
            </a:r>
            <a:r>
              <a:rPr lang="ru-RU" sz="3600" dirty="0"/>
              <a:t>слой коры</a:t>
            </a:r>
            <a:r>
              <a:rPr lang="ru-RU" sz="3600" dirty="0" smtClean="0"/>
              <a:t>), </a:t>
            </a:r>
            <a:r>
              <a:rPr lang="ru-RU" sz="3600" dirty="0"/>
              <a:t>берёзовый </a:t>
            </a:r>
            <a:endParaRPr lang="ru-RU" sz="3600" dirty="0" smtClean="0"/>
          </a:p>
          <a:p>
            <a:r>
              <a:rPr lang="ru-RU" sz="3600" dirty="0" smtClean="0"/>
              <a:t>сок. Почки </a:t>
            </a:r>
            <a:r>
              <a:rPr lang="ru-RU" sz="3600" dirty="0"/>
              <a:t>и </a:t>
            </a:r>
            <a:r>
              <a:rPr lang="ru-RU" sz="3600" dirty="0" smtClean="0"/>
              <a:t>листья применяют</a:t>
            </a:r>
          </a:p>
          <a:p>
            <a:r>
              <a:rPr lang="ru-RU" sz="3600" dirty="0" smtClean="0"/>
              <a:t>в </a:t>
            </a:r>
            <a:r>
              <a:rPr lang="ru-RU" sz="3600" dirty="0"/>
              <a:t>медицине. </a:t>
            </a:r>
            <a:endParaRPr lang="ru-RU" sz="3600" dirty="0" smtClean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62536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10" y="0"/>
            <a:ext cx="9066623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5301208"/>
            <a:ext cx="61542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Хоть жидкое — но не вода,</a:t>
            </a:r>
          </a:p>
          <a:p>
            <a:r>
              <a:rPr lang="ru-RU" sz="3600" dirty="0" smtClean="0"/>
              <a:t>Не снег, а белое. </a:t>
            </a:r>
            <a:endParaRPr lang="ru-RU" sz="3600" dirty="0"/>
          </a:p>
        </p:txBody>
      </p:sp>
      <p:pic>
        <p:nvPicPr>
          <p:cNvPr id="3" name="Му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5979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8537243" cy="5591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5990875"/>
            <a:ext cx="5328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Что в этом здании?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413321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87825" y="476672"/>
            <a:ext cx="3695279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1581" y="3540627"/>
            <a:ext cx="43204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Заворчал живой замок, Лёг у двери поперек. </a:t>
            </a:r>
            <a:endParaRPr lang="ru-RU" sz="2800" dirty="0"/>
          </a:p>
          <a:p>
            <a:r>
              <a:rPr lang="ru-RU" sz="2800" dirty="0" smtClean="0"/>
              <a:t>Все медали на груди -  Лучше в дом не           заходи.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02642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1178"/>
            <a:ext cx="6827912" cy="5120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1860" y="5517232"/>
            <a:ext cx="464582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 В поле — метёлкой,</a:t>
            </a:r>
          </a:p>
          <a:p>
            <a:r>
              <a:rPr lang="ru-RU" sz="3200" dirty="0" smtClean="0"/>
              <a:t> В мешке — жемчугом.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417093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0"/>
            <a:ext cx="5017344" cy="6727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6318" y="3645024"/>
            <a:ext cx="296158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srgbClr val="FFFFFF"/>
                </a:solidFill>
              </a:rPr>
              <a:t>Назовите </a:t>
            </a:r>
          </a:p>
          <a:p>
            <a:pPr lvl="0"/>
            <a:r>
              <a:rPr lang="ru-RU" sz="3200" dirty="0" smtClean="0">
                <a:solidFill>
                  <a:srgbClr val="FFFFFF"/>
                </a:solidFill>
              </a:rPr>
              <a:t>профессию</a:t>
            </a:r>
            <a:endParaRPr lang="ru-RU" sz="3200" dirty="0">
              <a:solidFill>
                <a:srgbClr val="FFFFFF"/>
              </a:solidFill>
            </a:endParaRPr>
          </a:p>
          <a:p>
            <a:pPr lvl="0"/>
            <a:r>
              <a:rPr lang="ru-RU" sz="3200" dirty="0">
                <a:solidFill>
                  <a:srgbClr val="FFFFFF"/>
                </a:solidFill>
              </a:rPr>
              <a:t>Юрия </a:t>
            </a:r>
          </a:p>
          <a:p>
            <a:pPr lvl="0"/>
            <a:r>
              <a:rPr lang="ru-RU" sz="3200" dirty="0" smtClean="0">
                <a:solidFill>
                  <a:srgbClr val="FFFFFF"/>
                </a:solidFill>
              </a:rPr>
              <a:t>Гагарина.</a:t>
            </a:r>
            <a:endParaRPr lang="ru-RU" sz="3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192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2131284" cy="284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48680"/>
            <a:ext cx="3888432" cy="291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0233" y="3933056"/>
            <a:ext cx="3024335" cy="238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79912" y="3752166"/>
            <a:ext cx="51480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К нам приехали с бахчи </a:t>
            </a:r>
          </a:p>
          <a:p>
            <a:r>
              <a:rPr lang="ru-RU" sz="3200" dirty="0" smtClean="0"/>
              <a:t> Полосатые мячи.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764568" y="4932457"/>
            <a:ext cx="49648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Арбуз это – я  _  _  _  _ 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57670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1084" y="5589240"/>
            <a:ext cx="59766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Висит на ветке колобок,</a:t>
            </a:r>
          </a:p>
          <a:p>
            <a:r>
              <a:rPr lang="ru-RU" sz="3200" dirty="0" smtClean="0"/>
              <a:t>Блестит его румяный бок!</a:t>
            </a:r>
            <a:endParaRPr lang="ru-RU" sz="3200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56576" y="29345"/>
            <a:ext cx="5587423" cy="5415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3198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04664"/>
            <a:ext cx="4987056" cy="58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982864"/>
            <a:ext cx="413399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Зелена, а не луг,</a:t>
            </a:r>
          </a:p>
          <a:p>
            <a:r>
              <a:rPr lang="ru-RU" sz="3200" dirty="0" smtClean="0"/>
              <a:t> бела, а не снег,</a:t>
            </a:r>
          </a:p>
          <a:p>
            <a:r>
              <a:rPr lang="ru-RU" sz="3200" dirty="0" smtClean="0"/>
              <a:t>Кудрява, </a:t>
            </a:r>
          </a:p>
          <a:p>
            <a:r>
              <a:rPr lang="ru-RU" sz="3200" dirty="0" smtClean="0"/>
              <a:t>а без волос.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62193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bbles">
  <a:themeElements>
    <a:clrScheme name="Bubbles">
      <a:dk1>
        <a:srgbClr val="0C002C"/>
      </a:dk1>
      <a:lt1>
        <a:srgbClr val="FFFFFF"/>
      </a:lt1>
      <a:dk2>
        <a:srgbClr val="236626"/>
      </a:dk2>
      <a:lt2>
        <a:srgbClr val="D7C8FE"/>
      </a:lt2>
      <a:accent1>
        <a:srgbClr val="4203E7"/>
      </a:accent1>
      <a:accent2>
        <a:srgbClr val="842F73"/>
      </a:accent2>
      <a:accent3>
        <a:srgbClr val="7532A8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Bubbles">
      <a:majorFont>
        <a:latin typeface="Impact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mic Sans M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bb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85000"/>
                <a:satMod val="150000"/>
              </a:schemeClr>
            </a:gs>
            <a:gs pos="35000">
              <a:schemeClr val="phClr">
                <a:tint val="70000"/>
                <a:shade val="90000"/>
                <a:alpha val="85000"/>
                <a:satMod val="200000"/>
              </a:schemeClr>
            </a:gs>
            <a:gs pos="100000">
              <a:schemeClr val="phClr">
                <a:tint val="90000"/>
                <a:shade val="100000"/>
                <a:alpha val="85000"/>
                <a:satMod val="25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40000"/>
                <a:satMod val="115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150000"/>
              </a:schemeClr>
            </a:gs>
          </a:gsLst>
          <a:lin ang="78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4450" cap="flat" cmpd="sng" algn="ctr">
          <a:solidFill>
            <a:schemeClr val="phClr">
              <a:alpha val="80000"/>
              <a:satMod val="110000"/>
            </a:schemeClr>
          </a:solidFill>
          <a:prstDash val="solid"/>
        </a:ln>
        <a:ln w="63500" cap="flat" cmpd="sng" algn="ctr">
          <a:solidFill>
            <a:schemeClr val="phClr">
              <a:alpha val="80000"/>
              <a:satMod val="115000"/>
            </a:schemeClr>
          </a:solidFill>
          <a:prstDash val="solid"/>
        </a:ln>
      </a:lnStyleLst>
      <a:effectStyleLst>
        <a:effectStyle>
          <a:effectLst>
            <a:innerShdw blurRad="50800" dist="25400" dir="13500000">
              <a:srgbClr val="FFFFFF">
                <a:alpha val="75000"/>
              </a:srgbClr>
            </a:innerShdw>
          </a:effectLst>
        </a:effectStyle>
        <a:effectStyle>
          <a:effectLst>
            <a:innerShdw blurRad="76200" dist="25400" dir="13500000">
              <a:srgbClr val="FFFFFF">
                <a:alpha val="75000"/>
              </a:srgbClr>
            </a:innerShdw>
            <a:reflection blurRad="63500" stA="35000" endPos="35000" dist="12700" dir="5400000" sy="-100000" rotWithShape="0"/>
          </a:effectLst>
        </a:effectStyle>
        <a:effectStyle>
          <a:effectLst>
            <a:reflection blurRad="63500" stA="35000" endPos="35000" dist="12700" dir="5400000" sy="-100000" rotWithShape="0"/>
          </a:effectLst>
          <a:scene3d>
            <a:camera prst="orthographicFront">
              <a:rot lat="0" lon="0" rev="0"/>
            </a:camera>
            <a:lightRig rig="balanced" dir="bl">
              <a:rot lat="0" lon="0" rev="7800000"/>
            </a:lightRig>
          </a:scene3d>
          <a:sp3d prstMaterial="translucentPowder">
            <a:bevelT h="508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80000"/>
                <a:satMod val="125000"/>
              </a:schemeClr>
            </a:gs>
            <a:gs pos="100000">
              <a:schemeClr val="phClr">
                <a:tint val="100000"/>
                <a:satMod val="125000"/>
                <a:lumOff val="40000"/>
                <a:lumMod val="100000"/>
              </a:schemeClr>
            </a:gs>
          </a:gsLst>
          <a:lin ang="7800000" scaled="1"/>
        </a:gradFill>
        <a:gradFill rotWithShape="1">
          <a:gsLst>
            <a:gs pos="0">
              <a:schemeClr val="phClr">
                <a:shade val="95000"/>
                <a:lumMod val="95000"/>
              </a:schemeClr>
            </a:gs>
            <a:gs pos="60000">
              <a:schemeClr val="phClr">
                <a:satMod val="125000"/>
                <a:lumOff val="10000"/>
                <a:lumMod val="100000"/>
              </a:schemeClr>
            </a:gs>
            <a:gs pos="100000">
              <a:schemeClr val="phClr">
                <a:shade val="95000"/>
                <a:satMod val="135000"/>
                <a:lumOff val="50000"/>
                <a:lumMod val="100000"/>
              </a:schemeClr>
            </a:gs>
          </a:gsLst>
          <a:lin ang="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TC010264149[[fn=Пузырьки]]</Template>
  <TotalTime>1568</TotalTime>
  <Words>222</Words>
  <Application>Microsoft Office PowerPoint</Application>
  <PresentationFormat>Экран (4:3)</PresentationFormat>
  <Paragraphs>41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Bubbles</vt:lpstr>
      <vt:lpstr>Имя существительное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Федорченко</dc:creator>
  <cp:lastModifiedBy>Федорченко</cp:lastModifiedBy>
  <cp:revision>26</cp:revision>
  <dcterms:created xsi:type="dcterms:W3CDTF">2011-05-16T17:18:14Z</dcterms:created>
  <dcterms:modified xsi:type="dcterms:W3CDTF">2015-02-02T19:30:25Z</dcterms:modified>
</cp:coreProperties>
</file>