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7" r:id="rId3"/>
    <p:sldId id="258" r:id="rId4"/>
    <p:sldId id="259" r:id="rId5"/>
    <p:sldId id="260" r:id="rId6"/>
    <p:sldId id="279" r:id="rId7"/>
    <p:sldId id="261" r:id="rId8"/>
    <p:sldId id="262" r:id="rId9"/>
    <p:sldId id="263"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282" r:id="rId26"/>
    <p:sldId id="283" r:id="rId27"/>
    <p:sldId id="284" r:id="rId28"/>
    <p:sldId id="285" r:id="rId29"/>
    <p:sldId id="286" r:id="rId30"/>
    <p:sldId id="288" r:id="rId31"/>
    <p:sldId id="289" r:id="rId32"/>
    <p:sldId id="281" r:id="rId33"/>
    <p:sldId id="280" r:id="rId3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864" autoAdjust="0"/>
    <p:restoredTop sz="94660"/>
  </p:normalViewPr>
  <p:slideViewPr>
    <p:cSldViewPr>
      <p:cViewPr varScale="1">
        <p:scale>
          <a:sx n="87" d="100"/>
          <a:sy n="87" d="100"/>
        </p:scale>
        <p:origin x="11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194" name="Rectangle 2"/>
          <p:cNvSpPr>
            <a:spLocks noGrp="1" noChangeArrowheads="1"/>
          </p:cNvSpPr>
          <p:nvPr>
            <p:ph type="ctrTitle" sz="quarter"/>
          </p:nvPr>
        </p:nvSpPr>
        <p:spPr>
          <a:xfrm>
            <a:off x="685800" y="1676400"/>
            <a:ext cx="7772400" cy="1828800"/>
          </a:xfrm>
        </p:spPr>
        <p:txBody>
          <a:bodyPr/>
          <a:lstStyle>
            <a:lvl1pPr>
              <a:defRPr/>
            </a:lvl1pPr>
          </a:lstStyle>
          <a:p>
            <a:pPr lvl="0"/>
            <a:r>
              <a:rPr lang="ru-RU" altLang="ru-RU" noProof="0" smtClean="0"/>
              <a:t>Образец заголовка</a:t>
            </a:r>
          </a:p>
        </p:txBody>
      </p:sp>
      <p:sp>
        <p:nvSpPr>
          <p:cNvPr id="8195" name="Rectangle 3"/>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ru-RU" altLang="ru-RU" noProof="0" smtClean="0"/>
              <a:t>Образец подзаголовка</a:t>
            </a:r>
          </a:p>
        </p:txBody>
      </p:sp>
      <p:sp>
        <p:nvSpPr>
          <p:cNvPr id="8196" name="Rectangle 4"/>
          <p:cNvSpPr>
            <a:spLocks noGrp="1" noChangeArrowheads="1"/>
          </p:cNvSpPr>
          <p:nvPr>
            <p:ph type="dt" sz="quarter" idx="2"/>
          </p:nvPr>
        </p:nvSpPr>
        <p:spPr/>
        <p:txBody>
          <a:bodyPr/>
          <a:lstStyle>
            <a:lvl1pPr>
              <a:defRPr/>
            </a:lvl1pPr>
          </a:lstStyle>
          <a:p>
            <a:endParaRPr lang="ru-RU" altLang="ru-RU"/>
          </a:p>
        </p:txBody>
      </p:sp>
      <p:sp>
        <p:nvSpPr>
          <p:cNvPr id="8197" name="Rectangle 5"/>
          <p:cNvSpPr>
            <a:spLocks noGrp="1" noChangeArrowheads="1"/>
          </p:cNvSpPr>
          <p:nvPr>
            <p:ph type="ftr" sz="quarter" idx="3"/>
          </p:nvPr>
        </p:nvSpPr>
        <p:spPr/>
        <p:txBody>
          <a:bodyPr/>
          <a:lstStyle>
            <a:lvl1pPr>
              <a:defRPr/>
            </a:lvl1pPr>
          </a:lstStyle>
          <a:p>
            <a:endParaRPr lang="ru-RU" altLang="ru-RU"/>
          </a:p>
        </p:txBody>
      </p:sp>
      <p:sp>
        <p:nvSpPr>
          <p:cNvPr id="8198" name="Rectangle 6"/>
          <p:cNvSpPr>
            <a:spLocks noGrp="1" noChangeArrowheads="1"/>
          </p:cNvSpPr>
          <p:nvPr>
            <p:ph type="sldNum" sz="quarter" idx="4"/>
          </p:nvPr>
        </p:nvSpPr>
        <p:spPr/>
        <p:txBody>
          <a:bodyPr/>
          <a:lstStyle>
            <a:lvl1pPr>
              <a:defRPr/>
            </a:lvl1pPr>
          </a:lstStyle>
          <a:p>
            <a:fld id="{863B2F3A-D07F-4EAD-94B0-74B28C60D651}" type="slidenum">
              <a:rPr lang="ru-RU" altLang="ru-RU"/>
              <a:pPr/>
              <a:t>‹#›</a:t>
            </a:fld>
            <a:endParaRPr lang="ru-RU" altLang="ru-RU"/>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F23815B3-5E13-4D1B-8B67-D9FDACB42751}" type="slidenum">
              <a:rPr lang="ru-RU" altLang="ru-RU"/>
              <a:pPr/>
              <a:t>‹#›</a:t>
            </a:fld>
            <a:endParaRPr lang="ru-RU" altLang="ru-RU"/>
          </a:p>
        </p:txBody>
      </p:sp>
    </p:spTree>
    <p:extLst>
      <p:ext uri="{BB962C8B-B14F-4D97-AF65-F5344CB8AC3E}">
        <p14:creationId xmlns:p14="http://schemas.microsoft.com/office/powerpoint/2010/main" val="256584203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381000"/>
            <a:ext cx="2057400" cy="5715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381000"/>
            <a:ext cx="601980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DBC526BF-8E8B-4B93-AD5E-C8D29C693ADB}" type="slidenum">
              <a:rPr lang="ru-RU" altLang="ru-RU"/>
              <a:pPr/>
              <a:t>‹#›</a:t>
            </a:fld>
            <a:endParaRPr lang="ru-RU" altLang="ru-RU"/>
          </a:p>
        </p:txBody>
      </p:sp>
    </p:spTree>
    <p:extLst>
      <p:ext uri="{BB962C8B-B14F-4D97-AF65-F5344CB8AC3E}">
        <p14:creationId xmlns:p14="http://schemas.microsoft.com/office/powerpoint/2010/main" val="296671617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151A76CE-4AC3-464D-B7E2-8577F236E95F}" type="slidenum">
              <a:rPr lang="ru-RU" altLang="ru-RU"/>
              <a:pPr/>
              <a:t>‹#›</a:t>
            </a:fld>
            <a:endParaRPr lang="ru-RU" altLang="ru-RU"/>
          </a:p>
        </p:txBody>
      </p:sp>
    </p:spTree>
    <p:extLst>
      <p:ext uri="{BB962C8B-B14F-4D97-AF65-F5344CB8AC3E}">
        <p14:creationId xmlns:p14="http://schemas.microsoft.com/office/powerpoint/2010/main" val="2479797040"/>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0881C4DD-AEDD-45D4-8F49-411823CF71BB}" type="slidenum">
              <a:rPr lang="ru-RU" altLang="ru-RU"/>
              <a:pPr/>
              <a:t>‹#›</a:t>
            </a:fld>
            <a:endParaRPr lang="ru-RU" altLang="ru-RU"/>
          </a:p>
        </p:txBody>
      </p:sp>
    </p:spTree>
    <p:extLst>
      <p:ext uri="{BB962C8B-B14F-4D97-AF65-F5344CB8AC3E}">
        <p14:creationId xmlns:p14="http://schemas.microsoft.com/office/powerpoint/2010/main" val="2333029081"/>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ltLang="ru-RU"/>
          </a:p>
        </p:txBody>
      </p:sp>
      <p:sp>
        <p:nvSpPr>
          <p:cNvPr id="6" name="Нижний колонтитул 5"/>
          <p:cNvSpPr>
            <a:spLocks noGrp="1"/>
          </p:cNvSpPr>
          <p:nvPr>
            <p:ph type="ftr" sz="quarter" idx="11"/>
          </p:nvPr>
        </p:nvSpPr>
        <p:spPr/>
        <p:txBody>
          <a:bodyPr/>
          <a:lstStyle>
            <a:lvl1pPr>
              <a:defRPr/>
            </a:lvl1pPr>
          </a:lstStyle>
          <a:p>
            <a:endParaRPr lang="ru-RU" altLang="ru-RU"/>
          </a:p>
        </p:txBody>
      </p:sp>
      <p:sp>
        <p:nvSpPr>
          <p:cNvPr id="7" name="Номер слайда 6"/>
          <p:cNvSpPr>
            <a:spLocks noGrp="1"/>
          </p:cNvSpPr>
          <p:nvPr>
            <p:ph type="sldNum" sz="quarter" idx="12"/>
          </p:nvPr>
        </p:nvSpPr>
        <p:spPr/>
        <p:txBody>
          <a:bodyPr/>
          <a:lstStyle>
            <a:lvl1pPr>
              <a:defRPr/>
            </a:lvl1pPr>
          </a:lstStyle>
          <a:p>
            <a:fld id="{D714276C-A93F-45C4-8AF3-4F74092BD154}" type="slidenum">
              <a:rPr lang="ru-RU" altLang="ru-RU"/>
              <a:pPr/>
              <a:t>‹#›</a:t>
            </a:fld>
            <a:endParaRPr lang="ru-RU" altLang="ru-RU"/>
          </a:p>
        </p:txBody>
      </p:sp>
    </p:spTree>
    <p:extLst>
      <p:ext uri="{BB962C8B-B14F-4D97-AF65-F5344CB8AC3E}">
        <p14:creationId xmlns:p14="http://schemas.microsoft.com/office/powerpoint/2010/main" val="405021802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ltLang="ru-RU"/>
          </a:p>
        </p:txBody>
      </p:sp>
      <p:sp>
        <p:nvSpPr>
          <p:cNvPr id="8" name="Нижний колонтитул 7"/>
          <p:cNvSpPr>
            <a:spLocks noGrp="1"/>
          </p:cNvSpPr>
          <p:nvPr>
            <p:ph type="ftr" sz="quarter" idx="11"/>
          </p:nvPr>
        </p:nvSpPr>
        <p:spPr/>
        <p:txBody>
          <a:bodyPr/>
          <a:lstStyle>
            <a:lvl1pPr>
              <a:defRPr/>
            </a:lvl1pPr>
          </a:lstStyle>
          <a:p>
            <a:endParaRPr lang="ru-RU" altLang="ru-RU"/>
          </a:p>
        </p:txBody>
      </p:sp>
      <p:sp>
        <p:nvSpPr>
          <p:cNvPr id="9" name="Номер слайда 8"/>
          <p:cNvSpPr>
            <a:spLocks noGrp="1"/>
          </p:cNvSpPr>
          <p:nvPr>
            <p:ph type="sldNum" sz="quarter" idx="12"/>
          </p:nvPr>
        </p:nvSpPr>
        <p:spPr/>
        <p:txBody>
          <a:bodyPr/>
          <a:lstStyle>
            <a:lvl1pPr>
              <a:defRPr/>
            </a:lvl1pPr>
          </a:lstStyle>
          <a:p>
            <a:fld id="{6D75EFCC-7CF3-4087-AC0F-974E387B638D}" type="slidenum">
              <a:rPr lang="ru-RU" altLang="ru-RU"/>
              <a:pPr/>
              <a:t>‹#›</a:t>
            </a:fld>
            <a:endParaRPr lang="ru-RU" altLang="ru-RU"/>
          </a:p>
        </p:txBody>
      </p:sp>
    </p:spTree>
    <p:extLst>
      <p:ext uri="{BB962C8B-B14F-4D97-AF65-F5344CB8AC3E}">
        <p14:creationId xmlns:p14="http://schemas.microsoft.com/office/powerpoint/2010/main" val="374200846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ltLang="ru-RU"/>
          </a:p>
        </p:txBody>
      </p:sp>
      <p:sp>
        <p:nvSpPr>
          <p:cNvPr id="4" name="Нижний колонтитул 3"/>
          <p:cNvSpPr>
            <a:spLocks noGrp="1"/>
          </p:cNvSpPr>
          <p:nvPr>
            <p:ph type="ftr" sz="quarter" idx="11"/>
          </p:nvPr>
        </p:nvSpPr>
        <p:spPr/>
        <p:txBody>
          <a:bodyPr/>
          <a:lstStyle>
            <a:lvl1pPr>
              <a:defRPr/>
            </a:lvl1pPr>
          </a:lstStyle>
          <a:p>
            <a:endParaRPr lang="ru-RU" altLang="ru-RU"/>
          </a:p>
        </p:txBody>
      </p:sp>
      <p:sp>
        <p:nvSpPr>
          <p:cNvPr id="5" name="Номер слайда 4"/>
          <p:cNvSpPr>
            <a:spLocks noGrp="1"/>
          </p:cNvSpPr>
          <p:nvPr>
            <p:ph type="sldNum" sz="quarter" idx="12"/>
          </p:nvPr>
        </p:nvSpPr>
        <p:spPr/>
        <p:txBody>
          <a:bodyPr/>
          <a:lstStyle>
            <a:lvl1pPr>
              <a:defRPr/>
            </a:lvl1pPr>
          </a:lstStyle>
          <a:p>
            <a:fld id="{6BD570D6-61F2-4122-A1E8-D0CFDFC44C00}" type="slidenum">
              <a:rPr lang="ru-RU" altLang="ru-RU"/>
              <a:pPr/>
              <a:t>‹#›</a:t>
            </a:fld>
            <a:endParaRPr lang="ru-RU" altLang="ru-RU"/>
          </a:p>
        </p:txBody>
      </p:sp>
    </p:spTree>
    <p:extLst>
      <p:ext uri="{BB962C8B-B14F-4D97-AF65-F5344CB8AC3E}">
        <p14:creationId xmlns:p14="http://schemas.microsoft.com/office/powerpoint/2010/main" val="333190640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ltLang="ru-RU"/>
          </a:p>
        </p:txBody>
      </p:sp>
      <p:sp>
        <p:nvSpPr>
          <p:cNvPr id="3" name="Нижний колонтитул 2"/>
          <p:cNvSpPr>
            <a:spLocks noGrp="1"/>
          </p:cNvSpPr>
          <p:nvPr>
            <p:ph type="ftr" sz="quarter" idx="11"/>
          </p:nvPr>
        </p:nvSpPr>
        <p:spPr/>
        <p:txBody>
          <a:bodyPr/>
          <a:lstStyle>
            <a:lvl1pPr>
              <a:defRPr/>
            </a:lvl1pPr>
          </a:lstStyle>
          <a:p>
            <a:endParaRPr lang="ru-RU" altLang="ru-RU"/>
          </a:p>
        </p:txBody>
      </p:sp>
      <p:sp>
        <p:nvSpPr>
          <p:cNvPr id="4" name="Номер слайда 3"/>
          <p:cNvSpPr>
            <a:spLocks noGrp="1"/>
          </p:cNvSpPr>
          <p:nvPr>
            <p:ph type="sldNum" sz="quarter" idx="12"/>
          </p:nvPr>
        </p:nvSpPr>
        <p:spPr/>
        <p:txBody>
          <a:bodyPr/>
          <a:lstStyle>
            <a:lvl1pPr>
              <a:defRPr/>
            </a:lvl1pPr>
          </a:lstStyle>
          <a:p>
            <a:fld id="{2BDB5409-1833-49EC-BB3B-8EAF58D8A1AC}" type="slidenum">
              <a:rPr lang="ru-RU" altLang="ru-RU"/>
              <a:pPr/>
              <a:t>‹#›</a:t>
            </a:fld>
            <a:endParaRPr lang="ru-RU" altLang="ru-RU"/>
          </a:p>
        </p:txBody>
      </p:sp>
    </p:spTree>
    <p:extLst>
      <p:ext uri="{BB962C8B-B14F-4D97-AF65-F5344CB8AC3E}">
        <p14:creationId xmlns:p14="http://schemas.microsoft.com/office/powerpoint/2010/main" val="323098257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ltLang="ru-RU"/>
          </a:p>
        </p:txBody>
      </p:sp>
      <p:sp>
        <p:nvSpPr>
          <p:cNvPr id="6" name="Нижний колонтитул 5"/>
          <p:cNvSpPr>
            <a:spLocks noGrp="1"/>
          </p:cNvSpPr>
          <p:nvPr>
            <p:ph type="ftr" sz="quarter" idx="11"/>
          </p:nvPr>
        </p:nvSpPr>
        <p:spPr/>
        <p:txBody>
          <a:bodyPr/>
          <a:lstStyle>
            <a:lvl1pPr>
              <a:defRPr/>
            </a:lvl1pPr>
          </a:lstStyle>
          <a:p>
            <a:endParaRPr lang="ru-RU" altLang="ru-RU"/>
          </a:p>
        </p:txBody>
      </p:sp>
      <p:sp>
        <p:nvSpPr>
          <p:cNvPr id="7" name="Номер слайда 6"/>
          <p:cNvSpPr>
            <a:spLocks noGrp="1"/>
          </p:cNvSpPr>
          <p:nvPr>
            <p:ph type="sldNum" sz="quarter" idx="12"/>
          </p:nvPr>
        </p:nvSpPr>
        <p:spPr/>
        <p:txBody>
          <a:bodyPr/>
          <a:lstStyle>
            <a:lvl1pPr>
              <a:defRPr/>
            </a:lvl1pPr>
          </a:lstStyle>
          <a:p>
            <a:fld id="{9456C351-6CBD-4C6F-8359-B3E55FF359D1}" type="slidenum">
              <a:rPr lang="ru-RU" altLang="ru-RU"/>
              <a:pPr/>
              <a:t>‹#›</a:t>
            </a:fld>
            <a:endParaRPr lang="ru-RU" altLang="ru-RU"/>
          </a:p>
        </p:txBody>
      </p:sp>
    </p:spTree>
    <p:extLst>
      <p:ext uri="{BB962C8B-B14F-4D97-AF65-F5344CB8AC3E}">
        <p14:creationId xmlns:p14="http://schemas.microsoft.com/office/powerpoint/2010/main" val="235656751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ltLang="ru-RU"/>
          </a:p>
        </p:txBody>
      </p:sp>
      <p:sp>
        <p:nvSpPr>
          <p:cNvPr id="6" name="Нижний колонтитул 5"/>
          <p:cNvSpPr>
            <a:spLocks noGrp="1"/>
          </p:cNvSpPr>
          <p:nvPr>
            <p:ph type="ftr" sz="quarter" idx="11"/>
          </p:nvPr>
        </p:nvSpPr>
        <p:spPr/>
        <p:txBody>
          <a:bodyPr/>
          <a:lstStyle>
            <a:lvl1pPr>
              <a:defRPr/>
            </a:lvl1pPr>
          </a:lstStyle>
          <a:p>
            <a:endParaRPr lang="ru-RU" altLang="ru-RU"/>
          </a:p>
        </p:txBody>
      </p:sp>
      <p:sp>
        <p:nvSpPr>
          <p:cNvPr id="7" name="Номер слайда 6"/>
          <p:cNvSpPr>
            <a:spLocks noGrp="1"/>
          </p:cNvSpPr>
          <p:nvPr>
            <p:ph type="sldNum" sz="quarter" idx="12"/>
          </p:nvPr>
        </p:nvSpPr>
        <p:spPr/>
        <p:txBody>
          <a:bodyPr/>
          <a:lstStyle>
            <a:lvl1pPr>
              <a:defRPr/>
            </a:lvl1pPr>
          </a:lstStyle>
          <a:p>
            <a:fld id="{D2372667-7F99-402A-9AB4-54C4AD0C0C96}" type="slidenum">
              <a:rPr lang="ru-RU" altLang="ru-RU"/>
              <a:pPr/>
              <a:t>‹#›</a:t>
            </a:fld>
            <a:endParaRPr lang="ru-RU" altLang="ru-RU"/>
          </a:p>
        </p:txBody>
      </p:sp>
    </p:spTree>
    <p:extLst>
      <p:ext uri="{BB962C8B-B14F-4D97-AF65-F5344CB8AC3E}">
        <p14:creationId xmlns:p14="http://schemas.microsoft.com/office/powerpoint/2010/main" val="396988381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3810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7171" name="Rectangle 3"/>
          <p:cNvSpPr>
            <a:spLocks noGrp="1" noChangeArrowheads="1"/>
          </p:cNvSpPr>
          <p:nvPr>
            <p:ph type="body" idx="1"/>
          </p:nvPr>
        </p:nvSpPr>
        <p:spPr bwMode="auto">
          <a:xfrm>
            <a:off x="457200" y="19812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717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panose="020B0604020202020204" pitchFamily="34" charset="0"/>
              </a:defRPr>
            </a:lvl1pPr>
          </a:lstStyle>
          <a:p>
            <a:endParaRPr lang="ru-RU" altLang="ru-RU"/>
          </a:p>
        </p:txBody>
      </p:sp>
      <p:sp>
        <p:nvSpPr>
          <p:cNvPr id="717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panose="020B0604020202020204" pitchFamily="34" charset="0"/>
              </a:defRPr>
            </a:lvl1pPr>
          </a:lstStyle>
          <a:p>
            <a:endParaRPr lang="ru-RU" altLang="ru-RU"/>
          </a:p>
        </p:txBody>
      </p:sp>
      <p:sp>
        <p:nvSpPr>
          <p:cNvPr id="717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panose="020B0604020202020204" pitchFamily="34" charset="0"/>
              </a:defRPr>
            </a:lvl1pPr>
          </a:lstStyle>
          <a:p>
            <a:fld id="{262A916E-2650-4814-B8F4-4F40C02AE1D8}" type="slidenum">
              <a:rPr lang="ru-RU" altLang="ru-RU"/>
              <a:pPr/>
              <a:t>‹#›</a:t>
            </a:fld>
            <a:endParaRPr lang="ru-RU" altLang="ru-RU"/>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p:fade/>
  </p:transition>
  <p:txStyles>
    <p:titleStyle>
      <a:lvl1pPr algn="ctr" rtl="0"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9pPr>
    </p:titleStyle>
    <p:bodyStyle>
      <a:lvl1pPr marL="342900" indent="-342900" algn="l" rtl="0" fontAlgn="base">
        <a:spcBef>
          <a:spcPct val="20000"/>
        </a:spcBef>
        <a:spcAft>
          <a:spcPct val="0"/>
        </a:spcAft>
        <a:buClr>
          <a:schemeClr val="hlink"/>
        </a:buClr>
        <a:buSzPct val="65000"/>
        <a:buFont typeface="Wingdings" panose="05000000000000000000" pitchFamily="2" charset="2"/>
        <a:buChar char="n"/>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65000"/>
        <a:buFont typeface="Wingdings" panose="05000000000000000000" pitchFamily="2" charset="2"/>
        <a:buChar char="n"/>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hlink"/>
        </a:buClr>
        <a:buSzPct val="65000"/>
        <a:buFont typeface="Wingdings" panose="05000000000000000000" pitchFamily="2" charset="2"/>
        <a:buChar char="n"/>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lr>
          <a:schemeClr val="folHlink"/>
        </a:buClr>
        <a:buSzPct val="65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hlink"/>
        </a:buClr>
        <a:buSzPct val="65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 Id="rId9" Type="http://schemas.openxmlformats.org/officeDocument/2006/relationships/slide" Target="slide2.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25.xml"/><Relationship Id="rId18" Type="http://schemas.openxmlformats.org/officeDocument/2006/relationships/slide" Target="slide30.xml"/><Relationship Id="rId3" Type="http://schemas.openxmlformats.org/officeDocument/2006/relationships/image" Target="../media/image5.png"/><Relationship Id="rId7" Type="http://schemas.openxmlformats.org/officeDocument/2006/relationships/slide" Target="slide7.xml"/><Relationship Id="rId12" Type="http://schemas.openxmlformats.org/officeDocument/2006/relationships/slide" Target="slide19.xml"/><Relationship Id="rId17" Type="http://schemas.openxmlformats.org/officeDocument/2006/relationships/slide" Target="slide29.xml"/><Relationship Id="rId2" Type="http://schemas.openxmlformats.org/officeDocument/2006/relationships/image" Target="../media/image4.jpeg"/><Relationship Id="rId16" Type="http://schemas.openxmlformats.org/officeDocument/2006/relationships/slide" Target="slide28.xml"/><Relationship Id="rId20" Type="http://schemas.openxmlformats.org/officeDocument/2006/relationships/slide" Target="slide32.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5.xml"/><Relationship Id="rId15" Type="http://schemas.openxmlformats.org/officeDocument/2006/relationships/slide" Target="slide27.xml"/><Relationship Id="rId10" Type="http://schemas.openxmlformats.org/officeDocument/2006/relationships/slide" Target="slide13.xml"/><Relationship Id="rId19" Type="http://schemas.openxmlformats.org/officeDocument/2006/relationships/slide" Target="slide31.xml"/><Relationship Id="rId4" Type="http://schemas.openxmlformats.org/officeDocument/2006/relationships/slide" Target="slide3.xml"/><Relationship Id="rId9" Type="http://schemas.openxmlformats.org/officeDocument/2006/relationships/slide" Target="slide10.xml"/><Relationship Id="rId14" Type="http://schemas.openxmlformats.org/officeDocument/2006/relationships/slide" Target="slide26.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39.jpeg"/></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3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3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3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1419230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055" name="Text Box 7"/>
          <p:cNvSpPr txBox="1">
            <a:spLocks noChangeArrowheads="1"/>
          </p:cNvSpPr>
          <p:nvPr/>
        </p:nvSpPr>
        <p:spPr bwMode="auto">
          <a:xfrm>
            <a:off x="684213" y="0"/>
            <a:ext cx="81375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1600" b="1"/>
              <a:t>ГБОУ СПО МО «Волоколамский колледж права, экономики и безопасности»</a:t>
            </a:r>
          </a:p>
        </p:txBody>
      </p:sp>
      <p:pic>
        <p:nvPicPr>
          <p:cNvPr id="2056" name="Picture 8" descr="%D0%9B%D0%BE%D0%B3%D0%BE%D1%82%D0%B8%D0%B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1188" y="0"/>
            <a:ext cx="428625" cy="495300"/>
          </a:xfrm>
          <a:prstGeom prst="rect">
            <a:avLst/>
          </a:prstGeom>
          <a:noFill/>
          <a:extLst>
            <a:ext uri="{909E8E84-426E-40DD-AFC4-6F175D3DCCD1}">
              <a14:hiddenFill xmlns:a14="http://schemas.microsoft.com/office/drawing/2010/main">
                <a:solidFill>
                  <a:srgbClr val="FFFFFF"/>
                </a:solidFill>
              </a14:hiddenFill>
            </a:ext>
          </a:extLst>
        </p:spPr>
      </p:pic>
      <p:sp>
        <p:nvSpPr>
          <p:cNvPr id="2058" name="Text Box 10"/>
          <p:cNvSpPr txBox="1">
            <a:spLocks noChangeArrowheads="1"/>
          </p:cNvSpPr>
          <p:nvPr/>
        </p:nvSpPr>
        <p:spPr bwMode="auto">
          <a:xfrm>
            <a:off x="3059113" y="2565400"/>
            <a:ext cx="30956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000" i="1"/>
              <a:t>Презентация на тему:</a:t>
            </a:r>
          </a:p>
        </p:txBody>
      </p:sp>
      <p:sp>
        <p:nvSpPr>
          <p:cNvPr id="2059" name="Text Box 11"/>
          <p:cNvSpPr txBox="1">
            <a:spLocks noChangeArrowheads="1"/>
          </p:cNvSpPr>
          <p:nvPr/>
        </p:nvSpPr>
        <p:spPr bwMode="auto">
          <a:xfrm>
            <a:off x="0" y="5445125"/>
            <a:ext cx="5580063"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b="1"/>
              <a:t>Автор:</a:t>
            </a:r>
            <a:r>
              <a:rPr lang="ru-RU" altLang="ru-RU"/>
              <a:t> студентка </a:t>
            </a:r>
            <a:r>
              <a:rPr lang="en-US" altLang="ru-RU"/>
              <a:t>III</a:t>
            </a:r>
            <a:r>
              <a:rPr lang="ru-RU" altLang="ru-RU"/>
              <a:t> курса Савельева Олеся Викторовна</a:t>
            </a:r>
          </a:p>
          <a:p>
            <a:pPr>
              <a:spcBef>
                <a:spcPct val="50000"/>
              </a:spcBef>
            </a:pPr>
            <a:r>
              <a:rPr lang="ru-RU" altLang="ru-RU" b="1"/>
              <a:t>Руководитель:</a:t>
            </a:r>
            <a:r>
              <a:rPr lang="ru-RU" altLang="ru-RU"/>
              <a:t> Соловьева Елена Викторовна</a:t>
            </a:r>
          </a:p>
        </p:txBody>
      </p:sp>
      <p:sp>
        <p:nvSpPr>
          <p:cNvPr id="2060" name="Text Box 12"/>
          <p:cNvSpPr txBox="1">
            <a:spLocks noChangeArrowheads="1"/>
          </p:cNvSpPr>
          <p:nvPr/>
        </p:nvSpPr>
        <p:spPr bwMode="auto">
          <a:xfrm>
            <a:off x="179388" y="836613"/>
            <a:ext cx="8785225"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800">
                <a:latin typeface="Arial Black" panose="020B0A04020102020204" pitchFamily="34" charset="0"/>
              </a:rPr>
              <a:t>Региональный этап Российского национального юниорского водного конкурса-2014</a:t>
            </a:r>
          </a:p>
        </p:txBody>
      </p:sp>
      <p:sp>
        <p:nvSpPr>
          <p:cNvPr id="2061" name="WordArt 13"/>
          <p:cNvSpPr>
            <a:spLocks noChangeArrowheads="1" noChangeShapeType="1" noTextEdit="1"/>
          </p:cNvSpPr>
          <p:nvPr/>
        </p:nvSpPr>
        <p:spPr bwMode="auto">
          <a:xfrm>
            <a:off x="684213" y="2997200"/>
            <a:ext cx="7775575" cy="16557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ru-RU" sz="3600" kern="10">
                <a:ln w="9525">
                  <a:solidFill>
                    <a:schemeClr val="bg2"/>
                  </a:solidFill>
                  <a:round/>
                  <a:headEnd/>
                  <a:tailEnd/>
                </a:ln>
                <a:gradFill rotWithShape="1">
                  <a:gsLst>
                    <a:gs pos="0">
                      <a:srgbClr val="03D4A8"/>
                    </a:gs>
                    <a:gs pos="25000">
                      <a:srgbClr val="21D6E0"/>
                    </a:gs>
                    <a:gs pos="75000">
                      <a:srgbClr val="0087E6"/>
                    </a:gs>
                    <a:gs pos="100000">
                      <a:srgbClr val="005CBF"/>
                    </a:gs>
                  </a:gsLst>
                  <a:lin ang="5400000" scaled="1"/>
                </a:gradFill>
                <a:latin typeface="Times New Roman" panose="02020603050405020304" pitchFamily="18" charset="0"/>
                <a:cs typeface="Times New Roman" panose="02020603050405020304" pitchFamily="18" charset="0"/>
              </a:rPr>
              <a:t>"Великий потоп"</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fade">
                                      <p:cBhvr>
                                        <p:cTn id="7" dur="500"/>
                                        <p:tgtEl>
                                          <p:spTgt spid="2055"/>
                                        </p:tgtEl>
                                      </p:cBhvr>
                                    </p:animEffect>
                                  </p:childTnLst>
                                </p:cTn>
                              </p:par>
                            </p:childTnLst>
                          </p:cTn>
                        </p:par>
                        <p:par>
                          <p:cTn id="8" fill="hold" nodeType="afterGroup">
                            <p:stCondLst>
                              <p:cond delay="500"/>
                            </p:stCondLst>
                            <p:childTnLst>
                              <p:par>
                                <p:cTn id="9" presetID="20" presetClass="entr" presetSubtype="0" fill="hold" nodeType="afterEffect">
                                  <p:stCondLst>
                                    <p:cond delay="0"/>
                                  </p:stCondLst>
                                  <p:childTnLst>
                                    <p:set>
                                      <p:cBhvr>
                                        <p:cTn id="10" dur="1" fill="hold">
                                          <p:stCondLst>
                                            <p:cond delay="0"/>
                                          </p:stCondLst>
                                        </p:cTn>
                                        <p:tgtEl>
                                          <p:spTgt spid="2056"/>
                                        </p:tgtEl>
                                        <p:attrNameLst>
                                          <p:attrName>style.visibility</p:attrName>
                                        </p:attrNameLst>
                                      </p:cBhvr>
                                      <p:to>
                                        <p:strVal val="visible"/>
                                      </p:to>
                                    </p:set>
                                    <p:animEffect transition="in" filter="wedge">
                                      <p:cBhvr>
                                        <p:cTn id="11" dur="500"/>
                                        <p:tgtEl>
                                          <p:spTgt spid="2056"/>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60"/>
                                        </p:tgtEl>
                                        <p:attrNameLst>
                                          <p:attrName>style.visibility</p:attrName>
                                        </p:attrNameLst>
                                      </p:cBhvr>
                                      <p:to>
                                        <p:strVal val="visible"/>
                                      </p:to>
                                    </p:set>
                                    <p:animEffect transition="in" filter="fade">
                                      <p:cBhvr>
                                        <p:cTn id="15" dur="500"/>
                                        <p:tgtEl>
                                          <p:spTgt spid="2060"/>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058"/>
                                        </p:tgtEl>
                                        <p:attrNameLst>
                                          <p:attrName>style.visibility</p:attrName>
                                        </p:attrNameLst>
                                      </p:cBhvr>
                                      <p:to>
                                        <p:strVal val="visible"/>
                                      </p:to>
                                    </p:set>
                                    <p:animEffect transition="in" filter="fade">
                                      <p:cBhvr>
                                        <p:cTn id="19" dur="500"/>
                                        <p:tgtEl>
                                          <p:spTgt spid="2058"/>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061"/>
                                        </p:tgtEl>
                                        <p:attrNameLst>
                                          <p:attrName>style.visibility</p:attrName>
                                        </p:attrNameLst>
                                      </p:cBhvr>
                                      <p:to>
                                        <p:strVal val="visible"/>
                                      </p:to>
                                    </p:set>
                                    <p:animEffect transition="in" filter="fade">
                                      <p:cBhvr>
                                        <p:cTn id="23" dur="500"/>
                                        <p:tgtEl>
                                          <p:spTgt spid="2061"/>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059"/>
                                        </p:tgtEl>
                                        <p:attrNameLst>
                                          <p:attrName>style.visibility</p:attrName>
                                        </p:attrNameLst>
                                      </p:cBhvr>
                                      <p:to>
                                        <p:strVal val="visible"/>
                                      </p:to>
                                    </p:set>
                                    <p:animEffect transition="in" filter="fade">
                                      <p:cBhvr>
                                        <p:cTn id="27" dur="500"/>
                                        <p:tgtEl>
                                          <p:spTgt spid="2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1"/>
      <p:bldP spid="2058" grpId="0"/>
      <p:bldP spid="2059" grpId="0"/>
      <p:bldP spid="2060" grpId="0"/>
      <p:bldP spid="206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0659" name="Rectangle 3"/>
          <p:cNvSpPr>
            <a:spLocks noGrp="1" noChangeArrowheads="1"/>
          </p:cNvSpPr>
          <p:nvPr>
            <p:ph type="title"/>
          </p:nvPr>
        </p:nvSpPr>
        <p:spPr>
          <a:xfrm>
            <a:off x="827088" y="115888"/>
            <a:ext cx="7570787" cy="1371600"/>
          </a:xfrm>
        </p:spPr>
        <p:txBody>
          <a:bodyPr/>
          <a:lstStyle/>
          <a:p>
            <a:r>
              <a:rPr lang="ru-RU" altLang="ru-RU" sz="4000" b="1">
                <a:solidFill>
                  <a:schemeClr val="hlink"/>
                </a:solidFill>
              </a:rPr>
              <a:t>Наводнения в Санкт-Петербурге</a:t>
            </a:r>
          </a:p>
        </p:txBody>
      </p:sp>
      <p:pic>
        <p:nvPicPr>
          <p:cNvPr id="70660" name="Picture 4" descr="St_petersburg_dam"/>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388" y="1557338"/>
            <a:ext cx="8785225" cy="1841500"/>
          </a:xfrm>
          <a:prstGeom prst="rect">
            <a:avLst/>
          </a:prstGeom>
          <a:noFill/>
          <a:extLst>
            <a:ext uri="{909E8E84-426E-40DD-AFC4-6F175D3DCCD1}">
              <a14:hiddenFill xmlns:a14="http://schemas.microsoft.com/office/drawing/2010/main">
                <a:solidFill>
                  <a:srgbClr val="FFFFFF"/>
                </a:solidFill>
              </a14:hiddenFill>
            </a:ext>
          </a:extLst>
        </p:spPr>
      </p:pic>
      <p:sp>
        <p:nvSpPr>
          <p:cNvPr id="70661" name="Text Box 5"/>
          <p:cNvSpPr txBox="1">
            <a:spLocks noChangeArrowheads="1"/>
          </p:cNvSpPr>
          <p:nvPr/>
        </p:nvSpPr>
        <p:spPr bwMode="auto">
          <a:xfrm>
            <a:off x="179388" y="3357563"/>
            <a:ext cx="8713787"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1400"/>
              <a:t>Комплекс защитных сооружений Санкт-Петербурга от наводнений с северной стороны (возле Сестрорецка). 2005 год. </a:t>
            </a:r>
          </a:p>
        </p:txBody>
      </p:sp>
      <p:sp>
        <p:nvSpPr>
          <p:cNvPr id="70662" name="Text Box 6"/>
          <p:cNvSpPr txBox="1">
            <a:spLocks noChangeArrowheads="1"/>
          </p:cNvSpPr>
          <p:nvPr/>
        </p:nvSpPr>
        <p:spPr bwMode="auto">
          <a:xfrm>
            <a:off x="250825" y="4149725"/>
            <a:ext cx="8713788"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a:t>Наводнения в Санкт-Петербурге вызываются рядом факторов: возникающие на Балтикециклоны с преобладанием западных ветров вызывают нагонную волну и движение её в направлении устья Невы, где подъём воды усиливается из-за мелководья и сужения Невской губы. </a:t>
            </a:r>
          </a:p>
        </p:txBody>
      </p:sp>
      <p:sp>
        <p:nvSpPr>
          <p:cNvPr id="70663" name="AutoShape 7">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0659"/>
                                        </p:tgtEl>
                                        <p:attrNameLst>
                                          <p:attrName>style.visibility</p:attrName>
                                        </p:attrNameLst>
                                      </p:cBhvr>
                                      <p:to>
                                        <p:strVal val="visible"/>
                                      </p:to>
                                    </p:set>
                                    <p:animEffect transition="in" filter="fade">
                                      <p:cBhvr>
                                        <p:cTn id="7" dur="500"/>
                                        <p:tgtEl>
                                          <p:spTgt spid="70659"/>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0660"/>
                                        </p:tgtEl>
                                        <p:attrNameLst>
                                          <p:attrName>style.visibility</p:attrName>
                                        </p:attrNameLst>
                                      </p:cBhvr>
                                      <p:to>
                                        <p:strVal val="visible"/>
                                      </p:to>
                                    </p:set>
                                    <p:animEffect transition="in" filter="fade">
                                      <p:cBhvr>
                                        <p:cTn id="11" dur="500"/>
                                        <p:tgtEl>
                                          <p:spTgt spid="70660"/>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661"/>
                                        </p:tgtEl>
                                        <p:attrNameLst>
                                          <p:attrName>style.visibility</p:attrName>
                                        </p:attrNameLst>
                                      </p:cBhvr>
                                      <p:to>
                                        <p:strVal val="visible"/>
                                      </p:to>
                                    </p:set>
                                    <p:animEffect transition="in" filter="fade">
                                      <p:cBhvr>
                                        <p:cTn id="15" dur="500"/>
                                        <p:tgtEl>
                                          <p:spTgt spid="70661"/>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0662"/>
                                        </p:tgtEl>
                                        <p:attrNameLst>
                                          <p:attrName>style.visibility</p:attrName>
                                        </p:attrNameLst>
                                      </p:cBhvr>
                                      <p:to>
                                        <p:strVal val="visible"/>
                                      </p:to>
                                    </p:set>
                                    <p:animEffect transition="in" filter="fade">
                                      <p:cBhvr>
                                        <p:cTn id="19" dur="500"/>
                                        <p:tgtEl>
                                          <p:spTgt spid="706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p:bldP spid="70661" grpId="0"/>
      <p:bldP spid="7066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1683" name="Picture 3" descr="File:Flood StPetersburg 182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388" y="188913"/>
            <a:ext cx="3313112" cy="2447925"/>
          </a:xfrm>
          <a:prstGeom prst="rect">
            <a:avLst/>
          </a:prstGeom>
          <a:noFill/>
          <a:extLst>
            <a:ext uri="{909E8E84-426E-40DD-AFC4-6F175D3DCCD1}">
              <a14:hiddenFill xmlns:a14="http://schemas.microsoft.com/office/drawing/2010/main">
                <a:solidFill>
                  <a:srgbClr val="FFFFFF"/>
                </a:solidFill>
              </a14:hiddenFill>
            </a:ext>
          </a:extLst>
        </p:spPr>
      </p:pic>
      <p:sp>
        <p:nvSpPr>
          <p:cNvPr id="71684" name="Text Box 4"/>
          <p:cNvSpPr txBox="1">
            <a:spLocks noChangeArrowheads="1"/>
          </p:cNvSpPr>
          <p:nvPr/>
        </p:nvSpPr>
        <p:spPr bwMode="auto">
          <a:xfrm>
            <a:off x="179388" y="2636838"/>
            <a:ext cx="331311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1400"/>
              <a:t>Табличка о наводнении в 1824 году на пересечении Кадетской линии и Большого проспекта ВО </a:t>
            </a:r>
          </a:p>
        </p:txBody>
      </p:sp>
      <p:sp>
        <p:nvSpPr>
          <p:cNvPr id="71685" name="Text Box 5"/>
          <p:cNvSpPr txBox="1">
            <a:spLocks noChangeArrowheads="1"/>
          </p:cNvSpPr>
          <p:nvPr/>
        </p:nvSpPr>
        <p:spPr bwMode="auto">
          <a:xfrm>
            <a:off x="3779838" y="260350"/>
            <a:ext cx="5113337" cy="411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b="1">
                <a:solidFill>
                  <a:schemeClr val="accent1"/>
                </a:solidFill>
              </a:rPr>
              <a:t>Петербургское наводнение 1824 года</a:t>
            </a:r>
            <a:r>
              <a:rPr lang="ru-RU" altLang="ru-RU"/>
              <a:t> — самое значительное и разрушительное наводнение за всю историю Санкт-Петербурга. Произошло 7 (19) ноября 1824 года.</a:t>
            </a:r>
            <a:br>
              <a:rPr lang="ru-RU" altLang="ru-RU"/>
            </a:br>
            <a:r>
              <a:rPr lang="ru-RU" altLang="ru-RU"/>
              <a:t>Вода в реке Неве и её многочисленных каналах (рукавах) поднялась на 4,14—4,21 метра выше ординара. По оценкам, во время наводнения были разрушены 462 дома, повреждены 3681, погибли 3600 голов скота, утонули от 200 до 600 человек, многие пропали без вести, так как трупы были унесены водой в Финский залив.</a:t>
            </a:r>
          </a:p>
        </p:txBody>
      </p:sp>
      <p:pic>
        <p:nvPicPr>
          <p:cNvPr id="71686" name="Picture 6" descr="File:7 ноября 1824 года на площади у Большого театра.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9388" y="3429000"/>
            <a:ext cx="3384550" cy="2792413"/>
          </a:xfrm>
          <a:prstGeom prst="rect">
            <a:avLst/>
          </a:prstGeom>
          <a:noFill/>
          <a:extLst>
            <a:ext uri="{909E8E84-426E-40DD-AFC4-6F175D3DCCD1}">
              <a14:hiddenFill xmlns:a14="http://schemas.microsoft.com/office/drawing/2010/main">
                <a:solidFill>
                  <a:srgbClr val="FFFFFF"/>
                </a:solidFill>
              </a14:hiddenFill>
            </a:ext>
          </a:extLst>
        </p:spPr>
      </p:pic>
      <p:sp>
        <p:nvSpPr>
          <p:cNvPr id="71687" name="Text Box 7"/>
          <p:cNvSpPr txBox="1">
            <a:spLocks noChangeArrowheads="1"/>
          </p:cNvSpPr>
          <p:nvPr/>
        </p:nvSpPr>
        <p:spPr bwMode="auto">
          <a:xfrm>
            <a:off x="179388" y="6278563"/>
            <a:ext cx="33845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1400"/>
              <a:t>7 ноября 1824 года на площади у Большого театра</a:t>
            </a:r>
            <a:r>
              <a:rPr lang="ru-RU" altLang="ru-RU"/>
              <a:t> </a:t>
            </a:r>
          </a:p>
        </p:txBody>
      </p:sp>
      <p:pic>
        <p:nvPicPr>
          <p:cNvPr id="4101" name="Picture 5" descr="220px-Raskolnikoff_haza_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851275" y="4437063"/>
            <a:ext cx="2665413"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9" name="Picture 9" descr="File:The Flood in St.Petersburg in 1824. 1820-ies.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696075" y="4437063"/>
            <a:ext cx="2447925" cy="2420937"/>
          </a:xfrm>
          <a:prstGeom prst="rect">
            <a:avLst/>
          </a:prstGeom>
          <a:noFill/>
          <a:extLst>
            <a:ext uri="{909E8E84-426E-40DD-AFC4-6F175D3DCCD1}">
              <a14:hiddenFill xmlns:a14="http://schemas.microsoft.com/office/drawing/2010/main">
                <a:solidFill>
                  <a:srgbClr val="FFFFFF"/>
                </a:solidFill>
              </a14:hiddenFill>
            </a:ext>
          </a:extLst>
        </p:spPr>
      </p:pic>
      <p:sp>
        <p:nvSpPr>
          <p:cNvPr id="71690" name="AutoShape 10">
            <a:hlinkClick r:id="rId7" action="ppaction://hlinksldjump" highlightClick="1"/>
          </p:cNvPr>
          <p:cNvSpPr>
            <a:spLocks noChangeArrowheads="1"/>
          </p:cNvSpPr>
          <p:nvPr/>
        </p:nvSpPr>
        <p:spPr bwMode="auto">
          <a:xfrm>
            <a:off x="8820150" y="6524625"/>
            <a:ext cx="323850" cy="333375"/>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71683"/>
                                        </p:tgtEl>
                                        <p:attrNameLst>
                                          <p:attrName>style.visibility</p:attrName>
                                        </p:attrNameLst>
                                      </p:cBhvr>
                                      <p:to>
                                        <p:strVal val="visible"/>
                                      </p:to>
                                    </p:set>
                                    <p:animEffect transition="in" filter="fade">
                                      <p:cBhvr>
                                        <p:cTn id="7" dur="500"/>
                                        <p:tgtEl>
                                          <p:spTgt spid="71683"/>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684"/>
                                        </p:tgtEl>
                                        <p:attrNameLst>
                                          <p:attrName>style.visibility</p:attrName>
                                        </p:attrNameLst>
                                      </p:cBhvr>
                                      <p:to>
                                        <p:strVal val="visible"/>
                                      </p:to>
                                    </p:set>
                                    <p:animEffect transition="in" filter="fade">
                                      <p:cBhvr>
                                        <p:cTn id="11" dur="500"/>
                                        <p:tgtEl>
                                          <p:spTgt spid="71684"/>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1685"/>
                                        </p:tgtEl>
                                        <p:attrNameLst>
                                          <p:attrName>style.visibility</p:attrName>
                                        </p:attrNameLst>
                                      </p:cBhvr>
                                      <p:to>
                                        <p:strVal val="visible"/>
                                      </p:to>
                                    </p:set>
                                    <p:animEffect transition="in" filter="fade">
                                      <p:cBhvr>
                                        <p:cTn id="15" dur="500"/>
                                        <p:tgtEl>
                                          <p:spTgt spid="71685"/>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71686"/>
                                        </p:tgtEl>
                                        <p:attrNameLst>
                                          <p:attrName>style.visibility</p:attrName>
                                        </p:attrNameLst>
                                      </p:cBhvr>
                                      <p:to>
                                        <p:strVal val="visible"/>
                                      </p:to>
                                    </p:set>
                                    <p:animEffect transition="in" filter="fade">
                                      <p:cBhvr>
                                        <p:cTn id="19" dur="500"/>
                                        <p:tgtEl>
                                          <p:spTgt spid="71686"/>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1687"/>
                                        </p:tgtEl>
                                        <p:attrNameLst>
                                          <p:attrName>style.visibility</p:attrName>
                                        </p:attrNameLst>
                                      </p:cBhvr>
                                      <p:to>
                                        <p:strVal val="visible"/>
                                      </p:to>
                                    </p:set>
                                    <p:animEffect transition="in" filter="fade">
                                      <p:cBhvr>
                                        <p:cTn id="23" dur="500"/>
                                        <p:tgtEl>
                                          <p:spTgt spid="71687"/>
                                        </p:tgtEl>
                                      </p:cBhvr>
                                    </p:animEffect>
                                  </p:childTnLst>
                                </p:cTn>
                              </p:par>
                            </p:childTnLst>
                          </p:cTn>
                        </p:par>
                        <p:par>
                          <p:cTn id="24" fill="hold" nodeType="afterGroup">
                            <p:stCondLst>
                              <p:cond delay="2500"/>
                            </p:stCondLst>
                            <p:childTnLst>
                              <p:par>
                                <p:cTn id="25" presetID="10" presetClass="entr" presetSubtype="0" fill="hold" nodeType="afterEffect">
                                  <p:stCondLst>
                                    <p:cond delay="0"/>
                                  </p:stCondLst>
                                  <p:childTnLst>
                                    <p:set>
                                      <p:cBhvr>
                                        <p:cTn id="26" dur="1" fill="hold">
                                          <p:stCondLst>
                                            <p:cond delay="0"/>
                                          </p:stCondLst>
                                        </p:cTn>
                                        <p:tgtEl>
                                          <p:spTgt spid="4101"/>
                                        </p:tgtEl>
                                        <p:attrNameLst>
                                          <p:attrName>style.visibility</p:attrName>
                                        </p:attrNameLst>
                                      </p:cBhvr>
                                      <p:to>
                                        <p:strVal val="visible"/>
                                      </p:to>
                                    </p:set>
                                    <p:animEffect transition="in" filter="fade">
                                      <p:cBhvr>
                                        <p:cTn id="27" dur="500"/>
                                        <p:tgtEl>
                                          <p:spTgt spid="4101"/>
                                        </p:tgtEl>
                                      </p:cBhvr>
                                    </p:animEffect>
                                  </p:childTnLst>
                                </p:cTn>
                              </p:par>
                            </p:childTnLst>
                          </p:cTn>
                        </p:par>
                        <p:par>
                          <p:cTn id="28" fill="hold" nodeType="afterGroup">
                            <p:stCondLst>
                              <p:cond delay="3000"/>
                            </p:stCondLst>
                            <p:childTnLst>
                              <p:par>
                                <p:cTn id="29" presetID="10" presetClass="entr" presetSubtype="0" fill="hold" nodeType="afterEffect">
                                  <p:stCondLst>
                                    <p:cond delay="0"/>
                                  </p:stCondLst>
                                  <p:childTnLst>
                                    <p:set>
                                      <p:cBhvr>
                                        <p:cTn id="30" dur="1" fill="hold">
                                          <p:stCondLst>
                                            <p:cond delay="0"/>
                                          </p:stCondLst>
                                        </p:cTn>
                                        <p:tgtEl>
                                          <p:spTgt spid="71689"/>
                                        </p:tgtEl>
                                        <p:attrNameLst>
                                          <p:attrName>style.visibility</p:attrName>
                                        </p:attrNameLst>
                                      </p:cBhvr>
                                      <p:to>
                                        <p:strVal val="visible"/>
                                      </p:to>
                                    </p:set>
                                    <p:animEffect transition="in" filter="fade">
                                      <p:cBhvr>
                                        <p:cTn id="31" dur="500"/>
                                        <p:tgtEl>
                                          <p:spTgt spid="716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4" grpId="0"/>
      <p:bldP spid="71685" grpId="0"/>
      <p:bldP spid="7168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2707" name="Picture 3" descr="Файл:1777 Наводнение СПб.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2708" name="AutoShape 4">
            <a:hlinkClick r:id="rId4" action="ppaction://hlinksldjump" highlightClick="1"/>
          </p:cNvPr>
          <p:cNvSpPr>
            <a:spLocks noChangeArrowheads="1"/>
          </p:cNvSpPr>
          <p:nvPr/>
        </p:nvSpPr>
        <p:spPr bwMode="auto">
          <a:xfrm>
            <a:off x="8748713" y="6453188"/>
            <a:ext cx="395287" cy="404812"/>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72707"/>
                                        </p:tgtEl>
                                        <p:attrNameLst>
                                          <p:attrName>style.visibility</p:attrName>
                                        </p:attrNameLst>
                                      </p:cBhvr>
                                      <p:to>
                                        <p:strVal val="visible"/>
                                      </p:to>
                                    </p:set>
                                    <p:animEffect transition="in" filter="fade">
                                      <p:cBhvr>
                                        <p:cTn id="7" dur="500"/>
                                        <p:tgtEl>
                                          <p:spTgt spid="727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3731" name="Rectangle 3"/>
          <p:cNvSpPr>
            <a:spLocks noGrp="1" noChangeArrowheads="1"/>
          </p:cNvSpPr>
          <p:nvPr>
            <p:ph type="title"/>
          </p:nvPr>
        </p:nvSpPr>
        <p:spPr>
          <a:xfrm>
            <a:off x="468313" y="188913"/>
            <a:ext cx="8229600" cy="935037"/>
          </a:xfrm>
        </p:spPr>
        <p:txBody>
          <a:bodyPr/>
          <a:lstStyle/>
          <a:p>
            <a:r>
              <a:rPr lang="ru-RU" altLang="ru-RU" sz="4000" b="1">
                <a:solidFill>
                  <a:schemeClr val="hlink"/>
                </a:solidFill>
              </a:rPr>
              <a:t>Наводнения в Новороссийске</a:t>
            </a:r>
          </a:p>
        </p:txBody>
      </p:sp>
      <p:sp>
        <p:nvSpPr>
          <p:cNvPr id="73732" name="Text Box 4"/>
          <p:cNvSpPr txBox="1">
            <a:spLocks noChangeArrowheads="1"/>
          </p:cNvSpPr>
          <p:nvPr/>
        </p:nvSpPr>
        <p:spPr bwMode="auto">
          <a:xfrm>
            <a:off x="179388" y="1268413"/>
            <a:ext cx="8424862"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a:t>В августе 2002 года в районе Новороссийска в результате наводнения, вызванного проливными дождями и смерчем, вышедшим с моря на сушу, по официальным данным, погибли 62 человека. Большинство погибших были отдыхающими. Огромные потоки воды, спускавшиеся с гор, уносили с собой в море всё, что попадалось на их пути. Вынесенными в море оказались автомобили и даже автобусы.</a:t>
            </a:r>
            <a:br>
              <a:rPr lang="ru-RU" altLang="ru-RU"/>
            </a:br>
            <a:endParaRPr lang="ru-RU" altLang="ru-RU"/>
          </a:p>
        </p:txBody>
      </p:sp>
      <p:pic>
        <p:nvPicPr>
          <p:cNvPr id="5124" name="Picture 4" descr="potop06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9388" y="3068638"/>
            <a:ext cx="8785225" cy="363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4" name="AutoShape 6">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731"/>
                                        </p:tgtEl>
                                        <p:attrNameLst>
                                          <p:attrName>style.visibility</p:attrName>
                                        </p:attrNameLst>
                                      </p:cBhvr>
                                      <p:to>
                                        <p:strVal val="visible"/>
                                      </p:to>
                                    </p:set>
                                    <p:animEffect transition="in" filter="fade">
                                      <p:cBhvr>
                                        <p:cTn id="7" dur="500"/>
                                        <p:tgtEl>
                                          <p:spTgt spid="73731"/>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3732"/>
                                        </p:tgtEl>
                                        <p:attrNameLst>
                                          <p:attrName>style.visibility</p:attrName>
                                        </p:attrNameLst>
                                      </p:cBhvr>
                                      <p:to>
                                        <p:strVal val="visible"/>
                                      </p:to>
                                    </p:set>
                                    <p:animEffect transition="in" filter="fade">
                                      <p:cBhvr>
                                        <p:cTn id="11" dur="500"/>
                                        <p:tgtEl>
                                          <p:spTgt spid="73732"/>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5124"/>
                                        </p:tgtEl>
                                        <p:attrNameLst>
                                          <p:attrName>style.visibility</p:attrName>
                                        </p:attrNameLst>
                                      </p:cBhvr>
                                      <p:to>
                                        <p:strVal val="visible"/>
                                      </p:to>
                                    </p:set>
                                    <p:animEffect transition="in" filter="fade">
                                      <p:cBhvr>
                                        <p:cTn id="15"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p:bldP spid="737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4755" name="Rectangle 3"/>
          <p:cNvSpPr>
            <a:spLocks noGrp="1" noChangeArrowheads="1"/>
          </p:cNvSpPr>
          <p:nvPr>
            <p:ph type="title"/>
          </p:nvPr>
        </p:nvSpPr>
        <p:spPr/>
        <p:txBody>
          <a:bodyPr/>
          <a:lstStyle/>
          <a:p>
            <a:r>
              <a:rPr lang="ru-RU" altLang="ru-RU" sz="4000" b="1">
                <a:solidFill>
                  <a:schemeClr val="hlink"/>
                </a:solidFill>
              </a:rPr>
              <a:t>Наводнение в Краснодарском крае (2012)</a:t>
            </a:r>
          </a:p>
        </p:txBody>
      </p:sp>
      <p:pic>
        <p:nvPicPr>
          <p:cNvPr id="74756" name="Picture 4" descr="File:Krymsk flood 201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388" y="1773238"/>
            <a:ext cx="4535487" cy="4246562"/>
          </a:xfrm>
          <a:prstGeom prst="rect">
            <a:avLst/>
          </a:prstGeom>
          <a:noFill/>
          <a:extLst>
            <a:ext uri="{909E8E84-426E-40DD-AFC4-6F175D3DCCD1}">
              <a14:hiddenFill xmlns:a14="http://schemas.microsoft.com/office/drawing/2010/main">
                <a:solidFill>
                  <a:srgbClr val="FFFFFF"/>
                </a:solidFill>
              </a14:hiddenFill>
            </a:ext>
          </a:extLst>
        </p:spPr>
      </p:pic>
      <p:sp>
        <p:nvSpPr>
          <p:cNvPr id="74757" name="Text Box 5"/>
          <p:cNvSpPr txBox="1">
            <a:spLocks noChangeArrowheads="1"/>
          </p:cNvSpPr>
          <p:nvPr/>
        </p:nvSpPr>
        <p:spPr bwMode="auto">
          <a:xfrm>
            <a:off x="179388" y="6021388"/>
            <a:ext cx="4103687"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1400"/>
              <a:t>Регионы Краснодарского края, где зафиксированы жертвы наводнения </a:t>
            </a:r>
          </a:p>
        </p:txBody>
      </p:sp>
      <p:sp>
        <p:nvSpPr>
          <p:cNvPr id="74758" name="Text Box 6"/>
          <p:cNvSpPr txBox="1">
            <a:spLocks noChangeArrowheads="1"/>
          </p:cNvSpPr>
          <p:nvPr/>
        </p:nvSpPr>
        <p:spPr bwMode="auto">
          <a:xfrm>
            <a:off x="4932363" y="2349500"/>
            <a:ext cx="3887787"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ru-RU" i="1"/>
              <a:t>Период:</a:t>
            </a:r>
            <a:r>
              <a:rPr lang="ru-RU" altLang="ru-RU"/>
              <a:t>	6—7 июля 2012 года;</a:t>
            </a:r>
          </a:p>
          <a:p>
            <a:endParaRPr lang="ru-RU" altLang="ru-RU"/>
          </a:p>
          <a:p>
            <a:r>
              <a:rPr lang="ru-RU" altLang="ru-RU" i="1"/>
              <a:t>Совокупный</a:t>
            </a:r>
          </a:p>
          <a:p>
            <a:r>
              <a:rPr lang="ru-RU" altLang="ru-RU" i="1"/>
              <a:t>ущерб:</a:t>
            </a:r>
            <a:r>
              <a:rPr lang="ru-RU" altLang="ru-RU"/>
              <a:t> 20 млрд рублей;</a:t>
            </a:r>
          </a:p>
          <a:p>
            <a:endParaRPr lang="ru-RU" altLang="ru-RU"/>
          </a:p>
          <a:p>
            <a:r>
              <a:rPr lang="ru-RU" altLang="ru-RU" i="1"/>
              <a:t>Погибшие:</a:t>
            </a:r>
          </a:p>
          <a:p>
            <a:r>
              <a:rPr lang="ru-RU" altLang="ru-RU"/>
              <a:t>-171 (по данным МЧС России);</a:t>
            </a:r>
          </a:p>
          <a:p>
            <a:r>
              <a:rPr lang="ru-RU" altLang="ru-RU"/>
              <a:t>-172 (по данным администрации Краснодарского края);</a:t>
            </a:r>
          </a:p>
          <a:p>
            <a:r>
              <a:rPr lang="ru-RU" altLang="ru-RU"/>
              <a:t>-164 (Следственный комитет).</a:t>
            </a:r>
          </a:p>
        </p:txBody>
      </p:sp>
      <p:sp>
        <p:nvSpPr>
          <p:cNvPr id="74759" name="AutoShape 7">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755"/>
                                        </p:tgtEl>
                                        <p:attrNameLst>
                                          <p:attrName>style.visibility</p:attrName>
                                        </p:attrNameLst>
                                      </p:cBhvr>
                                      <p:to>
                                        <p:strVal val="visible"/>
                                      </p:to>
                                    </p:set>
                                    <p:animEffect transition="in" filter="fade">
                                      <p:cBhvr>
                                        <p:cTn id="7" dur="500"/>
                                        <p:tgtEl>
                                          <p:spTgt spid="74755"/>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4756"/>
                                        </p:tgtEl>
                                        <p:attrNameLst>
                                          <p:attrName>style.visibility</p:attrName>
                                        </p:attrNameLst>
                                      </p:cBhvr>
                                      <p:to>
                                        <p:strVal val="visible"/>
                                      </p:to>
                                    </p:set>
                                    <p:animEffect transition="in" filter="fade">
                                      <p:cBhvr>
                                        <p:cTn id="11" dur="500"/>
                                        <p:tgtEl>
                                          <p:spTgt spid="74756"/>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4757"/>
                                        </p:tgtEl>
                                        <p:attrNameLst>
                                          <p:attrName>style.visibility</p:attrName>
                                        </p:attrNameLst>
                                      </p:cBhvr>
                                      <p:to>
                                        <p:strVal val="visible"/>
                                      </p:to>
                                    </p:set>
                                    <p:animEffect transition="in" filter="fade">
                                      <p:cBhvr>
                                        <p:cTn id="15" dur="500"/>
                                        <p:tgtEl>
                                          <p:spTgt spid="74757"/>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4758"/>
                                        </p:tgtEl>
                                        <p:attrNameLst>
                                          <p:attrName>style.visibility</p:attrName>
                                        </p:attrNameLst>
                                      </p:cBhvr>
                                      <p:to>
                                        <p:strVal val="visible"/>
                                      </p:to>
                                    </p:set>
                                    <p:animEffect transition="in" filter="fade">
                                      <p:cBhvr>
                                        <p:cTn id="19" dur="500"/>
                                        <p:tgtEl>
                                          <p:spTgt spid="747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p:bldP spid="74757" grpId="0"/>
      <p:bldP spid="7475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5779" name="Rectangle 3"/>
          <p:cNvSpPr>
            <a:spLocks noGrp="1" noChangeArrowheads="1"/>
          </p:cNvSpPr>
          <p:nvPr>
            <p:ph type="body" idx="1"/>
          </p:nvPr>
        </p:nvSpPr>
        <p:spPr>
          <a:xfrm>
            <a:off x="179388" y="333375"/>
            <a:ext cx="4465637" cy="5832475"/>
          </a:xfrm>
        </p:spPr>
        <p:txBody>
          <a:bodyPr/>
          <a:lstStyle/>
          <a:p>
            <a:pPr>
              <a:lnSpc>
                <a:spcPct val="80000"/>
              </a:lnSpc>
            </a:pPr>
            <a:r>
              <a:rPr lang="ru-RU" altLang="ru-RU" sz="2000"/>
              <a:t>Сильные дожди в регионе начались с 4 июля. </a:t>
            </a:r>
          </a:p>
          <a:p>
            <a:pPr>
              <a:lnSpc>
                <a:spcPct val="80000"/>
              </a:lnSpc>
            </a:pPr>
            <a:r>
              <a:rPr lang="ru-RU" altLang="ru-RU" sz="2000"/>
              <a:t>Чрезвычайно сильные дожди в крае также шли 6 июля, в частности, в Геленджике за период времени с 7 до 13 часов осадки составили 253 мм (около пятикратного превышения месячной нормы), в Новороссийске — за время с 9:30 до 19:00 часов — 87,6 мм осадков. </a:t>
            </a:r>
          </a:p>
          <a:p>
            <a:pPr>
              <a:lnSpc>
                <a:spcPct val="80000"/>
              </a:lnSpc>
            </a:pPr>
            <a:r>
              <a:rPr lang="ru-RU" altLang="ru-RU" sz="2000"/>
              <a:t>Гидропост Шапсугская зафиксировал с 11 до 22 часов 120 мм. Метеостанция Крымска зафиксировала в период с 20:30 до 23:03 сильный дождь (до 65 мм осадков), в том числе сильный ливень (50 мм) в период 22:14-23:03.</a:t>
            </a:r>
          </a:p>
          <a:p>
            <a:pPr>
              <a:lnSpc>
                <a:spcPct val="80000"/>
              </a:lnSpc>
            </a:pPr>
            <a:r>
              <a:rPr lang="ru-RU" altLang="ru-RU" sz="2000"/>
              <a:t>Портнадзор в Новороссийске отмечал зарождение нескольких небольших смерчей.</a:t>
            </a:r>
          </a:p>
        </p:txBody>
      </p:sp>
      <p:pic>
        <p:nvPicPr>
          <p:cNvPr id="75780" name="Picture 4" descr="File:Satellite image of Russia's Krasnodar region along the northeast coast of the Black Sea.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87900" y="260350"/>
            <a:ext cx="4129088" cy="5832475"/>
          </a:xfrm>
          <a:prstGeom prst="rect">
            <a:avLst/>
          </a:prstGeom>
          <a:noFill/>
          <a:extLst>
            <a:ext uri="{909E8E84-426E-40DD-AFC4-6F175D3DCCD1}">
              <a14:hiddenFill xmlns:a14="http://schemas.microsoft.com/office/drawing/2010/main">
                <a:solidFill>
                  <a:srgbClr val="FFFFFF"/>
                </a:solidFill>
              </a14:hiddenFill>
            </a:ext>
          </a:extLst>
        </p:spPr>
      </p:pic>
      <p:sp>
        <p:nvSpPr>
          <p:cNvPr id="75781" name="Text Box 5"/>
          <p:cNvSpPr txBox="1">
            <a:spLocks noChangeArrowheads="1"/>
          </p:cNvSpPr>
          <p:nvPr/>
        </p:nvSpPr>
        <p:spPr bwMode="auto">
          <a:xfrm>
            <a:off x="4787900" y="6092825"/>
            <a:ext cx="41767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1400"/>
              <a:t>Спутниковый снимок циклона над Краснодарским краем 6 июля</a:t>
            </a:r>
            <a:r>
              <a:rPr lang="ru-RU" altLang="ru-RU"/>
              <a:t> </a:t>
            </a:r>
          </a:p>
        </p:txBody>
      </p:sp>
      <p:sp>
        <p:nvSpPr>
          <p:cNvPr id="75782" name="AutoShape 6">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animEffect transition="in" filter="fade">
                                      <p:cBhvr>
                                        <p:cTn id="7" dur="500"/>
                                        <p:tgtEl>
                                          <p:spTgt spid="75779">
                                            <p:txEl>
                                              <p:pRg st="0" end="0"/>
                                            </p:txEl>
                                          </p:spTgt>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5779">
                                            <p:txEl>
                                              <p:pRg st="1" end="1"/>
                                            </p:txEl>
                                          </p:spTgt>
                                        </p:tgtEl>
                                        <p:attrNameLst>
                                          <p:attrName>style.visibility</p:attrName>
                                        </p:attrNameLst>
                                      </p:cBhvr>
                                      <p:to>
                                        <p:strVal val="visible"/>
                                      </p:to>
                                    </p:set>
                                    <p:animEffect transition="in" filter="fade">
                                      <p:cBhvr>
                                        <p:cTn id="11" dur="500"/>
                                        <p:tgtEl>
                                          <p:spTgt spid="75779">
                                            <p:txEl>
                                              <p:pRg st="1" end="1"/>
                                            </p:txEl>
                                          </p:spTgt>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779">
                                            <p:txEl>
                                              <p:pRg st="2" end="2"/>
                                            </p:txEl>
                                          </p:spTgt>
                                        </p:tgtEl>
                                        <p:attrNameLst>
                                          <p:attrName>style.visibility</p:attrName>
                                        </p:attrNameLst>
                                      </p:cBhvr>
                                      <p:to>
                                        <p:strVal val="visible"/>
                                      </p:to>
                                    </p:set>
                                    <p:animEffect transition="in" filter="fade">
                                      <p:cBhvr>
                                        <p:cTn id="15" dur="500"/>
                                        <p:tgtEl>
                                          <p:spTgt spid="75779">
                                            <p:txEl>
                                              <p:pRg st="2" end="2"/>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5779">
                                            <p:txEl>
                                              <p:pRg st="3" end="3"/>
                                            </p:txEl>
                                          </p:spTgt>
                                        </p:tgtEl>
                                        <p:attrNameLst>
                                          <p:attrName>style.visibility</p:attrName>
                                        </p:attrNameLst>
                                      </p:cBhvr>
                                      <p:to>
                                        <p:strVal val="visible"/>
                                      </p:to>
                                    </p:set>
                                    <p:animEffect transition="in" filter="fade">
                                      <p:cBhvr>
                                        <p:cTn id="19" dur="500"/>
                                        <p:tgtEl>
                                          <p:spTgt spid="75779">
                                            <p:txEl>
                                              <p:pRg st="3" end="3"/>
                                            </p:txEl>
                                          </p:spTgt>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75780"/>
                                        </p:tgtEl>
                                        <p:attrNameLst>
                                          <p:attrName>style.visibility</p:attrName>
                                        </p:attrNameLst>
                                      </p:cBhvr>
                                      <p:to>
                                        <p:strVal val="visible"/>
                                      </p:to>
                                    </p:set>
                                    <p:animEffect transition="in" filter="fade">
                                      <p:cBhvr>
                                        <p:cTn id="23" dur="500"/>
                                        <p:tgtEl>
                                          <p:spTgt spid="75780"/>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5781"/>
                                        </p:tgtEl>
                                        <p:attrNameLst>
                                          <p:attrName>style.visibility</p:attrName>
                                        </p:attrNameLst>
                                      </p:cBhvr>
                                      <p:to>
                                        <p:strVal val="visible"/>
                                      </p:to>
                                    </p:set>
                                    <p:animEffect transition="in" filter="fade">
                                      <p:cBhvr>
                                        <p:cTn id="27" dur="500"/>
                                        <p:tgtEl>
                                          <p:spTgt spid="757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p:bldP spid="7578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6803" name="Text Box 3"/>
          <p:cNvSpPr txBox="1">
            <a:spLocks noChangeArrowheads="1"/>
          </p:cNvSpPr>
          <p:nvPr/>
        </p:nvSpPr>
        <p:spPr bwMode="auto">
          <a:xfrm>
            <a:off x="179388" y="260350"/>
            <a:ext cx="8640762"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a:t>Сильнее всего пострадал Крымский район и город Крымск, где уровень воды достигал по отдельным свидетельствам 4 или даже 7 метров, что позволило сравнить внезапное наводнение с цунами. </a:t>
            </a:r>
            <a:br>
              <a:rPr lang="ru-RU" altLang="ru-RU"/>
            </a:br>
            <a:r>
              <a:rPr lang="ru-RU" altLang="ru-RU"/>
              <a:t>МЧС признало, что по Крымску прошла семиметровая волна и затопило половину города. От наводнения в Крымском районе пострадали более 24 тысяч человек, более 4 тысяч домов, 12 социальных объектов — школы, детские сады, два медицинских склада. </a:t>
            </a:r>
          </a:p>
        </p:txBody>
      </p:sp>
      <p:pic>
        <p:nvPicPr>
          <p:cNvPr id="76804" name="Picture 4" descr="File:Наводнение в Крымске 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2420938"/>
            <a:ext cx="2881313" cy="2159000"/>
          </a:xfrm>
          <a:prstGeom prst="rect">
            <a:avLst/>
          </a:prstGeom>
          <a:noFill/>
          <a:extLst>
            <a:ext uri="{909E8E84-426E-40DD-AFC4-6F175D3DCCD1}">
              <a14:hiddenFill xmlns:a14="http://schemas.microsoft.com/office/drawing/2010/main">
                <a:solidFill>
                  <a:srgbClr val="FFFFFF"/>
                </a:solidFill>
              </a14:hiddenFill>
            </a:ext>
          </a:extLst>
        </p:spPr>
      </p:pic>
      <p:pic>
        <p:nvPicPr>
          <p:cNvPr id="76805" name="Picture 5" descr="File:Наводнение в Крымске 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59113" y="2420938"/>
            <a:ext cx="2879725" cy="2160587"/>
          </a:xfrm>
          <a:prstGeom prst="rect">
            <a:avLst/>
          </a:prstGeom>
          <a:noFill/>
          <a:extLst>
            <a:ext uri="{909E8E84-426E-40DD-AFC4-6F175D3DCCD1}">
              <a14:hiddenFill xmlns:a14="http://schemas.microsoft.com/office/drawing/2010/main">
                <a:solidFill>
                  <a:srgbClr val="FFFFFF"/>
                </a:solidFill>
              </a14:hiddenFill>
            </a:ext>
          </a:extLst>
        </p:spPr>
      </p:pic>
      <p:pic>
        <p:nvPicPr>
          <p:cNvPr id="76806" name="Picture 6" descr="File:Наводнение в Крымске (стадион)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84888" y="2420938"/>
            <a:ext cx="2881312" cy="2160587"/>
          </a:xfrm>
          <a:prstGeom prst="rect">
            <a:avLst/>
          </a:prstGeom>
          <a:noFill/>
          <a:extLst>
            <a:ext uri="{909E8E84-426E-40DD-AFC4-6F175D3DCCD1}">
              <a14:hiddenFill xmlns:a14="http://schemas.microsoft.com/office/drawing/2010/main">
                <a:solidFill>
                  <a:srgbClr val="FFFFFF"/>
                </a:solidFill>
              </a14:hiddenFill>
            </a:ext>
          </a:extLst>
        </p:spPr>
      </p:pic>
      <p:pic>
        <p:nvPicPr>
          <p:cNvPr id="76807" name="Picture 7" descr="File:Наводнение в Крымске 5.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0" y="4672013"/>
            <a:ext cx="2916238" cy="2185987"/>
          </a:xfrm>
          <a:prstGeom prst="rect">
            <a:avLst/>
          </a:prstGeom>
          <a:noFill/>
          <a:extLst>
            <a:ext uri="{909E8E84-426E-40DD-AFC4-6F175D3DCCD1}">
              <a14:hiddenFill xmlns:a14="http://schemas.microsoft.com/office/drawing/2010/main">
                <a:solidFill>
                  <a:srgbClr val="FFFFFF"/>
                </a:solidFill>
              </a14:hiddenFill>
            </a:ext>
          </a:extLst>
        </p:spPr>
      </p:pic>
      <p:pic>
        <p:nvPicPr>
          <p:cNvPr id="76808" name="Picture 8" descr="File:Наводнение в Крымске 6.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059113" y="4649788"/>
            <a:ext cx="2881312" cy="2208212"/>
          </a:xfrm>
          <a:prstGeom prst="rect">
            <a:avLst/>
          </a:prstGeom>
          <a:noFill/>
          <a:extLst>
            <a:ext uri="{909E8E84-426E-40DD-AFC4-6F175D3DCCD1}">
              <a14:hiddenFill xmlns:a14="http://schemas.microsoft.com/office/drawing/2010/main">
                <a:solidFill>
                  <a:srgbClr val="FFFFFF"/>
                </a:solidFill>
              </a14:hiddenFill>
            </a:ext>
          </a:extLst>
        </p:spPr>
      </p:pic>
      <p:pic>
        <p:nvPicPr>
          <p:cNvPr id="76809" name="Picture 9" descr="File:Наводнение в Крымске 4.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084888" y="4652963"/>
            <a:ext cx="2879725" cy="2205037"/>
          </a:xfrm>
          <a:prstGeom prst="rect">
            <a:avLst/>
          </a:prstGeom>
          <a:noFill/>
          <a:extLst>
            <a:ext uri="{909E8E84-426E-40DD-AFC4-6F175D3DCCD1}">
              <a14:hiddenFill xmlns:a14="http://schemas.microsoft.com/office/drawing/2010/main">
                <a:solidFill>
                  <a:srgbClr val="FFFFFF"/>
                </a:solidFill>
              </a14:hiddenFill>
            </a:ext>
          </a:extLst>
        </p:spPr>
      </p:pic>
      <p:sp>
        <p:nvSpPr>
          <p:cNvPr id="76810" name="AutoShape 10">
            <a:hlinkClick r:id="rId9"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803"/>
                                        </p:tgtEl>
                                        <p:attrNameLst>
                                          <p:attrName>style.visibility</p:attrName>
                                        </p:attrNameLst>
                                      </p:cBhvr>
                                      <p:to>
                                        <p:strVal val="visible"/>
                                      </p:to>
                                    </p:set>
                                    <p:animEffect transition="in" filter="fade">
                                      <p:cBhvr>
                                        <p:cTn id="7" dur="500"/>
                                        <p:tgtEl>
                                          <p:spTgt spid="76803"/>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6804"/>
                                        </p:tgtEl>
                                        <p:attrNameLst>
                                          <p:attrName>style.visibility</p:attrName>
                                        </p:attrNameLst>
                                      </p:cBhvr>
                                      <p:to>
                                        <p:strVal val="visible"/>
                                      </p:to>
                                    </p:set>
                                    <p:animEffect transition="in" filter="fade">
                                      <p:cBhvr>
                                        <p:cTn id="11" dur="500"/>
                                        <p:tgtEl>
                                          <p:spTgt spid="76804"/>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76805"/>
                                        </p:tgtEl>
                                        <p:attrNameLst>
                                          <p:attrName>style.visibility</p:attrName>
                                        </p:attrNameLst>
                                      </p:cBhvr>
                                      <p:to>
                                        <p:strVal val="visible"/>
                                      </p:to>
                                    </p:set>
                                    <p:animEffect transition="in" filter="fade">
                                      <p:cBhvr>
                                        <p:cTn id="15" dur="500"/>
                                        <p:tgtEl>
                                          <p:spTgt spid="76805"/>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76806"/>
                                        </p:tgtEl>
                                        <p:attrNameLst>
                                          <p:attrName>style.visibility</p:attrName>
                                        </p:attrNameLst>
                                      </p:cBhvr>
                                      <p:to>
                                        <p:strVal val="visible"/>
                                      </p:to>
                                    </p:set>
                                    <p:animEffect transition="in" filter="fade">
                                      <p:cBhvr>
                                        <p:cTn id="19" dur="500"/>
                                        <p:tgtEl>
                                          <p:spTgt spid="76806"/>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76807"/>
                                        </p:tgtEl>
                                        <p:attrNameLst>
                                          <p:attrName>style.visibility</p:attrName>
                                        </p:attrNameLst>
                                      </p:cBhvr>
                                      <p:to>
                                        <p:strVal val="visible"/>
                                      </p:to>
                                    </p:set>
                                    <p:animEffect transition="in" filter="fade">
                                      <p:cBhvr>
                                        <p:cTn id="23" dur="500"/>
                                        <p:tgtEl>
                                          <p:spTgt spid="76807"/>
                                        </p:tgtEl>
                                      </p:cBhvr>
                                    </p:animEffect>
                                  </p:childTnLst>
                                </p:cTn>
                              </p:par>
                            </p:childTnLst>
                          </p:cTn>
                        </p:par>
                        <p:par>
                          <p:cTn id="24" fill="hold" nodeType="afterGroup">
                            <p:stCondLst>
                              <p:cond delay="2500"/>
                            </p:stCondLst>
                            <p:childTnLst>
                              <p:par>
                                <p:cTn id="25" presetID="10" presetClass="entr" presetSubtype="0" fill="hold" nodeType="afterEffect">
                                  <p:stCondLst>
                                    <p:cond delay="0"/>
                                  </p:stCondLst>
                                  <p:childTnLst>
                                    <p:set>
                                      <p:cBhvr>
                                        <p:cTn id="26" dur="1" fill="hold">
                                          <p:stCondLst>
                                            <p:cond delay="0"/>
                                          </p:stCondLst>
                                        </p:cTn>
                                        <p:tgtEl>
                                          <p:spTgt spid="76808"/>
                                        </p:tgtEl>
                                        <p:attrNameLst>
                                          <p:attrName>style.visibility</p:attrName>
                                        </p:attrNameLst>
                                      </p:cBhvr>
                                      <p:to>
                                        <p:strVal val="visible"/>
                                      </p:to>
                                    </p:set>
                                    <p:animEffect transition="in" filter="fade">
                                      <p:cBhvr>
                                        <p:cTn id="27" dur="500"/>
                                        <p:tgtEl>
                                          <p:spTgt spid="76808"/>
                                        </p:tgtEl>
                                      </p:cBhvr>
                                    </p:animEffect>
                                  </p:childTnLst>
                                </p:cTn>
                              </p:par>
                            </p:childTnLst>
                          </p:cTn>
                        </p:par>
                        <p:par>
                          <p:cTn id="28" fill="hold" nodeType="afterGroup">
                            <p:stCondLst>
                              <p:cond delay="3000"/>
                            </p:stCondLst>
                            <p:childTnLst>
                              <p:par>
                                <p:cTn id="29" presetID="10" presetClass="entr" presetSubtype="0" fill="hold" nodeType="afterEffect">
                                  <p:stCondLst>
                                    <p:cond delay="0"/>
                                  </p:stCondLst>
                                  <p:childTnLst>
                                    <p:set>
                                      <p:cBhvr>
                                        <p:cTn id="30" dur="1" fill="hold">
                                          <p:stCondLst>
                                            <p:cond delay="0"/>
                                          </p:stCondLst>
                                        </p:cTn>
                                        <p:tgtEl>
                                          <p:spTgt spid="76809"/>
                                        </p:tgtEl>
                                        <p:attrNameLst>
                                          <p:attrName>style.visibility</p:attrName>
                                        </p:attrNameLst>
                                      </p:cBhvr>
                                      <p:to>
                                        <p:strVal val="visible"/>
                                      </p:to>
                                    </p:set>
                                    <p:animEffect transition="in" filter="fade">
                                      <p:cBhvr>
                                        <p:cTn id="31" dur="500"/>
                                        <p:tgtEl>
                                          <p:spTgt spid="768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7827" name="Rectangle 3"/>
          <p:cNvSpPr>
            <a:spLocks noGrp="1" noChangeArrowheads="1"/>
          </p:cNvSpPr>
          <p:nvPr>
            <p:ph type="title"/>
          </p:nvPr>
        </p:nvSpPr>
        <p:spPr>
          <a:xfrm>
            <a:off x="1258888" y="188913"/>
            <a:ext cx="7138987" cy="1031875"/>
          </a:xfrm>
        </p:spPr>
        <p:txBody>
          <a:bodyPr/>
          <a:lstStyle/>
          <a:p>
            <a:r>
              <a:rPr lang="ru-RU" altLang="ru-RU" b="1">
                <a:solidFill>
                  <a:schemeClr val="hlink"/>
                </a:solidFill>
              </a:rPr>
              <a:t>Возмещение ущерба</a:t>
            </a:r>
          </a:p>
        </p:txBody>
      </p:sp>
      <p:sp>
        <p:nvSpPr>
          <p:cNvPr id="77828" name="Rectangle 4"/>
          <p:cNvSpPr>
            <a:spLocks noGrp="1" noChangeArrowheads="1"/>
          </p:cNvSpPr>
          <p:nvPr>
            <p:ph type="body" idx="1"/>
          </p:nvPr>
        </p:nvSpPr>
        <p:spPr>
          <a:xfrm>
            <a:off x="468313" y="1484313"/>
            <a:ext cx="8229600" cy="4751387"/>
          </a:xfrm>
        </p:spPr>
        <p:txBody>
          <a:bodyPr/>
          <a:lstStyle/>
          <a:p>
            <a:pPr>
              <a:lnSpc>
                <a:spcPct val="80000"/>
              </a:lnSpc>
            </a:pPr>
            <a:r>
              <a:rPr lang="ru-RU" altLang="ru-RU" sz="2200"/>
              <a:t>Общий ущерб от наводнения оценивается примерно в 20 млрд руб. </a:t>
            </a:r>
          </a:p>
          <a:p>
            <a:pPr>
              <a:lnSpc>
                <a:spcPct val="80000"/>
              </a:lnSpc>
            </a:pPr>
            <a:r>
              <a:rPr lang="ru-RU" altLang="ru-RU" sz="2200"/>
              <a:t>В счёт возмещения ущерба из краевого бюджета выделено примерно 5,5 млрд руб. </a:t>
            </a:r>
          </a:p>
          <a:p>
            <a:pPr>
              <a:lnSpc>
                <a:spcPct val="80000"/>
              </a:lnSpc>
            </a:pPr>
            <a:r>
              <a:rPr lang="ru-RU" altLang="ru-RU" sz="2200"/>
              <a:t>Ещё примерно 4,4 млрд в качестве дотаций на строительство было выделено из федерального бюджета.</a:t>
            </a:r>
          </a:p>
          <a:p>
            <a:pPr>
              <a:lnSpc>
                <a:spcPct val="80000"/>
              </a:lnSpc>
            </a:pPr>
            <a:r>
              <a:rPr lang="ru-RU" altLang="ru-RU" sz="2200"/>
              <a:t>В страховые компании был заявлен ущерб на общую сумму 1 млрд руб. </a:t>
            </a:r>
          </a:p>
          <a:p>
            <a:pPr>
              <a:lnSpc>
                <a:spcPct val="80000"/>
              </a:lnSpc>
            </a:pPr>
            <a:r>
              <a:rPr lang="ru-RU" altLang="ru-RU" sz="2200"/>
              <a:t>По состоянию на 21 августа 2012 года страховые компании выплатили в общей сложности 325,3 млн руб страховых возмещений. </a:t>
            </a:r>
          </a:p>
          <a:p>
            <a:pPr>
              <a:lnSpc>
                <a:spcPct val="80000"/>
              </a:lnSpc>
            </a:pPr>
            <a:r>
              <a:rPr lang="ru-RU" altLang="ru-RU" sz="2200"/>
              <a:t>Еще 100 млн.руб было перечислено страховщиками по решению Всероссийского союза страховщиков (ВСС) в благотворительный фонд помощи, откуда они должны были быть направлены владельцам незастрахованных автомобилей, лишившимся своих машин.</a:t>
            </a:r>
          </a:p>
        </p:txBody>
      </p:sp>
      <p:sp>
        <p:nvSpPr>
          <p:cNvPr id="77829" name="AutoShape 5">
            <a:hlinkClick r:id="rId3"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827"/>
                                        </p:tgtEl>
                                        <p:attrNameLst>
                                          <p:attrName>style.visibility</p:attrName>
                                        </p:attrNameLst>
                                      </p:cBhvr>
                                      <p:to>
                                        <p:strVal val="visible"/>
                                      </p:to>
                                    </p:set>
                                    <p:animEffect transition="in" filter="fade">
                                      <p:cBhvr>
                                        <p:cTn id="7" dur="500"/>
                                        <p:tgtEl>
                                          <p:spTgt spid="7782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7828">
                                            <p:txEl>
                                              <p:pRg st="0" end="0"/>
                                            </p:txEl>
                                          </p:spTgt>
                                        </p:tgtEl>
                                        <p:attrNameLst>
                                          <p:attrName>style.visibility</p:attrName>
                                        </p:attrNameLst>
                                      </p:cBhvr>
                                      <p:to>
                                        <p:strVal val="visible"/>
                                      </p:to>
                                    </p:set>
                                    <p:animEffect transition="in" filter="fade">
                                      <p:cBhvr>
                                        <p:cTn id="11" dur="500"/>
                                        <p:tgtEl>
                                          <p:spTgt spid="77828">
                                            <p:txEl>
                                              <p:pRg st="0" end="0"/>
                                            </p:txEl>
                                          </p:spTgt>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828">
                                            <p:txEl>
                                              <p:pRg st="1" end="1"/>
                                            </p:txEl>
                                          </p:spTgt>
                                        </p:tgtEl>
                                        <p:attrNameLst>
                                          <p:attrName>style.visibility</p:attrName>
                                        </p:attrNameLst>
                                      </p:cBhvr>
                                      <p:to>
                                        <p:strVal val="visible"/>
                                      </p:to>
                                    </p:set>
                                    <p:animEffect transition="in" filter="fade">
                                      <p:cBhvr>
                                        <p:cTn id="15" dur="500"/>
                                        <p:tgtEl>
                                          <p:spTgt spid="77828">
                                            <p:txEl>
                                              <p:pRg st="1" end="1"/>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7828">
                                            <p:txEl>
                                              <p:pRg st="2" end="2"/>
                                            </p:txEl>
                                          </p:spTgt>
                                        </p:tgtEl>
                                        <p:attrNameLst>
                                          <p:attrName>style.visibility</p:attrName>
                                        </p:attrNameLst>
                                      </p:cBhvr>
                                      <p:to>
                                        <p:strVal val="visible"/>
                                      </p:to>
                                    </p:set>
                                    <p:animEffect transition="in" filter="fade">
                                      <p:cBhvr>
                                        <p:cTn id="19" dur="500"/>
                                        <p:tgtEl>
                                          <p:spTgt spid="77828">
                                            <p:txEl>
                                              <p:pRg st="2" end="2"/>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7828">
                                            <p:txEl>
                                              <p:pRg st="3" end="3"/>
                                            </p:txEl>
                                          </p:spTgt>
                                        </p:tgtEl>
                                        <p:attrNameLst>
                                          <p:attrName>style.visibility</p:attrName>
                                        </p:attrNameLst>
                                      </p:cBhvr>
                                      <p:to>
                                        <p:strVal val="visible"/>
                                      </p:to>
                                    </p:set>
                                    <p:animEffect transition="in" filter="fade">
                                      <p:cBhvr>
                                        <p:cTn id="23" dur="500"/>
                                        <p:tgtEl>
                                          <p:spTgt spid="77828">
                                            <p:txEl>
                                              <p:pRg st="3" end="3"/>
                                            </p:txEl>
                                          </p:spTgt>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7828">
                                            <p:txEl>
                                              <p:pRg st="4" end="4"/>
                                            </p:txEl>
                                          </p:spTgt>
                                        </p:tgtEl>
                                        <p:attrNameLst>
                                          <p:attrName>style.visibility</p:attrName>
                                        </p:attrNameLst>
                                      </p:cBhvr>
                                      <p:to>
                                        <p:strVal val="visible"/>
                                      </p:to>
                                    </p:set>
                                    <p:animEffect transition="in" filter="fade">
                                      <p:cBhvr>
                                        <p:cTn id="27" dur="500"/>
                                        <p:tgtEl>
                                          <p:spTgt spid="77828">
                                            <p:txEl>
                                              <p:pRg st="4" end="4"/>
                                            </p:txEl>
                                          </p:spTgt>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828">
                                            <p:txEl>
                                              <p:pRg st="5" end="5"/>
                                            </p:txEl>
                                          </p:spTgt>
                                        </p:tgtEl>
                                        <p:attrNameLst>
                                          <p:attrName>style.visibility</p:attrName>
                                        </p:attrNameLst>
                                      </p:cBhvr>
                                      <p:to>
                                        <p:strVal val="visible"/>
                                      </p:to>
                                    </p:set>
                                    <p:animEffect transition="in" filter="fade">
                                      <p:cBhvr>
                                        <p:cTn id="31" dur="500"/>
                                        <p:tgtEl>
                                          <p:spTgt spid="7782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p:bldP spid="77828"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8851" name="Picture 3" descr="File:Стена плача в Крымске.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9388" y="260350"/>
            <a:ext cx="3960812" cy="6264275"/>
          </a:xfrm>
          <a:prstGeom prst="rect">
            <a:avLst/>
          </a:prstGeom>
          <a:noFill/>
          <a:extLst>
            <a:ext uri="{909E8E84-426E-40DD-AFC4-6F175D3DCCD1}">
              <a14:hiddenFill xmlns:a14="http://schemas.microsoft.com/office/drawing/2010/main">
                <a:solidFill>
                  <a:srgbClr val="FFFFFF"/>
                </a:solidFill>
              </a14:hiddenFill>
            </a:ext>
          </a:extLst>
        </p:spPr>
      </p:pic>
      <p:sp>
        <p:nvSpPr>
          <p:cNvPr id="78852" name="Text Box 4"/>
          <p:cNvSpPr txBox="1">
            <a:spLocks noChangeArrowheads="1"/>
          </p:cNvSpPr>
          <p:nvPr/>
        </p:nvSpPr>
        <p:spPr bwMode="auto">
          <a:xfrm>
            <a:off x="4356100" y="333375"/>
            <a:ext cx="4464050" cy="545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200"/>
              <a:t>6 июля 2013 года, спустя год после наводнения, в Крымске состоялось открытие памятника жертвам стихии. </a:t>
            </a:r>
          </a:p>
          <a:p>
            <a:pPr>
              <a:spcBef>
                <a:spcPct val="50000"/>
              </a:spcBef>
            </a:pPr>
            <a:r>
              <a:rPr lang="ru-RU" altLang="ru-RU" sz="2200"/>
              <a:t>Краснодарский скульптор Алан Корнаев, наиболее известный как автор мемориала «Древо скорби» в Беслане, выполнил памятник в форме, напоминающей иерусалимскую  Стену плача. </a:t>
            </a:r>
          </a:p>
          <a:p>
            <a:pPr>
              <a:spcBef>
                <a:spcPct val="50000"/>
              </a:spcBef>
            </a:pPr>
            <a:r>
              <a:rPr lang="ru-RU" altLang="ru-RU" sz="2200"/>
              <a:t>Мемориал, построенный на добровольные пожертвования, находится на пересечении улиц Демьяна Бедного и Ленина. </a:t>
            </a:r>
          </a:p>
        </p:txBody>
      </p:sp>
      <p:sp>
        <p:nvSpPr>
          <p:cNvPr id="78853" name="AutoShape 5">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78851"/>
                                        </p:tgtEl>
                                        <p:attrNameLst>
                                          <p:attrName>style.visibility</p:attrName>
                                        </p:attrNameLst>
                                      </p:cBhvr>
                                      <p:to>
                                        <p:strVal val="visible"/>
                                      </p:to>
                                    </p:set>
                                    <p:animEffect transition="in" filter="fade">
                                      <p:cBhvr>
                                        <p:cTn id="7" dur="500"/>
                                        <p:tgtEl>
                                          <p:spTgt spid="78851"/>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852"/>
                                        </p:tgtEl>
                                        <p:attrNameLst>
                                          <p:attrName>style.visibility</p:attrName>
                                        </p:attrNameLst>
                                      </p:cBhvr>
                                      <p:to>
                                        <p:strVal val="visible"/>
                                      </p:to>
                                    </p:set>
                                    <p:animEffect transition="in" filter="fade">
                                      <p:cBhvr>
                                        <p:cTn id="11" dur="500"/>
                                        <p:tgtEl>
                                          <p:spTgt spid="788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9875" name="Rectangle 3"/>
          <p:cNvSpPr>
            <a:spLocks noGrp="1" noChangeArrowheads="1"/>
          </p:cNvSpPr>
          <p:nvPr>
            <p:ph type="title"/>
          </p:nvPr>
        </p:nvSpPr>
        <p:spPr>
          <a:xfrm>
            <a:off x="468313" y="188913"/>
            <a:ext cx="8229600" cy="1371600"/>
          </a:xfrm>
        </p:spPr>
        <p:txBody>
          <a:bodyPr/>
          <a:lstStyle/>
          <a:p>
            <a:r>
              <a:rPr lang="ru-RU" altLang="ru-RU" sz="4000" b="1">
                <a:solidFill>
                  <a:schemeClr val="hlink"/>
                </a:solidFill>
              </a:rPr>
              <a:t>Наводнения на Дальнем Востоке (2013)</a:t>
            </a:r>
          </a:p>
        </p:txBody>
      </p:sp>
      <p:sp>
        <p:nvSpPr>
          <p:cNvPr id="79876" name="Rectangle 4"/>
          <p:cNvSpPr>
            <a:spLocks noGrp="1" noChangeArrowheads="1"/>
          </p:cNvSpPr>
          <p:nvPr>
            <p:ph type="body" idx="1"/>
          </p:nvPr>
        </p:nvSpPr>
        <p:spPr>
          <a:xfrm>
            <a:off x="4140200" y="2565400"/>
            <a:ext cx="4557713" cy="4103688"/>
          </a:xfrm>
        </p:spPr>
        <p:txBody>
          <a:bodyPr/>
          <a:lstStyle/>
          <a:p>
            <a:pPr>
              <a:lnSpc>
                <a:spcPct val="80000"/>
              </a:lnSpc>
            </a:pPr>
            <a:r>
              <a:rPr lang="ru-RU" altLang="ru-RU" sz="2000">
                <a:effectLst/>
              </a:rPr>
              <a:t>В Амурской области было подтоплено 95 населенных пунктов в 15 муниципальных образованиях. Было подтоплено более 5 050 жилых домов с населением около 27 661 человек. Также наводнением были затоплены 7 763 дачных участка. С момента начала эвакуационных мероприятий оказана помощь более 14 тыс. человек.</a:t>
            </a:r>
          </a:p>
          <a:p>
            <a:pPr>
              <a:lnSpc>
                <a:spcPct val="80000"/>
              </a:lnSpc>
            </a:pPr>
            <a:r>
              <a:rPr lang="ru-RU" altLang="ru-RU" sz="2000">
                <a:effectLst/>
              </a:rPr>
              <a:t>В Благовещенске пик паводка был достигнут 16 августа, когда уровень Амура достиг 822 см, и начал сходить с 19 августа.</a:t>
            </a:r>
          </a:p>
        </p:txBody>
      </p:sp>
      <p:sp>
        <p:nvSpPr>
          <p:cNvPr id="79877" name="Text Box 5"/>
          <p:cNvSpPr txBox="1">
            <a:spLocks noChangeArrowheads="1"/>
          </p:cNvSpPr>
          <p:nvPr/>
        </p:nvSpPr>
        <p:spPr bwMode="auto">
          <a:xfrm>
            <a:off x="4500563" y="1844675"/>
            <a:ext cx="374491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800" b="1">
                <a:solidFill>
                  <a:schemeClr val="accent1"/>
                </a:solidFill>
              </a:rPr>
              <a:t>Амурская область.</a:t>
            </a:r>
          </a:p>
        </p:txBody>
      </p:sp>
      <p:pic>
        <p:nvPicPr>
          <p:cNvPr id="11269" name="Picture 5" descr="амур"/>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0825" y="1773238"/>
            <a:ext cx="3579813" cy="48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9" name="AutoShape 7">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9875"/>
                                        </p:tgtEl>
                                        <p:attrNameLst>
                                          <p:attrName>style.visibility</p:attrName>
                                        </p:attrNameLst>
                                      </p:cBhvr>
                                      <p:to>
                                        <p:strVal val="visible"/>
                                      </p:to>
                                    </p:set>
                                    <p:animEffect transition="in" filter="fade">
                                      <p:cBhvr>
                                        <p:cTn id="7" dur="500"/>
                                        <p:tgtEl>
                                          <p:spTgt spid="79875"/>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1269"/>
                                        </p:tgtEl>
                                        <p:attrNameLst>
                                          <p:attrName>style.visibility</p:attrName>
                                        </p:attrNameLst>
                                      </p:cBhvr>
                                      <p:to>
                                        <p:strVal val="visible"/>
                                      </p:to>
                                    </p:set>
                                    <p:animEffect transition="in" filter="fade">
                                      <p:cBhvr>
                                        <p:cTn id="11" dur="500"/>
                                        <p:tgtEl>
                                          <p:spTgt spid="11269"/>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877"/>
                                        </p:tgtEl>
                                        <p:attrNameLst>
                                          <p:attrName>style.visibility</p:attrName>
                                        </p:attrNameLst>
                                      </p:cBhvr>
                                      <p:to>
                                        <p:strVal val="visible"/>
                                      </p:to>
                                    </p:set>
                                    <p:animEffect transition="in" filter="fade">
                                      <p:cBhvr>
                                        <p:cTn id="15" dur="500"/>
                                        <p:tgtEl>
                                          <p:spTgt spid="79877"/>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9876">
                                            <p:txEl>
                                              <p:pRg st="0" end="0"/>
                                            </p:txEl>
                                          </p:spTgt>
                                        </p:tgtEl>
                                        <p:attrNameLst>
                                          <p:attrName>style.visibility</p:attrName>
                                        </p:attrNameLst>
                                      </p:cBhvr>
                                      <p:to>
                                        <p:strVal val="visible"/>
                                      </p:to>
                                    </p:set>
                                    <p:animEffect transition="in" filter="fade">
                                      <p:cBhvr>
                                        <p:cTn id="19" dur="500"/>
                                        <p:tgtEl>
                                          <p:spTgt spid="79876">
                                            <p:txEl>
                                              <p:pRg st="0" end="0"/>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9876">
                                            <p:txEl>
                                              <p:pRg st="1" end="1"/>
                                            </p:txEl>
                                          </p:spTgt>
                                        </p:tgtEl>
                                        <p:attrNameLst>
                                          <p:attrName>style.visibility</p:attrName>
                                        </p:attrNameLst>
                                      </p:cBhvr>
                                      <p:to>
                                        <p:strVal val="visible"/>
                                      </p:to>
                                    </p:set>
                                    <p:animEffect transition="in" filter="fade">
                                      <p:cBhvr>
                                        <p:cTn id="23" dur="500"/>
                                        <p:tgtEl>
                                          <p:spTgt spid="7987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p:bldP spid="79876" grpId="0" build="p"/>
      <p:bldP spid="7987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8" name="Picture 12" descr="fon7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77050"/>
          </a:xfrm>
          <a:prstGeom prst="rect">
            <a:avLst/>
          </a:prstGeom>
          <a:noFill/>
          <a:extLst>
            <a:ext uri="{909E8E84-426E-40DD-AFC4-6F175D3DCCD1}">
              <a14:hiddenFill xmlns:a14="http://schemas.microsoft.com/office/drawing/2010/main">
                <a:solidFill>
                  <a:srgbClr val="FFFFFF"/>
                </a:solidFill>
              </a14:hiddenFill>
            </a:ext>
          </a:extLst>
        </p:spPr>
      </p:pic>
      <p:sp>
        <p:nvSpPr>
          <p:cNvPr id="9224" name="WordArt 8"/>
          <p:cNvSpPr>
            <a:spLocks noChangeArrowheads="1" noChangeShapeType="1" noTextEdit="1"/>
          </p:cNvSpPr>
          <p:nvPr/>
        </p:nvSpPr>
        <p:spPr bwMode="auto">
          <a:xfrm>
            <a:off x="1331913" y="188913"/>
            <a:ext cx="6408737" cy="115093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ru-RU" sz="3600" kern="10">
                <a:ln w="9525">
                  <a:solidFill>
                    <a:srgbClr val="000000"/>
                  </a:solidFill>
                  <a:round/>
                  <a:headEnd/>
                  <a:tailEnd/>
                </a:ln>
                <a:gradFill rotWithShape="1">
                  <a:gsLst>
                    <a:gs pos="0">
                      <a:srgbClr val="03D4A8"/>
                    </a:gs>
                    <a:gs pos="25000">
                      <a:srgbClr val="21D6E0"/>
                    </a:gs>
                    <a:gs pos="75000">
                      <a:srgbClr val="0087E6"/>
                    </a:gs>
                    <a:gs pos="100000">
                      <a:srgbClr val="005CBF"/>
                    </a:gs>
                  </a:gsLst>
                  <a:lin ang="5400000" scaled="1"/>
                </a:gradFill>
                <a:latin typeface="Times New Roman" panose="02020603050405020304" pitchFamily="18" charset="0"/>
                <a:cs typeface="Times New Roman" panose="02020603050405020304" pitchFamily="18" charset="0"/>
              </a:rPr>
              <a:t>Содержание:</a:t>
            </a:r>
          </a:p>
        </p:txBody>
      </p:sp>
      <p:sp>
        <p:nvSpPr>
          <p:cNvPr id="9219" name="Rectangle 3"/>
          <p:cNvSpPr>
            <a:spLocks noGrp="1" noChangeArrowheads="1"/>
          </p:cNvSpPr>
          <p:nvPr>
            <p:ph type="body" idx="1"/>
          </p:nvPr>
        </p:nvSpPr>
        <p:spPr>
          <a:xfrm>
            <a:off x="395288" y="1484313"/>
            <a:ext cx="8229600" cy="5184775"/>
          </a:xfrm>
        </p:spPr>
        <p:txBody>
          <a:bodyPr/>
          <a:lstStyle/>
          <a:p>
            <a:pPr>
              <a:lnSpc>
                <a:spcPct val="80000"/>
              </a:lnSpc>
              <a:buFont typeface="Wingdings" panose="05000000000000000000" pitchFamily="2" charset="2"/>
              <a:buBlip>
                <a:blip r:embed="rId3"/>
              </a:buBlip>
            </a:pPr>
            <a:r>
              <a:rPr lang="ru-RU" altLang="ru-RU" sz="1800">
                <a:hlinkClick r:id="rId4" action="ppaction://hlinksldjump"/>
              </a:rPr>
              <a:t>Великий потоп. Введение.</a:t>
            </a:r>
            <a:endParaRPr lang="ru-RU" altLang="ru-RU" sz="1800"/>
          </a:p>
          <a:p>
            <a:pPr>
              <a:lnSpc>
                <a:spcPct val="80000"/>
              </a:lnSpc>
              <a:buFont typeface="Wingdings" panose="05000000000000000000" pitchFamily="2" charset="2"/>
              <a:buBlip>
                <a:blip r:embed="rId3"/>
              </a:buBlip>
            </a:pPr>
            <a:r>
              <a:rPr lang="ru-RU" altLang="ru-RU" sz="1800">
                <a:hlinkClick r:id="rId5" action="ppaction://hlinksldjump"/>
              </a:rPr>
              <a:t>Что такое наводнение?</a:t>
            </a:r>
            <a:endParaRPr lang="ru-RU" altLang="ru-RU" sz="1800"/>
          </a:p>
          <a:p>
            <a:pPr>
              <a:lnSpc>
                <a:spcPct val="80000"/>
              </a:lnSpc>
              <a:buFont typeface="Wingdings" panose="05000000000000000000" pitchFamily="2" charset="2"/>
              <a:buBlip>
                <a:blip r:embed="rId3"/>
              </a:buBlip>
            </a:pPr>
            <a:r>
              <a:rPr lang="ru-RU" altLang="ru-RU" sz="1800">
                <a:hlinkClick r:id="rId6" action="ppaction://hlinksldjump"/>
              </a:rPr>
              <a:t>Классификация наводнений по масштабу.</a:t>
            </a:r>
            <a:endParaRPr lang="ru-RU" altLang="ru-RU" sz="1800"/>
          </a:p>
          <a:p>
            <a:pPr>
              <a:lnSpc>
                <a:spcPct val="80000"/>
              </a:lnSpc>
              <a:buFont typeface="Wingdings" panose="05000000000000000000" pitchFamily="2" charset="2"/>
              <a:buBlip>
                <a:blip r:embed="rId3"/>
              </a:buBlip>
            </a:pPr>
            <a:r>
              <a:rPr lang="ru-RU" altLang="ru-RU" sz="1800">
                <a:hlinkClick r:id="rId7" action="ppaction://hlinksldjump"/>
              </a:rPr>
              <a:t>Причины.</a:t>
            </a:r>
            <a:endParaRPr lang="ru-RU" altLang="ru-RU" sz="1800"/>
          </a:p>
          <a:p>
            <a:pPr>
              <a:lnSpc>
                <a:spcPct val="80000"/>
              </a:lnSpc>
              <a:buFont typeface="Wingdings" panose="05000000000000000000" pitchFamily="2" charset="2"/>
              <a:buBlip>
                <a:blip r:embed="rId3"/>
              </a:buBlip>
            </a:pPr>
            <a:r>
              <a:rPr lang="ru-RU" altLang="ru-RU" sz="1800">
                <a:hlinkClick r:id="rId8" action="ppaction://hlinksldjump"/>
              </a:rPr>
              <a:t>Последствия.</a:t>
            </a:r>
            <a:endParaRPr lang="ru-RU" altLang="ru-RU" sz="1800"/>
          </a:p>
          <a:p>
            <a:pPr>
              <a:lnSpc>
                <a:spcPct val="80000"/>
              </a:lnSpc>
              <a:buFont typeface="Wingdings" panose="05000000000000000000" pitchFamily="2" charset="2"/>
              <a:buBlip>
                <a:blip r:embed="rId3"/>
              </a:buBlip>
            </a:pPr>
            <a:r>
              <a:rPr lang="ru-RU" altLang="ru-RU" sz="1800">
                <a:hlinkClick r:id="rId9" action="ppaction://hlinksldjump"/>
              </a:rPr>
              <a:t>Наводнения в Санкт-Петербурге.</a:t>
            </a:r>
            <a:endParaRPr lang="ru-RU" altLang="ru-RU" sz="1800"/>
          </a:p>
          <a:p>
            <a:pPr>
              <a:lnSpc>
                <a:spcPct val="80000"/>
              </a:lnSpc>
              <a:buFont typeface="Wingdings" panose="05000000000000000000" pitchFamily="2" charset="2"/>
              <a:buBlip>
                <a:blip r:embed="rId3"/>
              </a:buBlip>
            </a:pPr>
            <a:r>
              <a:rPr lang="ru-RU" altLang="ru-RU" sz="1800">
                <a:hlinkClick r:id="rId10" action="ppaction://hlinksldjump"/>
              </a:rPr>
              <a:t>Наводнение в Новороссийске.</a:t>
            </a:r>
            <a:endParaRPr lang="ru-RU" altLang="ru-RU" sz="1800"/>
          </a:p>
          <a:p>
            <a:pPr>
              <a:lnSpc>
                <a:spcPct val="80000"/>
              </a:lnSpc>
              <a:buFont typeface="Wingdings" panose="05000000000000000000" pitchFamily="2" charset="2"/>
              <a:buBlip>
                <a:blip r:embed="rId3"/>
              </a:buBlip>
            </a:pPr>
            <a:r>
              <a:rPr lang="ru-RU" altLang="ru-RU" sz="1800">
                <a:hlinkClick r:id="rId11" action="ppaction://hlinksldjump"/>
              </a:rPr>
              <a:t>Наводнение в Краснодарском Крае (2012). Последствия и возмещение ущерба.</a:t>
            </a:r>
            <a:endParaRPr lang="ru-RU" altLang="ru-RU" sz="1800"/>
          </a:p>
          <a:p>
            <a:pPr>
              <a:lnSpc>
                <a:spcPct val="80000"/>
              </a:lnSpc>
              <a:buFont typeface="Wingdings" panose="05000000000000000000" pitchFamily="2" charset="2"/>
              <a:buBlip>
                <a:blip r:embed="rId3"/>
              </a:buBlip>
            </a:pPr>
            <a:r>
              <a:rPr lang="ru-RU" altLang="ru-RU" sz="1800">
                <a:hlinkClick r:id="rId12" action="ppaction://hlinksldjump"/>
              </a:rPr>
              <a:t>Наводнения на Дальнем Востоке (2013). Ликвидация последствий и возмещение ущерба. Жертвы.</a:t>
            </a:r>
            <a:endParaRPr lang="ru-RU" altLang="ru-RU" sz="1800"/>
          </a:p>
          <a:p>
            <a:pPr>
              <a:lnSpc>
                <a:spcPct val="80000"/>
              </a:lnSpc>
              <a:buFont typeface="Wingdings" panose="05000000000000000000" pitchFamily="2" charset="2"/>
              <a:buBlip>
                <a:blip r:embed="rId3"/>
              </a:buBlip>
            </a:pPr>
            <a:r>
              <a:rPr lang="ru-RU" altLang="ru-RU" sz="1800">
                <a:hlinkClick r:id="rId13" action="ppaction://hlinksldjump"/>
              </a:rPr>
              <a:t>Способы предотвращения наводнений.</a:t>
            </a:r>
            <a:endParaRPr lang="ru-RU" altLang="ru-RU" sz="1800"/>
          </a:p>
          <a:p>
            <a:pPr>
              <a:lnSpc>
                <a:spcPct val="80000"/>
              </a:lnSpc>
              <a:buFont typeface="Wingdings" panose="05000000000000000000" pitchFamily="2" charset="2"/>
              <a:buBlip>
                <a:blip r:embed="rId3"/>
              </a:buBlip>
            </a:pPr>
            <a:r>
              <a:rPr lang="ru-RU" altLang="ru-RU" sz="1800">
                <a:hlinkClick r:id="rId14" action="ppaction://hlinksldjump"/>
              </a:rPr>
              <a:t>Прогнозирование наводнений.</a:t>
            </a:r>
            <a:endParaRPr lang="ru-RU" altLang="ru-RU" sz="1800"/>
          </a:p>
          <a:p>
            <a:pPr>
              <a:lnSpc>
                <a:spcPct val="80000"/>
              </a:lnSpc>
              <a:buFont typeface="Wingdings" panose="05000000000000000000" pitchFamily="2" charset="2"/>
              <a:buBlip>
                <a:blip r:embed="rId3"/>
              </a:buBlip>
            </a:pPr>
            <a:r>
              <a:rPr lang="ru-RU" altLang="ru-RU" sz="1800">
                <a:hlinkClick r:id="rId15" action="ppaction://hlinksldjump"/>
              </a:rPr>
              <a:t>Регулирование паводочного стока.</a:t>
            </a:r>
            <a:endParaRPr lang="ru-RU" altLang="ru-RU" sz="1800"/>
          </a:p>
          <a:p>
            <a:pPr>
              <a:lnSpc>
                <a:spcPct val="80000"/>
              </a:lnSpc>
              <a:buFont typeface="Wingdings" panose="05000000000000000000" pitchFamily="2" charset="2"/>
              <a:buBlip>
                <a:blip r:embed="rId3"/>
              </a:buBlip>
            </a:pPr>
            <a:r>
              <a:rPr lang="ru-RU" altLang="ru-RU" sz="1800">
                <a:hlinkClick r:id="rId16" action="ppaction://hlinksldjump"/>
              </a:rPr>
              <a:t>Дамбы обвалования и стенки защиты от наводнений.</a:t>
            </a:r>
            <a:endParaRPr lang="ru-RU" altLang="ru-RU" sz="1800"/>
          </a:p>
          <a:p>
            <a:pPr>
              <a:lnSpc>
                <a:spcPct val="80000"/>
              </a:lnSpc>
              <a:buFont typeface="Wingdings" panose="05000000000000000000" pitchFamily="2" charset="2"/>
              <a:buBlip>
                <a:blip r:embed="rId3"/>
              </a:buBlip>
            </a:pPr>
            <a:r>
              <a:rPr lang="ru-RU" altLang="ru-RU" sz="1800">
                <a:hlinkClick r:id="rId17" action="ppaction://hlinksldjump"/>
              </a:rPr>
              <a:t>Увеличение пропускной способности водотоков.</a:t>
            </a:r>
            <a:endParaRPr lang="ru-RU" altLang="ru-RU" sz="1800"/>
          </a:p>
          <a:p>
            <a:pPr>
              <a:lnSpc>
                <a:spcPct val="80000"/>
              </a:lnSpc>
              <a:buFont typeface="Wingdings" panose="05000000000000000000" pitchFamily="2" charset="2"/>
              <a:buBlip>
                <a:blip r:embed="rId3"/>
              </a:buBlip>
            </a:pPr>
            <a:r>
              <a:rPr lang="ru-RU" altLang="ru-RU" sz="1800">
                <a:hlinkClick r:id="rId18" action="ppaction://hlinksldjump"/>
              </a:rPr>
              <a:t>Оборудование обводных русел и катастрофических сбросов.</a:t>
            </a:r>
            <a:endParaRPr lang="ru-RU" altLang="ru-RU" sz="1800"/>
          </a:p>
          <a:p>
            <a:pPr>
              <a:lnSpc>
                <a:spcPct val="80000"/>
              </a:lnSpc>
              <a:buFont typeface="Wingdings" panose="05000000000000000000" pitchFamily="2" charset="2"/>
              <a:buBlip>
                <a:blip r:embed="rId3"/>
              </a:buBlip>
            </a:pPr>
            <a:r>
              <a:rPr lang="ru-RU" altLang="ru-RU" sz="1800">
                <a:hlinkClick r:id="rId19" action="ppaction://hlinksldjump"/>
              </a:rPr>
              <a:t>Мероприятия землеустройства.</a:t>
            </a:r>
            <a:endParaRPr lang="ru-RU" altLang="ru-RU" sz="1800"/>
          </a:p>
          <a:p>
            <a:pPr>
              <a:lnSpc>
                <a:spcPct val="80000"/>
              </a:lnSpc>
              <a:buFont typeface="Wingdings" panose="05000000000000000000" pitchFamily="2" charset="2"/>
              <a:buBlip>
                <a:blip r:embed="rId3"/>
              </a:buBlip>
            </a:pPr>
            <a:r>
              <a:rPr lang="ru-RU" altLang="ru-RU" sz="1800">
                <a:hlinkClick r:id="rId20" action="ppaction://hlinksldjump"/>
              </a:rPr>
              <a:t>Использованные ресурсы.</a:t>
            </a:r>
            <a:endParaRPr lang="ru-RU" altLang="ru-RU" sz="180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224"/>
                                        </p:tgtEl>
                                        <p:attrNameLst>
                                          <p:attrName>style.visibility</p:attrName>
                                        </p:attrNameLst>
                                      </p:cBhvr>
                                      <p:to>
                                        <p:strVal val="visible"/>
                                      </p:to>
                                    </p:set>
                                    <p:animEffect transition="in" filter="fade">
                                      <p:cBhvr>
                                        <p:cTn id="7" dur="500"/>
                                        <p:tgtEl>
                                          <p:spTgt spid="9224"/>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219">
                                            <p:txEl>
                                              <p:pRg st="0" end="0"/>
                                            </p:txEl>
                                          </p:spTgt>
                                        </p:tgtEl>
                                        <p:attrNameLst>
                                          <p:attrName>style.visibility</p:attrName>
                                        </p:attrNameLst>
                                      </p:cBhvr>
                                      <p:to>
                                        <p:strVal val="visible"/>
                                      </p:to>
                                    </p:set>
                                    <p:animEffect transition="in" filter="fade">
                                      <p:cBhvr>
                                        <p:cTn id="11" dur="500"/>
                                        <p:tgtEl>
                                          <p:spTgt spid="9219">
                                            <p:txEl>
                                              <p:pRg st="0" end="0"/>
                                            </p:txEl>
                                          </p:spTgt>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219">
                                            <p:txEl>
                                              <p:pRg st="1" end="1"/>
                                            </p:txEl>
                                          </p:spTgt>
                                        </p:tgtEl>
                                        <p:attrNameLst>
                                          <p:attrName>style.visibility</p:attrName>
                                        </p:attrNameLst>
                                      </p:cBhvr>
                                      <p:to>
                                        <p:strVal val="visible"/>
                                      </p:to>
                                    </p:set>
                                    <p:animEffect transition="in" filter="fade">
                                      <p:cBhvr>
                                        <p:cTn id="15" dur="500"/>
                                        <p:tgtEl>
                                          <p:spTgt spid="9219">
                                            <p:txEl>
                                              <p:pRg st="1" end="1"/>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Effect transition="in" filter="fade">
                                      <p:cBhvr>
                                        <p:cTn id="19" dur="500"/>
                                        <p:tgtEl>
                                          <p:spTgt spid="9219">
                                            <p:txEl>
                                              <p:pRg st="2" end="2"/>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219">
                                            <p:txEl>
                                              <p:pRg st="3" end="3"/>
                                            </p:txEl>
                                          </p:spTgt>
                                        </p:tgtEl>
                                        <p:attrNameLst>
                                          <p:attrName>style.visibility</p:attrName>
                                        </p:attrNameLst>
                                      </p:cBhvr>
                                      <p:to>
                                        <p:strVal val="visible"/>
                                      </p:to>
                                    </p:set>
                                    <p:animEffect transition="in" filter="fade">
                                      <p:cBhvr>
                                        <p:cTn id="23" dur="500"/>
                                        <p:tgtEl>
                                          <p:spTgt spid="9219">
                                            <p:txEl>
                                              <p:pRg st="3" end="3"/>
                                            </p:txEl>
                                          </p:spTgt>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219">
                                            <p:txEl>
                                              <p:pRg st="4" end="4"/>
                                            </p:txEl>
                                          </p:spTgt>
                                        </p:tgtEl>
                                        <p:attrNameLst>
                                          <p:attrName>style.visibility</p:attrName>
                                        </p:attrNameLst>
                                      </p:cBhvr>
                                      <p:to>
                                        <p:strVal val="visible"/>
                                      </p:to>
                                    </p:set>
                                    <p:animEffect transition="in" filter="fade">
                                      <p:cBhvr>
                                        <p:cTn id="27" dur="500"/>
                                        <p:tgtEl>
                                          <p:spTgt spid="9219">
                                            <p:txEl>
                                              <p:pRg st="4" end="4"/>
                                            </p:txEl>
                                          </p:spTgt>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219">
                                            <p:txEl>
                                              <p:pRg st="5" end="5"/>
                                            </p:txEl>
                                          </p:spTgt>
                                        </p:tgtEl>
                                        <p:attrNameLst>
                                          <p:attrName>style.visibility</p:attrName>
                                        </p:attrNameLst>
                                      </p:cBhvr>
                                      <p:to>
                                        <p:strVal val="visible"/>
                                      </p:to>
                                    </p:set>
                                    <p:animEffect transition="in" filter="fade">
                                      <p:cBhvr>
                                        <p:cTn id="31" dur="500"/>
                                        <p:tgtEl>
                                          <p:spTgt spid="9219">
                                            <p:txEl>
                                              <p:pRg st="5" end="5"/>
                                            </p:txEl>
                                          </p:spTgt>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219">
                                            <p:txEl>
                                              <p:pRg st="6" end="6"/>
                                            </p:txEl>
                                          </p:spTgt>
                                        </p:tgtEl>
                                        <p:attrNameLst>
                                          <p:attrName>style.visibility</p:attrName>
                                        </p:attrNameLst>
                                      </p:cBhvr>
                                      <p:to>
                                        <p:strVal val="visible"/>
                                      </p:to>
                                    </p:set>
                                    <p:animEffect transition="in" filter="fade">
                                      <p:cBhvr>
                                        <p:cTn id="35" dur="500"/>
                                        <p:tgtEl>
                                          <p:spTgt spid="9219">
                                            <p:txEl>
                                              <p:pRg st="6" end="6"/>
                                            </p:txEl>
                                          </p:spTgt>
                                        </p:tgtEl>
                                      </p:cBhvr>
                                    </p:animEffect>
                                  </p:childTnLst>
                                </p:cTn>
                              </p:par>
                            </p:childTnLst>
                          </p:cTn>
                        </p:par>
                        <p:par>
                          <p:cTn id="36" fill="hold" nodeType="afterGroup">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219">
                                            <p:txEl>
                                              <p:pRg st="7" end="7"/>
                                            </p:txEl>
                                          </p:spTgt>
                                        </p:tgtEl>
                                        <p:attrNameLst>
                                          <p:attrName>style.visibility</p:attrName>
                                        </p:attrNameLst>
                                      </p:cBhvr>
                                      <p:to>
                                        <p:strVal val="visible"/>
                                      </p:to>
                                    </p:set>
                                    <p:animEffect transition="in" filter="fade">
                                      <p:cBhvr>
                                        <p:cTn id="39" dur="500"/>
                                        <p:tgtEl>
                                          <p:spTgt spid="9219">
                                            <p:txEl>
                                              <p:pRg st="7" end="7"/>
                                            </p:txEl>
                                          </p:spTgt>
                                        </p:tgtEl>
                                      </p:cBhvr>
                                    </p:animEffect>
                                  </p:childTnLst>
                                </p:cTn>
                              </p:par>
                            </p:childTnLst>
                          </p:cTn>
                        </p:par>
                        <p:par>
                          <p:cTn id="40" fill="hold" nodeType="afterGroup">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9219">
                                            <p:txEl>
                                              <p:pRg st="8" end="8"/>
                                            </p:txEl>
                                          </p:spTgt>
                                        </p:tgtEl>
                                        <p:attrNameLst>
                                          <p:attrName>style.visibility</p:attrName>
                                        </p:attrNameLst>
                                      </p:cBhvr>
                                      <p:to>
                                        <p:strVal val="visible"/>
                                      </p:to>
                                    </p:set>
                                    <p:animEffect transition="in" filter="fade">
                                      <p:cBhvr>
                                        <p:cTn id="43" dur="500"/>
                                        <p:tgtEl>
                                          <p:spTgt spid="9219">
                                            <p:txEl>
                                              <p:pRg st="8" end="8"/>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219">
                                            <p:txEl>
                                              <p:pRg st="9" end="9"/>
                                            </p:txEl>
                                          </p:spTgt>
                                        </p:tgtEl>
                                        <p:attrNameLst>
                                          <p:attrName>style.visibility</p:attrName>
                                        </p:attrNameLst>
                                      </p:cBhvr>
                                      <p:to>
                                        <p:strVal val="visible"/>
                                      </p:to>
                                    </p:set>
                                    <p:animEffect transition="in" filter="fade">
                                      <p:cBhvr>
                                        <p:cTn id="48" dur="500"/>
                                        <p:tgtEl>
                                          <p:spTgt spid="9219">
                                            <p:txEl>
                                              <p:pRg st="9" end="9"/>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219">
                                            <p:txEl>
                                              <p:pRg st="10" end="10"/>
                                            </p:txEl>
                                          </p:spTgt>
                                        </p:tgtEl>
                                        <p:attrNameLst>
                                          <p:attrName>style.visibility</p:attrName>
                                        </p:attrNameLst>
                                      </p:cBhvr>
                                      <p:to>
                                        <p:strVal val="visible"/>
                                      </p:to>
                                    </p:set>
                                    <p:animEffect transition="in" filter="fade">
                                      <p:cBhvr>
                                        <p:cTn id="53" dur="500"/>
                                        <p:tgtEl>
                                          <p:spTgt spid="9219">
                                            <p:txEl>
                                              <p:pRg st="10" end="10"/>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9219">
                                            <p:txEl>
                                              <p:pRg st="11" end="11"/>
                                            </p:txEl>
                                          </p:spTgt>
                                        </p:tgtEl>
                                        <p:attrNameLst>
                                          <p:attrName>style.visibility</p:attrName>
                                        </p:attrNameLst>
                                      </p:cBhvr>
                                      <p:to>
                                        <p:strVal val="visible"/>
                                      </p:to>
                                    </p:set>
                                    <p:animEffect transition="in" filter="fade">
                                      <p:cBhvr>
                                        <p:cTn id="58" dur="500"/>
                                        <p:tgtEl>
                                          <p:spTgt spid="9219">
                                            <p:txEl>
                                              <p:pRg st="11" end="11"/>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9219">
                                            <p:txEl>
                                              <p:pRg st="12" end="12"/>
                                            </p:txEl>
                                          </p:spTgt>
                                        </p:tgtEl>
                                        <p:attrNameLst>
                                          <p:attrName>style.visibility</p:attrName>
                                        </p:attrNameLst>
                                      </p:cBhvr>
                                      <p:to>
                                        <p:strVal val="visible"/>
                                      </p:to>
                                    </p:set>
                                    <p:animEffect transition="in" filter="fade">
                                      <p:cBhvr>
                                        <p:cTn id="63" dur="500"/>
                                        <p:tgtEl>
                                          <p:spTgt spid="9219">
                                            <p:txEl>
                                              <p:pRg st="12" end="12"/>
                                            </p:txEl>
                                          </p:spTgt>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9219">
                                            <p:txEl>
                                              <p:pRg st="13" end="13"/>
                                            </p:txEl>
                                          </p:spTgt>
                                        </p:tgtEl>
                                        <p:attrNameLst>
                                          <p:attrName>style.visibility</p:attrName>
                                        </p:attrNameLst>
                                      </p:cBhvr>
                                      <p:to>
                                        <p:strVal val="visible"/>
                                      </p:to>
                                    </p:set>
                                    <p:animEffect transition="in" filter="fade">
                                      <p:cBhvr>
                                        <p:cTn id="68" dur="500"/>
                                        <p:tgtEl>
                                          <p:spTgt spid="9219">
                                            <p:txEl>
                                              <p:pRg st="13" end="13"/>
                                            </p:txEl>
                                          </p:spTgt>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9219">
                                            <p:txEl>
                                              <p:pRg st="14" end="14"/>
                                            </p:txEl>
                                          </p:spTgt>
                                        </p:tgtEl>
                                        <p:attrNameLst>
                                          <p:attrName>style.visibility</p:attrName>
                                        </p:attrNameLst>
                                      </p:cBhvr>
                                      <p:to>
                                        <p:strVal val="visible"/>
                                      </p:to>
                                    </p:set>
                                    <p:animEffect transition="in" filter="fade">
                                      <p:cBhvr>
                                        <p:cTn id="73" dur="500"/>
                                        <p:tgtEl>
                                          <p:spTgt spid="9219">
                                            <p:txEl>
                                              <p:pRg st="14" end="14"/>
                                            </p:txEl>
                                          </p:spTgt>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9219">
                                            <p:txEl>
                                              <p:pRg st="15" end="15"/>
                                            </p:txEl>
                                          </p:spTgt>
                                        </p:tgtEl>
                                        <p:attrNameLst>
                                          <p:attrName>style.visibility</p:attrName>
                                        </p:attrNameLst>
                                      </p:cBhvr>
                                      <p:to>
                                        <p:strVal val="visible"/>
                                      </p:to>
                                    </p:set>
                                    <p:animEffect transition="in" filter="fade">
                                      <p:cBhvr>
                                        <p:cTn id="78" dur="500"/>
                                        <p:tgtEl>
                                          <p:spTgt spid="9219">
                                            <p:txEl>
                                              <p:pRg st="15" end="15"/>
                                            </p:txEl>
                                          </p:spTgt>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9219">
                                            <p:txEl>
                                              <p:pRg st="16" end="16"/>
                                            </p:txEl>
                                          </p:spTgt>
                                        </p:tgtEl>
                                        <p:attrNameLst>
                                          <p:attrName>style.visibility</p:attrName>
                                        </p:attrNameLst>
                                      </p:cBhvr>
                                      <p:to>
                                        <p:strVal val="visible"/>
                                      </p:to>
                                    </p:set>
                                    <p:animEffect transition="in" filter="fade">
                                      <p:cBhvr>
                                        <p:cTn id="83" dur="500"/>
                                        <p:tgtEl>
                                          <p:spTgt spid="9219">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4" grpId="0" animBg="1"/>
      <p:bldP spid="9219"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0899" name="Text Box 3"/>
          <p:cNvSpPr txBox="1">
            <a:spLocks noChangeArrowheads="1"/>
          </p:cNvSpPr>
          <p:nvPr/>
        </p:nvSpPr>
        <p:spPr bwMode="auto">
          <a:xfrm>
            <a:off x="2555875" y="333375"/>
            <a:ext cx="43211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800" b="1">
                <a:solidFill>
                  <a:schemeClr val="accent1"/>
                </a:solidFill>
              </a:rPr>
              <a:t>Хабаровский Край.</a:t>
            </a:r>
          </a:p>
        </p:txBody>
      </p:sp>
      <p:sp>
        <p:nvSpPr>
          <p:cNvPr id="80900" name="Text Box 4"/>
          <p:cNvSpPr txBox="1">
            <a:spLocks noChangeArrowheads="1"/>
          </p:cNvSpPr>
          <p:nvPr/>
        </p:nvSpPr>
        <p:spPr bwMode="auto">
          <a:xfrm>
            <a:off x="250825" y="1196975"/>
            <a:ext cx="8497888" cy="213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0000"/>
              </a:lnSpc>
              <a:spcBef>
                <a:spcPct val="20000"/>
              </a:spcBef>
              <a:buClr>
                <a:schemeClr val="tx2"/>
              </a:buClr>
              <a:buSzPct val="70000"/>
              <a:buFont typeface="Wingdings" panose="05000000000000000000" pitchFamily="2" charset="2"/>
              <a:buNone/>
            </a:pPr>
            <a:r>
              <a:rPr lang="ru-RU" altLang="ru-RU" sz="2400"/>
              <a:t>По состоянию на 14 сентября в Хабаровском крае было подтоплено 77 населенных пунктов в 9 муниципальных образованиях. Было подтоплено более 3000 жилых домов с населением около 35000 человек. Также наводнением были затоплены территории 3869 приусадебных и 3762 дачных участков. С момента начала эвакуационных мероприятий оказана помощь 13688 человекам. </a:t>
            </a:r>
          </a:p>
        </p:txBody>
      </p:sp>
      <p:pic>
        <p:nvPicPr>
          <p:cNvPr id="12292" name="Picture 4" descr="habar_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9388" y="3429000"/>
            <a:ext cx="8713787"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2" name="AutoShape 6">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899"/>
                                        </p:tgtEl>
                                        <p:attrNameLst>
                                          <p:attrName>style.visibility</p:attrName>
                                        </p:attrNameLst>
                                      </p:cBhvr>
                                      <p:to>
                                        <p:strVal val="visible"/>
                                      </p:to>
                                    </p:set>
                                    <p:animEffect transition="in" filter="fade">
                                      <p:cBhvr>
                                        <p:cTn id="7" dur="500"/>
                                        <p:tgtEl>
                                          <p:spTgt spid="8089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0900"/>
                                        </p:tgtEl>
                                        <p:attrNameLst>
                                          <p:attrName>style.visibility</p:attrName>
                                        </p:attrNameLst>
                                      </p:cBhvr>
                                      <p:to>
                                        <p:strVal val="visible"/>
                                      </p:to>
                                    </p:set>
                                    <p:animEffect transition="in" filter="fade">
                                      <p:cBhvr>
                                        <p:cTn id="11" dur="500"/>
                                        <p:tgtEl>
                                          <p:spTgt spid="80900"/>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292"/>
                                        </p:tgtEl>
                                        <p:attrNameLst>
                                          <p:attrName>style.visibility</p:attrName>
                                        </p:attrNameLst>
                                      </p:cBhvr>
                                      <p:to>
                                        <p:strVal val="visible"/>
                                      </p:to>
                                    </p:set>
                                    <p:animEffect transition="in" filter="fade">
                                      <p:cBhvr>
                                        <p:cTn id="15" dur="5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p:bldP spid="8090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1923" name="Rectangle 3"/>
          <p:cNvSpPr>
            <a:spLocks noGrp="1" noChangeArrowheads="1"/>
          </p:cNvSpPr>
          <p:nvPr>
            <p:ph type="body" idx="1"/>
          </p:nvPr>
        </p:nvSpPr>
        <p:spPr>
          <a:xfrm>
            <a:off x="4211638" y="1052513"/>
            <a:ext cx="4762500" cy="5256212"/>
          </a:xfrm>
        </p:spPr>
        <p:txBody>
          <a:bodyPr/>
          <a:lstStyle/>
          <a:p>
            <a:pPr>
              <a:lnSpc>
                <a:spcPct val="80000"/>
              </a:lnSpc>
            </a:pPr>
            <a:r>
              <a:rPr lang="ru-RU" altLang="ru-RU" sz="2200">
                <a:effectLst/>
              </a:rPr>
              <a:t>20 августа в Магаданской области был объявлен режим чрезвычайной ситуации.</a:t>
            </a:r>
          </a:p>
          <a:p>
            <a:pPr>
              <a:lnSpc>
                <a:spcPct val="80000"/>
              </a:lnSpc>
            </a:pPr>
            <a:r>
              <a:rPr lang="ru-RU" altLang="ru-RU" sz="2200">
                <a:effectLst/>
              </a:rPr>
              <a:t>Самая тяжёлая ситуация сложилась в Тенькинском районе. Из-за размытия дорог он оказался отрезанным от Магадана, а райцентр, посёлок Усть-Омчуг, после прорыва дамбы оказался частично подтоплен и обесточен. 40 человек было эвакуировано.</a:t>
            </a:r>
          </a:p>
          <a:p>
            <a:pPr>
              <a:lnSpc>
                <a:spcPct val="80000"/>
              </a:lnSpc>
            </a:pPr>
            <a:r>
              <a:rPr lang="ru-RU" altLang="ru-RU" sz="2200">
                <a:effectLst/>
              </a:rPr>
              <a:t>Также вышла из берегов река Сухая, которая подтопила сельхозугодия и начала перемывать областную дорогу.</a:t>
            </a:r>
            <a:r>
              <a:rPr lang="ru-RU" altLang="ru-RU" sz="1800"/>
              <a:t> </a:t>
            </a:r>
          </a:p>
        </p:txBody>
      </p:sp>
      <p:sp>
        <p:nvSpPr>
          <p:cNvPr id="81924" name="Text Box 4"/>
          <p:cNvSpPr txBox="1">
            <a:spLocks noChangeArrowheads="1"/>
          </p:cNvSpPr>
          <p:nvPr/>
        </p:nvSpPr>
        <p:spPr bwMode="auto">
          <a:xfrm>
            <a:off x="2268538" y="260350"/>
            <a:ext cx="460851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800" b="1">
                <a:solidFill>
                  <a:schemeClr val="accent1"/>
                </a:solidFill>
              </a:rPr>
              <a:t>Магаданская область.</a:t>
            </a:r>
          </a:p>
        </p:txBody>
      </p:sp>
      <p:pic>
        <p:nvPicPr>
          <p:cNvPr id="13316" name="Picture 4" descr="sourc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0825" y="1052513"/>
            <a:ext cx="381635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6" name="AutoShape 6">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924"/>
                                        </p:tgtEl>
                                        <p:attrNameLst>
                                          <p:attrName>style.visibility</p:attrName>
                                        </p:attrNameLst>
                                      </p:cBhvr>
                                      <p:to>
                                        <p:strVal val="visible"/>
                                      </p:to>
                                    </p:set>
                                    <p:animEffect transition="in" filter="fade">
                                      <p:cBhvr>
                                        <p:cTn id="7" dur="500"/>
                                        <p:tgtEl>
                                          <p:spTgt spid="81924"/>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3316"/>
                                        </p:tgtEl>
                                        <p:attrNameLst>
                                          <p:attrName>style.visibility</p:attrName>
                                        </p:attrNameLst>
                                      </p:cBhvr>
                                      <p:to>
                                        <p:strVal val="visible"/>
                                      </p:to>
                                    </p:set>
                                    <p:animEffect transition="in" filter="fade">
                                      <p:cBhvr>
                                        <p:cTn id="11" dur="500"/>
                                        <p:tgtEl>
                                          <p:spTgt spid="13316"/>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1923">
                                            <p:txEl>
                                              <p:pRg st="0" end="0"/>
                                            </p:txEl>
                                          </p:spTgt>
                                        </p:tgtEl>
                                        <p:attrNameLst>
                                          <p:attrName>style.visibility</p:attrName>
                                        </p:attrNameLst>
                                      </p:cBhvr>
                                      <p:to>
                                        <p:strVal val="visible"/>
                                      </p:to>
                                    </p:set>
                                    <p:animEffect transition="in" filter="fade">
                                      <p:cBhvr>
                                        <p:cTn id="15" dur="500"/>
                                        <p:tgtEl>
                                          <p:spTgt spid="81923">
                                            <p:txEl>
                                              <p:pRg st="0" end="0"/>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923">
                                            <p:txEl>
                                              <p:pRg st="1" end="1"/>
                                            </p:txEl>
                                          </p:spTgt>
                                        </p:tgtEl>
                                        <p:attrNameLst>
                                          <p:attrName>style.visibility</p:attrName>
                                        </p:attrNameLst>
                                      </p:cBhvr>
                                      <p:to>
                                        <p:strVal val="visible"/>
                                      </p:to>
                                    </p:set>
                                    <p:animEffect transition="in" filter="fade">
                                      <p:cBhvr>
                                        <p:cTn id="19" dur="500"/>
                                        <p:tgtEl>
                                          <p:spTgt spid="81923">
                                            <p:txEl>
                                              <p:pRg st="1" end="1"/>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923">
                                            <p:txEl>
                                              <p:pRg st="2" end="2"/>
                                            </p:txEl>
                                          </p:spTgt>
                                        </p:tgtEl>
                                        <p:attrNameLst>
                                          <p:attrName>style.visibility</p:attrName>
                                        </p:attrNameLst>
                                      </p:cBhvr>
                                      <p:to>
                                        <p:strVal val="visible"/>
                                      </p:to>
                                    </p:set>
                                    <p:animEffect transition="in" filter="fade">
                                      <p:cBhvr>
                                        <p:cTn id="23" dur="500"/>
                                        <p:tgtEl>
                                          <p:spTgt spid="819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P spid="819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2947" name="Rectangle 3"/>
          <p:cNvSpPr>
            <a:spLocks noGrp="1" noChangeArrowheads="1"/>
          </p:cNvSpPr>
          <p:nvPr>
            <p:ph type="title"/>
          </p:nvPr>
        </p:nvSpPr>
        <p:spPr>
          <a:xfrm>
            <a:off x="395288" y="188913"/>
            <a:ext cx="8229600" cy="1008062"/>
          </a:xfrm>
        </p:spPr>
        <p:txBody>
          <a:bodyPr/>
          <a:lstStyle/>
          <a:p>
            <a:r>
              <a:rPr lang="ru-RU" altLang="ru-RU" b="1">
                <a:solidFill>
                  <a:schemeClr val="hlink"/>
                </a:solidFill>
              </a:rPr>
              <a:t>Ликвидация последствий.</a:t>
            </a:r>
          </a:p>
        </p:txBody>
      </p:sp>
      <p:sp>
        <p:nvSpPr>
          <p:cNvPr id="82948" name="Rectangle 4"/>
          <p:cNvSpPr>
            <a:spLocks noGrp="1" noChangeArrowheads="1"/>
          </p:cNvSpPr>
          <p:nvPr>
            <p:ph type="body" idx="1"/>
          </p:nvPr>
        </p:nvSpPr>
        <p:spPr>
          <a:xfrm>
            <a:off x="457200" y="1484313"/>
            <a:ext cx="8229600" cy="5113337"/>
          </a:xfrm>
        </p:spPr>
        <p:txBody>
          <a:bodyPr/>
          <a:lstStyle/>
          <a:p>
            <a:pPr>
              <a:lnSpc>
                <a:spcPct val="80000"/>
              </a:lnSpc>
            </a:pPr>
            <a:r>
              <a:rPr lang="ru-RU" altLang="ru-RU" sz="2000"/>
              <a:t>По оценкам МЧС России, общая площадь затопленных территорий на Дальнем Востоке за весь период паводков составила 8 млн. квадратных километров. Наводнение таких масштабов произошло впервые за 115 лет наблюдений.</a:t>
            </a:r>
          </a:p>
          <a:p>
            <a:pPr>
              <a:lnSpc>
                <a:spcPct val="80000"/>
              </a:lnSpc>
            </a:pPr>
            <a:r>
              <a:rPr lang="ru-RU" altLang="ru-RU" sz="2000"/>
              <a:t>В настоящее время на территории Дальневосточного федерального округа в 14 муниципальных образованиях остаются подтопленными 74 населенных пункта (подтоплен 2691 жилой дом с населением 18489 человек, 48 участков дорожного полотна автодорог местного значения и 74 автомобильных моста).  </a:t>
            </a:r>
          </a:p>
          <a:p>
            <a:pPr>
              <a:lnSpc>
                <a:spcPct val="80000"/>
              </a:lnSpc>
            </a:pPr>
            <a:r>
              <a:rPr lang="ru-RU" altLang="ru-RU" sz="2000"/>
              <a:t>Всего эвакуировано 9108 человек. Развернуто 17 пунктов временного размещения, в 6 из них находится 461 человек. В 52 пунктах длительного пребывания находится 2532 человека.  В ликвидации последствий наводнения на Дальнем Востоке принимало участие более 40 тыс. человек и 7,5 тыс. единиц техники.</a:t>
            </a:r>
          </a:p>
        </p:txBody>
      </p:sp>
      <p:sp>
        <p:nvSpPr>
          <p:cNvPr id="82949" name="AutoShape 5">
            <a:hlinkClick r:id="rId3"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2947"/>
                                        </p:tgtEl>
                                        <p:attrNameLst>
                                          <p:attrName>style.visibility</p:attrName>
                                        </p:attrNameLst>
                                      </p:cBhvr>
                                      <p:to>
                                        <p:strVal val="visible"/>
                                      </p:to>
                                    </p:set>
                                    <p:animEffect transition="in" filter="fade">
                                      <p:cBhvr>
                                        <p:cTn id="7" dur="500"/>
                                        <p:tgtEl>
                                          <p:spTgt spid="8294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2948">
                                            <p:txEl>
                                              <p:pRg st="0" end="0"/>
                                            </p:txEl>
                                          </p:spTgt>
                                        </p:tgtEl>
                                        <p:attrNameLst>
                                          <p:attrName>style.visibility</p:attrName>
                                        </p:attrNameLst>
                                      </p:cBhvr>
                                      <p:to>
                                        <p:strVal val="visible"/>
                                      </p:to>
                                    </p:set>
                                    <p:animEffect transition="in" filter="fade">
                                      <p:cBhvr>
                                        <p:cTn id="11" dur="500"/>
                                        <p:tgtEl>
                                          <p:spTgt spid="82948">
                                            <p:txEl>
                                              <p:pRg st="0" end="0"/>
                                            </p:txEl>
                                          </p:spTgt>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948">
                                            <p:txEl>
                                              <p:pRg st="1" end="1"/>
                                            </p:txEl>
                                          </p:spTgt>
                                        </p:tgtEl>
                                        <p:attrNameLst>
                                          <p:attrName>style.visibility</p:attrName>
                                        </p:attrNameLst>
                                      </p:cBhvr>
                                      <p:to>
                                        <p:strVal val="visible"/>
                                      </p:to>
                                    </p:set>
                                    <p:animEffect transition="in" filter="fade">
                                      <p:cBhvr>
                                        <p:cTn id="15" dur="500"/>
                                        <p:tgtEl>
                                          <p:spTgt spid="82948">
                                            <p:txEl>
                                              <p:pRg st="1" end="1"/>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948">
                                            <p:txEl>
                                              <p:pRg st="2" end="2"/>
                                            </p:txEl>
                                          </p:spTgt>
                                        </p:tgtEl>
                                        <p:attrNameLst>
                                          <p:attrName>style.visibility</p:attrName>
                                        </p:attrNameLst>
                                      </p:cBhvr>
                                      <p:to>
                                        <p:strVal val="visible"/>
                                      </p:to>
                                    </p:set>
                                    <p:animEffect transition="in" filter="fade">
                                      <p:cBhvr>
                                        <p:cTn id="19" dur="500"/>
                                        <p:tgtEl>
                                          <p:spTgt spid="8294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p:bldP spid="82948"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3971" name="Rectangle 3"/>
          <p:cNvSpPr>
            <a:spLocks noGrp="1" noChangeArrowheads="1"/>
          </p:cNvSpPr>
          <p:nvPr>
            <p:ph type="title"/>
          </p:nvPr>
        </p:nvSpPr>
        <p:spPr>
          <a:xfrm>
            <a:off x="1258888" y="188913"/>
            <a:ext cx="7138987" cy="1031875"/>
          </a:xfrm>
        </p:spPr>
        <p:txBody>
          <a:bodyPr/>
          <a:lstStyle/>
          <a:p>
            <a:r>
              <a:rPr lang="ru-RU" altLang="ru-RU" b="1">
                <a:solidFill>
                  <a:schemeClr val="hlink"/>
                </a:solidFill>
              </a:rPr>
              <a:t>Возмещение ущерба.</a:t>
            </a:r>
          </a:p>
        </p:txBody>
      </p:sp>
      <p:sp>
        <p:nvSpPr>
          <p:cNvPr id="83972" name="Rectangle 4"/>
          <p:cNvSpPr>
            <a:spLocks noGrp="1" noChangeArrowheads="1"/>
          </p:cNvSpPr>
          <p:nvPr>
            <p:ph type="body" idx="1"/>
          </p:nvPr>
        </p:nvSpPr>
        <p:spPr>
          <a:xfrm>
            <a:off x="3419475" y="1628775"/>
            <a:ext cx="5338763" cy="4895850"/>
          </a:xfrm>
        </p:spPr>
        <p:txBody>
          <a:bodyPr/>
          <a:lstStyle/>
          <a:p>
            <a:pPr>
              <a:lnSpc>
                <a:spcPct val="80000"/>
              </a:lnSpc>
            </a:pPr>
            <a:r>
              <a:rPr lang="ru-RU" altLang="ru-RU" sz="1600"/>
              <a:t>На ремонт частных жилых помещений выделены средства из расчета 5 тысяч рублей на квадратный метр. В случае, если объект не подлежит восстановлению, гражданам будет предоставлена "жилищная субсидия или жилье в натуре". По окончании зимнего сезона уцелевшие и отремонтированные жилые объекты будут проинспектированы повторно для выявления внутренних повреждений, которые могут проявиться под действием отрицательных температур.</a:t>
            </a:r>
          </a:p>
          <a:p>
            <a:pPr>
              <a:lnSpc>
                <a:spcPct val="80000"/>
              </a:lnSpc>
            </a:pPr>
            <a:r>
              <a:rPr lang="ru-RU" altLang="ru-RU" sz="1600"/>
              <a:t>На время ремонта или строительства женщинам с детьми и пожилым людям предоставлены места в санаториях и пансионатах, остальных примут пункты временного проживания в общежитиях и военных городках. Всего от наводнения пострадали 79 тысяч человек, из них 17 тысяч - дети, рассказал Слюняев.</a:t>
            </a:r>
          </a:p>
          <a:p>
            <a:pPr>
              <a:lnSpc>
                <a:spcPct val="80000"/>
              </a:lnSpc>
            </a:pPr>
            <a:r>
              <a:rPr lang="ru-RU" altLang="ru-RU" sz="1600"/>
              <a:t>За утраченное имущество граждане получили единовременно по 10 тысяч рублей из местных бюджетов и по 100 тысяч рублей из федерального бюджета.</a:t>
            </a:r>
          </a:p>
        </p:txBody>
      </p:sp>
      <p:pic>
        <p:nvPicPr>
          <p:cNvPr id="14340" name="Picture 4" descr="48-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0825" y="2420938"/>
            <a:ext cx="3097213" cy="292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4" name="AutoShape 6">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3971"/>
                                        </p:tgtEl>
                                        <p:attrNameLst>
                                          <p:attrName>style.visibility</p:attrName>
                                        </p:attrNameLst>
                                      </p:cBhvr>
                                      <p:to>
                                        <p:strVal val="visible"/>
                                      </p:to>
                                    </p:set>
                                    <p:animEffect transition="in" filter="fade">
                                      <p:cBhvr>
                                        <p:cTn id="7" dur="500"/>
                                        <p:tgtEl>
                                          <p:spTgt spid="83971"/>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4340"/>
                                        </p:tgtEl>
                                        <p:attrNameLst>
                                          <p:attrName>style.visibility</p:attrName>
                                        </p:attrNameLst>
                                      </p:cBhvr>
                                      <p:to>
                                        <p:strVal val="visible"/>
                                      </p:to>
                                    </p:set>
                                    <p:animEffect transition="in" filter="fade">
                                      <p:cBhvr>
                                        <p:cTn id="11" dur="500"/>
                                        <p:tgtEl>
                                          <p:spTgt spid="14340"/>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3972">
                                            <p:txEl>
                                              <p:pRg st="0" end="0"/>
                                            </p:txEl>
                                          </p:spTgt>
                                        </p:tgtEl>
                                        <p:attrNameLst>
                                          <p:attrName>style.visibility</p:attrName>
                                        </p:attrNameLst>
                                      </p:cBhvr>
                                      <p:to>
                                        <p:strVal val="visible"/>
                                      </p:to>
                                    </p:set>
                                    <p:animEffect transition="in" filter="fade">
                                      <p:cBhvr>
                                        <p:cTn id="15" dur="500"/>
                                        <p:tgtEl>
                                          <p:spTgt spid="83972">
                                            <p:txEl>
                                              <p:pRg st="0" end="0"/>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3972">
                                            <p:txEl>
                                              <p:pRg st="1" end="1"/>
                                            </p:txEl>
                                          </p:spTgt>
                                        </p:tgtEl>
                                        <p:attrNameLst>
                                          <p:attrName>style.visibility</p:attrName>
                                        </p:attrNameLst>
                                      </p:cBhvr>
                                      <p:to>
                                        <p:strVal val="visible"/>
                                      </p:to>
                                    </p:set>
                                    <p:animEffect transition="in" filter="fade">
                                      <p:cBhvr>
                                        <p:cTn id="19" dur="500"/>
                                        <p:tgtEl>
                                          <p:spTgt spid="83972">
                                            <p:txEl>
                                              <p:pRg st="1" end="1"/>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3972">
                                            <p:txEl>
                                              <p:pRg st="2" end="2"/>
                                            </p:txEl>
                                          </p:spTgt>
                                        </p:tgtEl>
                                        <p:attrNameLst>
                                          <p:attrName>style.visibility</p:attrName>
                                        </p:attrNameLst>
                                      </p:cBhvr>
                                      <p:to>
                                        <p:strVal val="visible"/>
                                      </p:to>
                                    </p:set>
                                    <p:animEffect transition="in" filter="fade">
                                      <p:cBhvr>
                                        <p:cTn id="23" dur="500"/>
                                        <p:tgtEl>
                                          <p:spTgt spid="8397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p:bldP spid="8397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4995" name="Rectangle 3"/>
          <p:cNvSpPr>
            <a:spLocks noGrp="1" noChangeArrowheads="1"/>
          </p:cNvSpPr>
          <p:nvPr>
            <p:ph type="title"/>
          </p:nvPr>
        </p:nvSpPr>
        <p:spPr>
          <a:xfrm>
            <a:off x="2627313" y="188913"/>
            <a:ext cx="4043362" cy="960437"/>
          </a:xfrm>
        </p:spPr>
        <p:txBody>
          <a:bodyPr/>
          <a:lstStyle/>
          <a:p>
            <a:r>
              <a:rPr lang="ru-RU" altLang="ru-RU" b="1">
                <a:solidFill>
                  <a:schemeClr val="hlink"/>
                </a:solidFill>
              </a:rPr>
              <a:t>Жертвы.</a:t>
            </a:r>
          </a:p>
        </p:txBody>
      </p:sp>
      <p:sp>
        <p:nvSpPr>
          <p:cNvPr id="84996" name="Rectangle 4"/>
          <p:cNvSpPr>
            <a:spLocks noGrp="1" noChangeArrowheads="1"/>
          </p:cNvSpPr>
          <p:nvPr>
            <p:ph type="body" idx="1"/>
          </p:nvPr>
        </p:nvSpPr>
        <p:spPr>
          <a:xfrm>
            <a:off x="395288" y="1412875"/>
            <a:ext cx="8229600" cy="5184775"/>
          </a:xfrm>
        </p:spPr>
        <p:txBody>
          <a:bodyPr/>
          <a:lstStyle/>
          <a:p>
            <a:pPr>
              <a:lnSpc>
                <a:spcPct val="90000"/>
              </a:lnSpc>
            </a:pPr>
            <a:r>
              <a:rPr lang="ru-RU" altLang="ru-RU" sz="2400">
                <a:effectLst/>
              </a:rPr>
              <a:t>В момент трагедии Банзараканцев сидел за рулем армейского КАМАЗа, который ехал в хвосте колонны. В задачу военнослужащих войсковой части 72155 входила доставка песка на временную дамбу в Комсомольске на Амуре, где 5 сентября по данным на 16.00 по местному времени (9.00 по Москве) уровень воды в Амуре превысил 8,5 метра.</a:t>
            </a:r>
          </a:p>
          <a:p>
            <a:pPr>
              <a:lnSpc>
                <a:spcPct val="90000"/>
              </a:lnSpc>
            </a:pPr>
            <a:r>
              <a:rPr lang="ru-RU" altLang="ru-RU" sz="2400">
                <a:effectLst/>
              </a:rPr>
              <a:t>В связи с наводнением движение по полузатопленной трассе было закрыто, но командир роты капитан Виктор Макаров закрыл глаза на требование сотрудников ГИБДД искать объезд. В итоге на 143-ом километре дороги Банзараканцев не справился с управлением и многотонная машина съехала с трассы и полностью ушла под воду. Сослуживцы не смогли его спасти.</a:t>
            </a:r>
          </a:p>
        </p:txBody>
      </p:sp>
      <p:sp>
        <p:nvSpPr>
          <p:cNvPr id="84997" name="AutoShape 5">
            <a:hlinkClick r:id="rId3"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995"/>
                                        </p:tgtEl>
                                        <p:attrNameLst>
                                          <p:attrName>style.visibility</p:attrName>
                                        </p:attrNameLst>
                                      </p:cBhvr>
                                      <p:to>
                                        <p:strVal val="visible"/>
                                      </p:to>
                                    </p:set>
                                    <p:animEffect transition="in" filter="fade">
                                      <p:cBhvr>
                                        <p:cTn id="7" dur="500"/>
                                        <p:tgtEl>
                                          <p:spTgt spid="8499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4996">
                                            <p:txEl>
                                              <p:pRg st="0" end="0"/>
                                            </p:txEl>
                                          </p:spTgt>
                                        </p:tgtEl>
                                        <p:attrNameLst>
                                          <p:attrName>style.visibility</p:attrName>
                                        </p:attrNameLst>
                                      </p:cBhvr>
                                      <p:to>
                                        <p:strVal val="visible"/>
                                      </p:to>
                                    </p:set>
                                    <p:animEffect transition="in" filter="fade">
                                      <p:cBhvr>
                                        <p:cTn id="11" dur="500"/>
                                        <p:tgtEl>
                                          <p:spTgt spid="84996">
                                            <p:txEl>
                                              <p:pRg st="0" end="0"/>
                                            </p:txEl>
                                          </p:spTgt>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996">
                                            <p:txEl>
                                              <p:pRg st="1" end="1"/>
                                            </p:txEl>
                                          </p:spTgt>
                                        </p:tgtEl>
                                        <p:attrNameLst>
                                          <p:attrName>style.visibility</p:attrName>
                                        </p:attrNameLst>
                                      </p:cBhvr>
                                      <p:to>
                                        <p:strVal val="visible"/>
                                      </p:to>
                                    </p:set>
                                    <p:animEffect transition="in" filter="fade">
                                      <p:cBhvr>
                                        <p:cTn id="15" dur="500"/>
                                        <p:tgtEl>
                                          <p:spTgt spid="8499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p:bldP spid="8499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1989" name="AutoShape 5">
            <a:hlinkClick r:id="rId3"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41990" name="Rectangle 6"/>
          <p:cNvSpPr>
            <a:spLocks noGrp="1" noChangeArrowheads="1"/>
          </p:cNvSpPr>
          <p:nvPr>
            <p:ph type="title"/>
          </p:nvPr>
        </p:nvSpPr>
        <p:spPr>
          <a:xfrm>
            <a:off x="468313" y="115888"/>
            <a:ext cx="8229600" cy="1371600"/>
          </a:xfrm>
        </p:spPr>
        <p:txBody>
          <a:bodyPr/>
          <a:lstStyle/>
          <a:p>
            <a:r>
              <a:rPr lang="ru-RU" altLang="ru-RU" sz="4000" b="1">
                <a:solidFill>
                  <a:schemeClr val="hlink"/>
                </a:solidFill>
              </a:rPr>
              <a:t>Способы предотвращения наводнений:</a:t>
            </a:r>
          </a:p>
        </p:txBody>
      </p:sp>
      <p:sp>
        <p:nvSpPr>
          <p:cNvPr id="41991" name="Rectangle 7"/>
          <p:cNvSpPr>
            <a:spLocks noGrp="1" noChangeArrowheads="1"/>
          </p:cNvSpPr>
          <p:nvPr>
            <p:ph type="body" idx="1"/>
          </p:nvPr>
        </p:nvSpPr>
        <p:spPr>
          <a:xfrm>
            <a:off x="457200" y="1981200"/>
            <a:ext cx="8229600" cy="4543425"/>
          </a:xfrm>
        </p:spPr>
        <p:txBody>
          <a:bodyPr/>
          <a:lstStyle/>
          <a:p>
            <a:pPr>
              <a:lnSpc>
                <a:spcPct val="80000"/>
              </a:lnSpc>
            </a:pPr>
            <a:r>
              <a:rPr lang="ru-RU" altLang="ru-RU" sz="2400">
                <a:effectLst/>
              </a:rPr>
              <a:t>Прогнозирование;</a:t>
            </a:r>
          </a:p>
          <a:p>
            <a:pPr>
              <a:lnSpc>
                <a:spcPct val="80000"/>
              </a:lnSpc>
            </a:pPr>
            <a:r>
              <a:rPr lang="ru-RU" altLang="ru-RU" sz="2400">
                <a:effectLst/>
              </a:rPr>
              <a:t>Своевременное оповещение;</a:t>
            </a:r>
          </a:p>
          <a:p>
            <a:pPr>
              <a:lnSpc>
                <a:spcPct val="80000"/>
              </a:lnSpc>
            </a:pPr>
            <a:r>
              <a:rPr lang="ru-RU" altLang="ru-RU" sz="2400">
                <a:effectLst/>
              </a:rPr>
              <a:t>Регулирование речного стока путём создания водохранилищ;</a:t>
            </a:r>
          </a:p>
          <a:p>
            <a:pPr>
              <a:lnSpc>
                <a:spcPct val="80000"/>
              </a:lnSpc>
            </a:pPr>
            <a:r>
              <a:rPr lang="ru-RU" altLang="ru-RU" sz="2400">
                <a:effectLst/>
              </a:rPr>
              <a:t>Углубление перекатов и других мелей;</a:t>
            </a:r>
          </a:p>
          <a:p>
            <a:pPr>
              <a:lnSpc>
                <a:spcPct val="80000"/>
              </a:lnSpc>
            </a:pPr>
            <a:r>
              <a:rPr lang="ru-RU" altLang="ru-RU" sz="2400">
                <a:effectLst/>
              </a:rPr>
              <a:t>Заблаговременное разрушение ледяного покрова рек;  </a:t>
            </a:r>
          </a:p>
          <a:p>
            <a:pPr>
              <a:lnSpc>
                <a:spcPct val="80000"/>
              </a:lnSpc>
            </a:pPr>
            <a:r>
              <a:rPr lang="ru-RU" altLang="ru-RU" sz="2400">
                <a:effectLst/>
              </a:rPr>
              <a:t>Отвод паводковых вод; </a:t>
            </a:r>
          </a:p>
          <a:p>
            <a:pPr>
              <a:lnSpc>
                <a:spcPct val="80000"/>
              </a:lnSpc>
            </a:pPr>
            <a:r>
              <a:rPr lang="ru-RU" altLang="ru-RU" sz="2400">
                <a:effectLst/>
              </a:rPr>
              <a:t>Ограждение территорий дамбами (системами обвалования);  </a:t>
            </a:r>
          </a:p>
          <a:p>
            <a:pPr>
              <a:lnSpc>
                <a:spcPct val="80000"/>
              </a:lnSpc>
            </a:pPr>
            <a:r>
              <a:rPr lang="ru-RU" altLang="ru-RU" sz="2400">
                <a:effectLst/>
              </a:rPr>
              <a:t>Увеличение пропускной способности речного русла; </a:t>
            </a:r>
          </a:p>
          <a:p>
            <a:pPr>
              <a:lnSpc>
                <a:spcPct val="80000"/>
              </a:lnSpc>
            </a:pPr>
            <a:r>
              <a:rPr lang="ru-RU" altLang="ru-RU" sz="2400">
                <a:effectLst/>
              </a:rPr>
              <a:t>Агролесомелиорация. </a:t>
            </a:r>
            <a:br>
              <a:rPr lang="ru-RU" altLang="ru-RU" sz="2400">
                <a:effectLst/>
              </a:rPr>
            </a:br>
            <a:endParaRPr lang="ru-RU" altLang="ru-RU" sz="2400">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2" nodeType="afterEffect">
                                  <p:stCondLst>
                                    <p:cond delay="0"/>
                                  </p:stCondLst>
                                  <p:childTnLst>
                                    <p:set>
                                      <p:cBhvr>
                                        <p:cTn id="6" dur="1" fill="hold">
                                          <p:stCondLst>
                                            <p:cond delay="0"/>
                                          </p:stCondLst>
                                        </p:cTn>
                                        <p:tgtEl>
                                          <p:spTgt spid="41990"/>
                                        </p:tgtEl>
                                        <p:attrNameLst>
                                          <p:attrName>style.visibility</p:attrName>
                                        </p:attrNameLst>
                                      </p:cBhvr>
                                      <p:to>
                                        <p:strVal val="visible"/>
                                      </p:to>
                                    </p:set>
                                    <p:animEffect transition="in" filter="fade">
                                      <p:cBhvr>
                                        <p:cTn id="7" dur="500"/>
                                        <p:tgtEl>
                                          <p:spTgt spid="4199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991">
                                            <p:txEl>
                                              <p:pRg st="0" end="0"/>
                                            </p:txEl>
                                          </p:spTgt>
                                        </p:tgtEl>
                                        <p:attrNameLst>
                                          <p:attrName>style.visibility</p:attrName>
                                        </p:attrNameLst>
                                      </p:cBhvr>
                                      <p:to>
                                        <p:strVal val="visible"/>
                                      </p:to>
                                    </p:set>
                                    <p:animEffect transition="in" filter="fade">
                                      <p:cBhvr>
                                        <p:cTn id="11" dur="500"/>
                                        <p:tgtEl>
                                          <p:spTgt spid="41991">
                                            <p:txEl>
                                              <p:pRg st="0" end="0"/>
                                            </p:txEl>
                                          </p:spTgt>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991">
                                            <p:txEl>
                                              <p:pRg st="1" end="1"/>
                                            </p:txEl>
                                          </p:spTgt>
                                        </p:tgtEl>
                                        <p:attrNameLst>
                                          <p:attrName>style.visibility</p:attrName>
                                        </p:attrNameLst>
                                      </p:cBhvr>
                                      <p:to>
                                        <p:strVal val="visible"/>
                                      </p:to>
                                    </p:set>
                                    <p:animEffect transition="in" filter="fade">
                                      <p:cBhvr>
                                        <p:cTn id="15" dur="500"/>
                                        <p:tgtEl>
                                          <p:spTgt spid="41991">
                                            <p:txEl>
                                              <p:pRg st="1" end="1"/>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991">
                                            <p:txEl>
                                              <p:pRg st="2" end="2"/>
                                            </p:txEl>
                                          </p:spTgt>
                                        </p:tgtEl>
                                        <p:attrNameLst>
                                          <p:attrName>style.visibility</p:attrName>
                                        </p:attrNameLst>
                                      </p:cBhvr>
                                      <p:to>
                                        <p:strVal val="visible"/>
                                      </p:to>
                                    </p:set>
                                    <p:animEffect transition="in" filter="fade">
                                      <p:cBhvr>
                                        <p:cTn id="19" dur="500"/>
                                        <p:tgtEl>
                                          <p:spTgt spid="41991">
                                            <p:txEl>
                                              <p:pRg st="2" end="2"/>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991">
                                            <p:txEl>
                                              <p:pRg st="3" end="3"/>
                                            </p:txEl>
                                          </p:spTgt>
                                        </p:tgtEl>
                                        <p:attrNameLst>
                                          <p:attrName>style.visibility</p:attrName>
                                        </p:attrNameLst>
                                      </p:cBhvr>
                                      <p:to>
                                        <p:strVal val="visible"/>
                                      </p:to>
                                    </p:set>
                                    <p:animEffect transition="in" filter="fade">
                                      <p:cBhvr>
                                        <p:cTn id="23" dur="500"/>
                                        <p:tgtEl>
                                          <p:spTgt spid="41991">
                                            <p:txEl>
                                              <p:pRg st="3" end="3"/>
                                            </p:txEl>
                                          </p:spTgt>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991">
                                            <p:txEl>
                                              <p:pRg st="4" end="4"/>
                                            </p:txEl>
                                          </p:spTgt>
                                        </p:tgtEl>
                                        <p:attrNameLst>
                                          <p:attrName>style.visibility</p:attrName>
                                        </p:attrNameLst>
                                      </p:cBhvr>
                                      <p:to>
                                        <p:strVal val="visible"/>
                                      </p:to>
                                    </p:set>
                                    <p:animEffect transition="in" filter="fade">
                                      <p:cBhvr>
                                        <p:cTn id="27" dur="500"/>
                                        <p:tgtEl>
                                          <p:spTgt spid="41991">
                                            <p:txEl>
                                              <p:pRg st="4" end="4"/>
                                            </p:txEl>
                                          </p:spTgt>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1991">
                                            <p:txEl>
                                              <p:pRg st="5" end="5"/>
                                            </p:txEl>
                                          </p:spTgt>
                                        </p:tgtEl>
                                        <p:attrNameLst>
                                          <p:attrName>style.visibility</p:attrName>
                                        </p:attrNameLst>
                                      </p:cBhvr>
                                      <p:to>
                                        <p:strVal val="visible"/>
                                      </p:to>
                                    </p:set>
                                    <p:animEffect transition="in" filter="fade">
                                      <p:cBhvr>
                                        <p:cTn id="31" dur="500"/>
                                        <p:tgtEl>
                                          <p:spTgt spid="41991">
                                            <p:txEl>
                                              <p:pRg st="5" end="5"/>
                                            </p:txEl>
                                          </p:spTgt>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1991">
                                            <p:txEl>
                                              <p:pRg st="6" end="6"/>
                                            </p:txEl>
                                          </p:spTgt>
                                        </p:tgtEl>
                                        <p:attrNameLst>
                                          <p:attrName>style.visibility</p:attrName>
                                        </p:attrNameLst>
                                      </p:cBhvr>
                                      <p:to>
                                        <p:strVal val="visible"/>
                                      </p:to>
                                    </p:set>
                                    <p:animEffect transition="in" filter="fade">
                                      <p:cBhvr>
                                        <p:cTn id="35" dur="500"/>
                                        <p:tgtEl>
                                          <p:spTgt spid="41991">
                                            <p:txEl>
                                              <p:pRg st="6" end="6"/>
                                            </p:txEl>
                                          </p:spTgt>
                                        </p:tgtEl>
                                      </p:cBhvr>
                                    </p:animEffect>
                                  </p:childTnLst>
                                </p:cTn>
                              </p:par>
                            </p:childTnLst>
                          </p:cTn>
                        </p:par>
                        <p:par>
                          <p:cTn id="36" fill="hold" nodeType="afterGroup">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1991">
                                            <p:txEl>
                                              <p:pRg st="7" end="7"/>
                                            </p:txEl>
                                          </p:spTgt>
                                        </p:tgtEl>
                                        <p:attrNameLst>
                                          <p:attrName>style.visibility</p:attrName>
                                        </p:attrNameLst>
                                      </p:cBhvr>
                                      <p:to>
                                        <p:strVal val="visible"/>
                                      </p:to>
                                    </p:set>
                                    <p:animEffect transition="in" filter="fade">
                                      <p:cBhvr>
                                        <p:cTn id="39" dur="500"/>
                                        <p:tgtEl>
                                          <p:spTgt spid="41991">
                                            <p:txEl>
                                              <p:pRg st="7" end="7"/>
                                            </p:txEl>
                                          </p:spTgt>
                                        </p:tgtEl>
                                      </p:cBhvr>
                                    </p:animEffect>
                                  </p:childTnLst>
                                </p:cTn>
                              </p:par>
                            </p:childTnLst>
                          </p:cTn>
                        </p:par>
                        <p:par>
                          <p:cTn id="40" fill="hold" nodeType="afterGroup">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991">
                                            <p:txEl>
                                              <p:pRg st="8" end="8"/>
                                            </p:txEl>
                                          </p:spTgt>
                                        </p:tgtEl>
                                        <p:attrNameLst>
                                          <p:attrName>style.visibility</p:attrName>
                                        </p:attrNameLst>
                                      </p:cBhvr>
                                      <p:to>
                                        <p:strVal val="visible"/>
                                      </p:to>
                                    </p:set>
                                    <p:animEffect transition="in" filter="fade">
                                      <p:cBhvr>
                                        <p:cTn id="43" dur="500"/>
                                        <p:tgtEl>
                                          <p:spTgt spid="4199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0" grpId="2"/>
      <p:bldP spid="4199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4035" name="AutoShape 3">
            <a:hlinkClick r:id="rId3"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44036" name="Rectangle 4"/>
          <p:cNvSpPr>
            <a:spLocks noGrp="1" noChangeArrowheads="1"/>
          </p:cNvSpPr>
          <p:nvPr>
            <p:ph type="title"/>
          </p:nvPr>
        </p:nvSpPr>
        <p:spPr>
          <a:xfrm>
            <a:off x="468313" y="115888"/>
            <a:ext cx="8229600" cy="1371600"/>
          </a:xfrm>
        </p:spPr>
        <p:txBody>
          <a:bodyPr/>
          <a:lstStyle/>
          <a:p>
            <a:r>
              <a:rPr lang="ru-RU" altLang="ru-RU" sz="4000" b="1">
                <a:solidFill>
                  <a:schemeClr val="hlink"/>
                </a:solidFill>
              </a:rPr>
              <a:t>Прогнозирование наводнений:</a:t>
            </a:r>
          </a:p>
        </p:txBody>
      </p:sp>
      <p:sp>
        <p:nvSpPr>
          <p:cNvPr id="44037" name="Rectangle 5"/>
          <p:cNvSpPr>
            <a:spLocks noGrp="1" noChangeArrowheads="1"/>
          </p:cNvSpPr>
          <p:nvPr>
            <p:ph type="body" idx="1"/>
          </p:nvPr>
        </p:nvSpPr>
        <p:spPr/>
        <p:txBody>
          <a:bodyPr/>
          <a:lstStyle/>
          <a:p>
            <a:pPr>
              <a:lnSpc>
                <a:spcPct val="90000"/>
              </a:lnSpc>
            </a:pPr>
            <a:r>
              <a:rPr lang="ru-RU" altLang="ru-RU"/>
              <a:t>Расположение данными о речном стоке и его зависимости от осадков;</a:t>
            </a:r>
          </a:p>
          <a:p>
            <a:pPr>
              <a:lnSpc>
                <a:spcPct val="90000"/>
              </a:lnSpc>
            </a:pPr>
            <a:r>
              <a:rPr lang="ru-RU" altLang="ru-RU"/>
              <a:t>Расположение данными метеорологических радиолокационных станций об осадках;</a:t>
            </a:r>
          </a:p>
          <a:p>
            <a:pPr>
              <a:lnSpc>
                <a:spcPct val="90000"/>
              </a:lnSpc>
            </a:pPr>
            <a:r>
              <a:rPr lang="ru-RU" altLang="ru-RU"/>
              <a:t>Вычисление ожидаемых периодов повторяемости наводнений;</a:t>
            </a:r>
          </a:p>
          <a:p>
            <a:pPr>
              <a:lnSpc>
                <a:spcPct val="90000"/>
              </a:lnSpc>
            </a:pPr>
            <a:r>
              <a:rPr lang="ru-RU" altLang="ru-RU"/>
              <a:t>Вертолётная и спутниковая съёмка и др.</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036"/>
                                        </p:tgtEl>
                                        <p:attrNameLst>
                                          <p:attrName>style.visibility</p:attrName>
                                        </p:attrNameLst>
                                      </p:cBhvr>
                                      <p:to>
                                        <p:strVal val="visible"/>
                                      </p:to>
                                    </p:set>
                                    <p:animEffect transition="in" filter="fade">
                                      <p:cBhvr>
                                        <p:cTn id="7" dur="500"/>
                                        <p:tgtEl>
                                          <p:spTgt spid="44036"/>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037">
                                            <p:txEl>
                                              <p:pRg st="0" end="0"/>
                                            </p:txEl>
                                          </p:spTgt>
                                        </p:tgtEl>
                                        <p:attrNameLst>
                                          <p:attrName>style.visibility</p:attrName>
                                        </p:attrNameLst>
                                      </p:cBhvr>
                                      <p:to>
                                        <p:strVal val="visible"/>
                                      </p:to>
                                    </p:set>
                                    <p:animEffect transition="in" filter="fade">
                                      <p:cBhvr>
                                        <p:cTn id="11" dur="500"/>
                                        <p:tgtEl>
                                          <p:spTgt spid="44037">
                                            <p:txEl>
                                              <p:pRg st="0" end="0"/>
                                            </p:txEl>
                                          </p:spTgt>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4037">
                                            <p:txEl>
                                              <p:pRg st="1" end="1"/>
                                            </p:txEl>
                                          </p:spTgt>
                                        </p:tgtEl>
                                        <p:attrNameLst>
                                          <p:attrName>style.visibility</p:attrName>
                                        </p:attrNameLst>
                                      </p:cBhvr>
                                      <p:to>
                                        <p:strVal val="visible"/>
                                      </p:to>
                                    </p:set>
                                    <p:animEffect transition="in" filter="fade">
                                      <p:cBhvr>
                                        <p:cTn id="15" dur="500"/>
                                        <p:tgtEl>
                                          <p:spTgt spid="44037">
                                            <p:txEl>
                                              <p:pRg st="1" end="1"/>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4037">
                                            <p:txEl>
                                              <p:pRg st="2" end="2"/>
                                            </p:txEl>
                                          </p:spTgt>
                                        </p:tgtEl>
                                        <p:attrNameLst>
                                          <p:attrName>style.visibility</p:attrName>
                                        </p:attrNameLst>
                                      </p:cBhvr>
                                      <p:to>
                                        <p:strVal val="visible"/>
                                      </p:to>
                                    </p:set>
                                    <p:animEffect transition="in" filter="fade">
                                      <p:cBhvr>
                                        <p:cTn id="19" dur="500"/>
                                        <p:tgtEl>
                                          <p:spTgt spid="44037">
                                            <p:txEl>
                                              <p:pRg st="2" end="2"/>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4037">
                                            <p:txEl>
                                              <p:pRg st="3" end="3"/>
                                            </p:txEl>
                                          </p:spTgt>
                                        </p:tgtEl>
                                        <p:attrNameLst>
                                          <p:attrName>style.visibility</p:attrName>
                                        </p:attrNameLst>
                                      </p:cBhvr>
                                      <p:to>
                                        <p:strVal val="visible"/>
                                      </p:to>
                                    </p:set>
                                    <p:animEffect transition="in" filter="fade">
                                      <p:cBhvr>
                                        <p:cTn id="23" dur="500"/>
                                        <p:tgtEl>
                                          <p:spTgt spid="4403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p:bldP spid="4403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6083" name="AutoShape 3">
            <a:hlinkClick r:id="rId3"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46084" name="Rectangle 4"/>
          <p:cNvSpPr>
            <a:spLocks noGrp="1" noChangeArrowheads="1"/>
          </p:cNvSpPr>
          <p:nvPr>
            <p:ph type="title"/>
          </p:nvPr>
        </p:nvSpPr>
        <p:spPr>
          <a:xfrm>
            <a:off x="468313" y="115888"/>
            <a:ext cx="8229600" cy="1371600"/>
          </a:xfrm>
        </p:spPr>
        <p:txBody>
          <a:bodyPr/>
          <a:lstStyle/>
          <a:p>
            <a:r>
              <a:rPr lang="ru-RU" altLang="ru-RU" b="1">
                <a:solidFill>
                  <a:schemeClr val="hlink"/>
                </a:solidFill>
              </a:rPr>
              <a:t>Регулирование </a:t>
            </a:r>
            <a:br>
              <a:rPr lang="ru-RU" altLang="ru-RU" b="1">
                <a:solidFill>
                  <a:schemeClr val="hlink"/>
                </a:solidFill>
              </a:rPr>
            </a:br>
            <a:r>
              <a:rPr lang="ru-RU" altLang="ru-RU" b="1">
                <a:solidFill>
                  <a:schemeClr val="hlink"/>
                </a:solidFill>
              </a:rPr>
              <a:t>паводочного стока</a:t>
            </a:r>
            <a:r>
              <a:rPr lang="ru-RU" altLang="ru-RU" sz="4000" b="1">
                <a:solidFill>
                  <a:schemeClr val="hlink"/>
                </a:solidFill>
              </a:rPr>
              <a:t>:</a:t>
            </a:r>
          </a:p>
        </p:txBody>
      </p:sp>
      <p:sp>
        <p:nvSpPr>
          <p:cNvPr id="46086" name="Text Box 6"/>
          <p:cNvSpPr txBox="1">
            <a:spLocks noChangeArrowheads="1"/>
          </p:cNvSpPr>
          <p:nvPr/>
        </p:nvSpPr>
        <p:spPr bwMode="auto">
          <a:xfrm>
            <a:off x="250825" y="1628775"/>
            <a:ext cx="8642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ru-RU" altLang="ru-RU"/>
          </a:p>
        </p:txBody>
      </p:sp>
      <p:pic>
        <p:nvPicPr>
          <p:cNvPr id="46088" name="Picture 8" descr="cariv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9388" y="3933825"/>
            <a:ext cx="3816350" cy="2859088"/>
          </a:xfrm>
          <a:prstGeom prst="rect">
            <a:avLst/>
          </a:prstGeom>
          <a:noFill/>
          <a:extLst>
            <a:ext uri="{909E8E84-426E-40DD-AFC4-6F175D3DCCD1}">
              <a14:hiddenFill xmlns:a14="http://schemas.microsoft.com/office/drawing/2010/main">
                <a:solidFill>
                  <a:srgbClr val="FFFFFF"/>
                </a:solidFill>
              </a14:hiddenFill>
            </a:ext>
          </a:extLst>
        </p:spPr>
      </p:pic>
      <p:sp>
        <p:nvSpPr>
          <p:cNvPr id="46089" name="Text Box 9"/>
          <p:cNvSpPr txBox="1">
            <a:spLocks noChangeArrowheads="1"/>
          </p:cNvSpPr>
          <p:nvPr/>
        </p:nvSpPr>
        <p:spPr bwMode="auto">
          <a:xfrm>
            <a:off x="179388" y="1700213"/>
            <a:ext cx="5113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a:t>Осуществляется с помощью водохранилищ.</a:t>
            </a:r>
          </a:p>
        </p:txBody>
      </p:sp>
      <p:sp>
        <p:nvSpPr>
          <p:cNvPr id="46090" name="Text Box 10"/>
          <p:cNvSpPr txBox="1">
            <a:spLocks noChangeArrowheads="1"/>
          </p:cNvSpPr>
          <p:nvPr/>
        </p:nvSpPr>
        <p:spPr bwMode="auto">
          <a:xfrm>
            <a:off x="2987675" y="2060575"/>
            <a:ext cx="33131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800" b="1">
                <a:solidFill>
                  <a:schemeClr val="accent1"/>
                </a:solidFill>
              </a:rPr>
              <a:t>Водохранилища</a:t>
            </a:r>
          </a:p>
        </p:txBody>
      </p:sp>
      <p:sp>
        <p:nvSpPr>
          <p:cNvPr id="46091" name="Text Box 11"/>
          <p:cNvSpPr txBox="1">
            <a:spLocks noChangeArrowheads="1"/>
          </p:cNvSpPr>
          <p:nvPr/>
        </p:nvSpPr>
        <p:spPr bwMode="auto">
          <a:xfrm>
            <a:off x="250825" y="2708275"/>
            <a:ext cx="3673475" cy="116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a:solidFill>
                  <a:schemeClr val="folHlink"/>
                </a:solidFill>
              </a:rPr>
              <a:t>Водохранилище регулируемого типа</a:t>
            </a:r>
            <a:r>
              <a:rPr lang="ru-RU" altLang="ru-RU"/>
              <a:t> </a:t>
            </a:r>
            <a:r>
              <a:rPr lang="ru-RU" altLang="ru-RU" sz="1600"/>
              <a:t>– имеются затворки, которые открываются и закрываются по требованию</a:t>
            </a:r>
            <a:r>
              <a:rPr lang="ru-RU" altLang="ru-RU"/>
              <a:t> </a:t>
            </a:r>
          </a:p>
        </p:txBody>
      </p:sp>
      <p:sp>
        <p:nvSpPr>
          <p:cNvPr id="46092" name="Text Box 12"/>
          <p:cNvSpPr txBox="1">
            <a:spLocks noChangeArrowheads="1"/>
          </p:cNvSpPr>
          <p:nvPr/>
        </p:nvSpPr>
        <p:spPr bwMode="auto">
          <a:xfrm>
            <a:off x="4859338" y="2781300"/>
            <a:ext cx="396081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a:solidFill>
                  <a:schemeClr val="folHlink"/>
                </a:solidFill>
              </a:rPr>
              <a:t>Водохранилище автоматического удержания паводкового сброса</a:t>
            </a:r>
            <a:endParaRPr lang="ru-RU" altLang="ru-RU"/>
          </a:p>
        </p:txBody>
      </p:sp>
      <p:pic>
        <p:nvPicPr>
          <p:cNvPr id="46094" name="Picture 14" descr="cheboksarskoe_vodohranilishch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59338" y="3860800"/>
            <a:ext cx="3641725" cy="2860675"/>
          </a:xfrm>
          <a:prstGeom prst="rect">
            <a:avLst/>
          </a:prstGeom>
          <a:noFill/>
          <a:extLst>
            <a:ext uri="{909E8E84-426E-40DD-AFC4-6F175D3DCCD1}">
              <a14:hiddenFill xmlns:a14="http://schemas.microsoft.com/office/drawing/2010/main">
                <a:solidFill>
                  <a:srgbClr val="FFFFFF"/>
                </a:solidFill>
              </a14:hiddenFill>
            </a:ext>
          </a:extLst>
        </p:spPr>
      </p:pic>
      <p:sp>
        <p:nvSpPr>
          <p:cNvPr id="46095" name="Line 15"/>
          <p:cNvSpPr>
            <a:spLocks noChangeShapeType="1"/>
          </p:cNvSpPr>
          <p:nvPr/>
        </p:nvSpPr>
        <p:spPr bwMode="auto">
          <a:xfrm flipH="1">
            <a:off x="2771775" y="2636838"/>
            <a:ext cx="431800" cy="714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46096" name="Line 16"/>
          <p:cNvSpPr>
            <a:spLocks noChangeShapeType="1"/>
          </p:cNvSpPr>
          <p:nvPr/>
        </p:nvSpPr>
        <p:spPr bwMode="auto">
          <a:xfrm>
            <a:off x="5364163" y="2636838"/>
            <a:ext cx="431800" cy="714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084"/>
                                        </p:tgtEl>
                                        <p:attrNameLst>
                                          <p:attrName>style.visibility</p:attrName>
                                        </p:attrNameLst>
                                      </p:cBhvr>
                                      <p:to>
                                        <p:strVal val="visible"/>
                                      </p:to>
                                    </p:set>
                                    <p:animEffect transition="in" filter="fade">
                                      <p:cBhvr>
                                        <p:cTn id="7" dur="500"/>
                                        <p:tgtEl>
                                          <p:spTgt spid="46084"/>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089"/>
                                        </p:tgtEl>
                                        <p:attrNameLst>
                                          <p:attrName>style.visibility</p:attrName>
                                        </p:attrNameLst>
                                      </p:cBhvr>
                                      <p:to>
                                        <p:strVal val="visible"/>
                                      </p:to>
                                    </p:set>
                                    <p:animEffect transition="in" filter="fade">
                                      <p:cBhvr>
                                        <p:cTn id="11" dur="500"/>
                                        <p:tgtEl>
                                          <p:spTgt spid="46089"/>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6090"/>
                                        </p:tgtEl>
                                        <p:attrNameLst>
                                          <p:attrName>style.visibility</p:attrName>
                                        </p:attrNameLst>
                                      </p:cBhvr>
                                      <p:to>
                                        <p:strVal val="visible"/>
                                      </p:to>
                                    </p:set>
                                    <p:animEffect transition="in" filter="fade">
                                      <p:cBhvr>
                                        <p:cTn id="15" dur="500"/>
                                        <p:tgtEl>
                                          <p:spTgt spid="46090"/>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6095"/>
                                        </p:tgtEl>
                                        <p:attrNameLst>
                                          <p:attrName>style.visibility</p:attrName>
                                        </p:attrNameLst>
                                      </p:cBhvr>
                                      <p:to>
                                        <p:strVal val="visible"/>
                                      </p:to>
                                    </p:set>
                                    <p:animEffect transition="in" filter="fade">
                                      <p:cBhvr>
                                        <p:cTn id="19" dur="500"/>
                                        <p:tgtEl>
                                          <p:spTgt spid="46095"/>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6091"/>
                                        </p:tgtEl>
                                        <p:attrNameLst>
                                          <p:attrName>style.visibility</p:attrName>
                                        </p:attrNameLst>
                                      </p:cBhvr>
                                      <p:to>
                                        <p:strVal val="visible"/>
                                      </p:to>
                                    </p:set>
                                    <p:animEffect transition="in" filter="fade">
                                      <p:cBhvr>
                                        <p:cTn id="23" dur="500"/>
                                        <p:tgtEl>
                                          <p:spTgt spid="46091"/>
                                        </p:tgtEl>
                                      </p:cBhvr>
                                    </p:animEffect>
                                  </p:childTnLst>
                                </p:cTn>
                              </p:par>
                            </p:childTnLst>
                          </p:cTn>
                        </p:par>
                        <p:par>
                          <p:cTn id="24" fill="hold" nodeType="afterGroup">
                            <p:stCondLst>
                              <p:cond delay="2500"/>
                            </p:stCondLst>
                            <p:childTnLst>
                              <p:par>
                                <p:cTn id="25" presetID="10" presetClass="entr" presetSubtype="0" fill="hold" nodeType="afterEffect">
                                  <p:stCondLst>
                                    <p:cond delay="0"/>
                                  </p:stCondLst>
                                  <p:childTnLst>
                                    <p:set>
                                      <p:cBhvr>
                                        <p:cTn id="26" dur="1" fill="hold">
                                          <p:stCondLst>
                                            <p:cond delay="0"/>
                                          </p:stCondLst>
                                        </p:cTn>
                                        <p:tgtEl>
                                          <p:spTgt spid="46088"/>
                                        </p:tgtEl>
                                        <p:attrNameLst>
                                          <p:attrName>style.visibility</p:attrName>
                                        </p:attrNameLst>
                                      </p:cBhvr>
                                      <p:to>
                                        <p:strVal val="visible"/>
                                      </p:to>
                                    </p:set>
                                    <p:animEffect transition="in" filter="fade">
                                      <p:cBhvr>
                                        <p:cTn id="27" dur="500"/>
                                        <p:tgtEl>
                                          <p:spTgt spid="46088"/>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6096"/>
                                        </p:tgtEl>
                                        <p:attrNameLst>
                                          <p:attrName>style.visibility</p:attrName>
                                        </p:attrNameLst>
                                      </p:cBhvr>
                                      <p:to>
                                        <p:strVal val="visible"/>
                                      </p:to>
                                    </p:set>
                                    <p:animEffect transition="in" filter="fade">
                                      <p:cBhvr>
                                        <p:cTn id="31" dur="500"/>
                                        <p:tgtEl>
                                          <p:spTgt spid="46096"/>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6092"/>
                                        </p:tgtEl>
                                        <p:attrNameLst>
                                          <p:attrName>style.visibility</p:attrName>
                                        </p:attrNameLst>
                                      </p:cBhvr>
                                      <p:to>
                                        <p:strVal val="visible"/>
                                      </p:to>
                                    </p:set>
                                    <p:animEffect transition="in" filter="fade">
                                      <p:cBhvr>
                                        <p:cTn id="35" dur="500"/>
                                        <p:tgtEl>
                                          <p:spTgt spid="46092"/>
                                        </p:tgtEl>
                                      </p:cBhvr>
                                    </p:animEffect>
                                  </p:childTnLst>
                                </p:cTn>
                              </p:par>
                            </p:childTnLst>
                          </p:cTn>
                        </p:par>
                        <p:par>
                          <p:cTn id="36" fill="hold" nodeType="afterGroup">
                            <p:stCondLst>
                              <p:cond delay="4000"/>
                            </p:stCondLst>
                            <p:childTnLst>
                              <p:par>
                                <p:cTn id="37" presetID="10" presetClass="entr" presetSubtype="0" fill="hold" nodeType="afterEffect">
                                  <p:stCondLst>
                                    <p:cond delay="0"/>
                                  </p:stCondLst>
                                  <p:childTnLst>
                                    <p:set>
                                      <p:cBhvr>
                                        <p:cTn id="38" dur="1" fill="hold">
                                          <p:stCondLst>
                                            <p:cond delay="0"/>
                                          </p:stCondLst>
                                        </p:cTn>
                                        <p:tgtEl>
                                          <p:spTgt spid="46094"/>
                                        </p:tgtEl>
                                        <p:attrNameLst>
                                          <p:attrName>style.visibility</p:attrName>
                                        </p:attrNameLst>
                                      </p:cBhvr>
                                      <p:to>
                                        <p:strVal val="visible"/>
                                      </p:to>
                                    </p:set>
                                    <p:animEffect transition="in" filter="fade">
                                      <p:cBhvr>
                                        <p:cTn id="39" dur="500"/>
                                        <p:tgtEl>
                                          <p:spTgt spid="46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4" grpId="0"/>
      <p:bldP spid="46089" grpId="0"/>
      <p:bldP spid="46090" grpId="0"/>
      <p:bldP spid="46091" grpId="0"/>
      <p:bldP spid="46092" grpId="0"/>
      <p:bldP spid="46095" grpId="0" animBg="1"/>
      <p:bldP spid="4609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7108" name="Rectangle 4"/>
          <p:cNvSpPr>
            <a:spLocks noGrp="1" noChangeArrowheads="1"/>
          </p:cNvSpPr>
          <p:nvPr>
            <p:ph type="title"/>
          </p:nvPr>
        </p:nvSpPr>
        <p:spPr>
          <a:xfrm>
            <a:off x="468313" y="115888"/>
            <a:ext cx="8229600" cy="1371600"/>
          </a:xfrm>
        </p:spPr>
        <p:txBody>
          <a:bodyPr/>
          <a:lstStyle/>
          <a:p>
            <a:r>
              <a:rPr lang="ru-RU" altLang="ru-RU" sz="4000" b="1">
                <a:solidFill>
                  <a:schemeClr val="hlink"/>
                </a:solidFill>
              </a:rPr>
              <a:t>Дамбы обвалования и стенки защиты от наводнений</a:t>
            </a:r>
            <a:endParaRPr lang="ru-RU" altLang="ru-RU"/>
          </a:p>
        </p:txBody>
      </p:sp>
      <p:sp>
        <p:nvSpPr>
          <p:cNvPr id="47118" name="Text Box 14"/>
          <p:cNvSpPr txBox="1">
            <a:spLocks noChangeArrowheads="1"/>
          </p:cNvSpPr>
          <p:nvPr/>
        </p:nvSpPr>
        <p:spPr bwMode="auto">
          <a:xfrm>
            <a:off x="323850" y="1700213"/>
            <a:ext cx="3816350" cy="489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a:t>Такие гидротехнические сооружения самым непосредственным образом защищают от паводков те площади, возле которых они возводятся. Дамбы обвалования, представляют собой сплошные земляные насыпи; защитные стенки строятся из бетона. </a:t>
            </a:r>
          </a:p>
          <a:p>
            <a:pPr>
              <a:spcBef>
                <a:spcPct val="50000"/>
              </a:spcBef>
            </a:pPr>
            <a:r>
              <a:rPr lang="ru-RU" altLang="ru-RU"/>
              <a:t>В большинстве случаев рядом с такими сооружениями располагаются насосные станции, которые во время паводков используются для откачки ливневых и прочих сточных вод через канализационные коллекторы. </a:t>
            </a:r>
          </a:p>
        </p:txBody>
      </p:sp>
      <p:pic>
        <p:nvPicPr>
          <p:cNvPr id="47120" name="Picture 16" descr="zaschitnaya-damba-reka-lena-g-yakutsk-zagraditelnaya-damba-2-111031-25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4663" y="1557338"/>
            <a:ext cx="4391025" cy="2297112"/>
          </a:xfrm>
          <a:prstGeom prst="rect">
            <a:avLst/>
          </a:prstGeom>
          <a:noFill/>
          <a:extLst>
            <a:ext uri="{909E8E84-426E-40DD-AFC4-6F175D3DCCD1}">
              <a14:hiddenFill xmlns:a14="http://schemas.microsoft.com/office/drawing/2010/main">
                <a:solidFill>
                  <a:srgbClr val="FFFFFF"/>
                </a:solidFill>
              </a14:hiddenFill>
            </a:ext>
          </a:extLst>
        </p:spPr>
      </p:pic>
      <p:pic>
        <p:nvPicPr>
          <p:cNvPr id="47122" name="Picture 18" descr="perm"/>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00563" y="3997325"/>
            <a:ext cx="3816350" cy="2860675"/>
          </a:xfrm>
          <a:prstGeom prst="rect">
            <a:avLst/>
          </a:prstGeom>
          <a:noFill/>
          <a:extLst>
            <a:ext uri="{909E8E84-426E-40DD-AFC4-6F175D3DCCD1}">
              <a14:hiddenFill xmlns:a14="http://schemas.microsoft.com/office/drawing/2010/main">
                <a:solidFill>
                  <a:srgbClr val="FFFFFF"/>
                </a:solidFill>
              </a14:hiddenFill>
            </a:ext>
          </a:extLst>
        </p:spPr>
      </p:pic>
      <p:sp>
        <p:nvSpPr>
          <p:cNvPr id="47107" name="AutoShape 3">
            <a:hlinkClick r:id="rId5"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fade">
                                      <p:cBhvr>
                                        <p:cTn id="7" dur="500"/>
                                        <p:tgtEl>
                                          <p:spTgt spid="4710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7118"/>
                                        </p:tgtEl>
                                        <p:attrNameLst>
                                          <p:attrName>style.visibility</p:attrName>
                                        </p:attrNameLst>
                                      </p:cBhvr>
                                      <p:to>
                                        <p:strVal val="visible"/>
                                      </p:to>
                                    </p:set>
                                    <p:animEffect transition="in" filter="fade">
                                      <p:cBhvr>
                                        <p:cTn id="11" dur="500"/>
                                        <p:tgtEl>
                                          <p:spTgt spid="47118"/>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47120"/>
                                        </p:tgtEl>
                                        <p:attrNameLst>
                                          <p:attrName>style.visibility</p:attrName>
                                        </p:attrNameLst>
                                      </p:cBhvr>
                                      <p:to>
                                        <p:strVal val="visible"/>
                                      </p:to>
                                    </p:set>
                                    <p:animEffect transition="in" filter="fade">
                                      <p:cBhvr>
                                        <p:cTn id="15" dur="500"/>
                                        <p:tgtEl>
                                          <p:spTgt spid="47120"/>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47122"/>
                                        </p:tgtEl>
                                        <p:attrNameLst>
                                          <p:attrName>style.visibility</p:attrName>
                                        </p:attrNameLst>
                                      </p:cBhvr>
                                      <p:to>
                                        <p:strVal val="visible"/>
                                      </p:to>
                                    </p:set>
                                    <p:animEffect transition="in" filter="fade">
                                      <p:cBhvr>
                                        <p:cTn id="19" dur="500"/>
                                        <p:tgtEl>
                                          <p:spTgt spid="47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p:bldP spid="471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9162" name="Rectangle 10"/>
          <p:cNvSpPr>
            <a:spLocks noGrp="1" noChangeArrowheads="1"/>
          </p:cNvSpPr>
          <p:nvPr>
            <p:ph type="title"/>
          </p:nvPr>
        </p:nvSpPr>
        <p:spPr/>
        <p:txBody>
          <a:bodyPr/>
          <a:lstStyle/>
          <a:p>
            <a:r>
              <a:rPr lang="ru-RU" altLang="ru-RU" sz="4000" b="1">
                <a:solidFill>
                  <a:schemeClr val="hlink"/>
                </a:solidFill>
              </a:rPr>
              <a:t>Увеличение пропускной способности водотоков</a:t>
            </a:r>
          </a:p>
        </p:txBody>
      </p:sp>
      <p:sp>
        <p:nvSpPr>
          <p:cNvPr id="49163" name="Text Box 11"/>
          <p:cNvSpPr txBox="1">
            <a:spLocks noChangeArrowheads="1"/>
          </p:cNvSpPr>
          <p:nvPr/>
        </p:nvSpPr>
        <p:spPr bwMode="auto">
          <a:xfrm>
            <a:off x="250825" y="1989138"/>
            <a:ext cx="8424863"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a:t>Разрушительное действие паводков можно ослабить, увеличивая пропускную способность водотоков, что достигается чисткой водотоков, спрямлением, расширением и углублением их русла. </a:t>
            </a:r>
          </a:p>
        </p:txBody>
      </p:sp>
      <p:pic>
        <p:nvPicPr>
          <p:cNvPr id="49165" name="Picture 13" descr="presn-1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0825" y="3068638"/>
            <a:ext cx="8569325" cy="3665537"/>
          </a:xfrm>
          <a:prstGeom prst="rect">
            <a:avLst/>
          </a:prstGeom>
          <a:noFill/>
          <a:extLst>
            <a:ext uri="{909E8E84-426E-40DD-AFC4-6F175D3DCCD1}">
              <a14:hiddenFill xmlns:a14="http://schemas.microsoft.com/office/drawing/2010/main">
                <a:solidFill>
                  <a:srgbClr val="FFFFFF"/>
                </a:solidFill>
              </a14:hiddenFill>
            </a:ext>
          </a:extLst>
        </p:spPr>
      </p:pic>
      <p:sp>
        <p:nvSpPr>
          <p:cNvPr id="49159" name="AutoShape 7">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162"/>
                                        </p:tgtEl>
                                        <p:attrNameLst>
                                          <p:attrName>style.visibility</p:attrName>
                                        </p:attrNameLst>
                                      </p:cBhvr>
                                      <p:to>
                                        <p:strVal val="visible"/>
                                      </p:to>
                                    </p:set>
                                    <p:animEffect transition="in" filter="fade">
                                      <p:cBhvr>
                                        <p:cTn id="7" dur="500"/>
                                        <p:tgtEl>
                                          <p:spTgt spid="4916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163"/>
                                        </p:tgtEl>
                                        <p:attrNameLst>
                                          <p:attrName>style.visibility</p:attrName>
                                        </p:attrNameLst>
                                      </p:cBhvr>
                                      <p:to>
                                        <p:strVal val="visible"/>
                                      </p:to>
                                    </p:set>
                                    <p:animEffect transition="in" filter="fade">
                                      <p:cBhvr>
                                        <p:cTn id="11" dur="500"/>
                                        <p:tgtEl>
                                          <p:spTgt spid="49163"/>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49165"/>
                                        </p:tgtEl>
                                        <p:attrNameLst>
                                          <p:attrName>style.visibility</p:attrName>
                                        </p:attrNameLst>
                                      </p:cBhvr>
                                      <p:to>
                                        <p:strVal val="visible"/>
                                      </p:to>
                                    </p:set>
                                    <p:animEffect transition="in" filter="fade">
                                      <p:cBhvr>
                                        <p:cTn id="15" dur="500"/>
                                        <p:tgtEl>
                                          <p:spTgt spid="49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62" grpId="0"/>
      <p:bldP spid="491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4" name="Picture 14"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245" name="Rectangle 5"/>
          <p:cNvSpPr>
            <a:spLocks noGrp="1" noChangeArrowheads="1"/>
          </p:cNvSpPr>
          <p:nvPr>
            <p:ph type="title"/>
          </p:nvPr>
        </p:nvSpPr>
        <p:spPr>
          <a:xfrm>
            <a:off x="2124075" y="188913"/>
            <a:ext cx="5122863" cy="887412"/>
          </a:xfrm>
        </p:spPr>
        <p:txBody>
          <a:bodyPr/>
          <a:lstStyle/>
          <a:p>
            <a:r>
              <a:rPr lang="ru-RU" altLang="ru-RU" b="1">
                <a:solidFill>
                  <a:schemeClr val="hlink"/>
                </a:solidFill>
              </a:rPr>
              <a:t>Великий потоп</a:t>
            </a:r>
          </a:p>
        </p:txBody>
      </p:sp>
      <p:pic>
        <p:nvPicPr>
          <p:cNvPr id="10248" name="Picture 8" descr="____________%2B%2B%2B_________%2B_____%2B%2B%2B1508-12%2B%2B%2B___________________%2B_______"/>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0825" y="1268413"/>
            <a:ext cx="8713788" cy="2790825"/>
          </a:xfrm>
          <a:prstGeom prst="rect">
            <a:avLst/>
          </a:prstGeom>
          <a:noFill/>
          <a:extLst>
            <a:ext uri="{909E8E84-426E-40DD-AFC4-6F175D3DCCD1}">
              <a14:hiddenFill xmlns:a14="http://schemas.microsoft.com/office/drawing/2010/main">
                <a:solidFill>
                  <a:srgbClr val="FFFFFF"/>
                </a:solidFill>
              </a14:hiddenFill>
            </a:ext>
          </a:extLst>
        </p:spPr>
      </p:pic>
      <p:sp>
        <p:nvSpPr>
          <p:cNvPr id="10249" name="Text Box 9"/>
          <p:cNvSpPr txBox="1">
            <a:spLocks noChangeArrowheads="1"/>
          </p:cNvSpPr>
          <p:nvPr/>
        </p:nvSpPr>
        <p:spPr bwMode="auto">
          <a:xfrm>
            <a:off x="179388" y="4005263"/>
            <a:ext cx="655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1400"/>
              <a:t>Всемирный потоп. Фреска в Сикстинской капелле, Микеланджело</a:t>
            </a:r>
            <a:r>
              <a:rPr lang="ru-RU" altLang="ru-RU" sz="1600"/>
              <a:t> </a:t>
            </a:r>
          </a:p>
        </p:txBody>
      </p:sp>
      <p:sp>
        <p:nvSpPr>
          <p:cNvPr id="10255" name="Text Box 15"/>
          <p:cNvSpPr txBox="1">
            <a:spLocks noChangeArrowheads="1"/>
          </p:cNvSpPr>
          <p:nvPr/>
        </p:nvSpPr>
        <p:spPr bwMode="auto">
          <a:xfrm>
            <a:off x="179388" y="4581525"/>
            <a:ext cx="8713787" cy="173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800" b="1">
                <a:solidFill>
                  <a:schemeClr val="accent1"/>
                </a:solidFill>
                <a:effectLst>
                  <a:outerShdw blurRad="38100" dist="38100" dir="2700000" algn="tl">
                    <a:srgbClr val="000000"/>
                  </a:outerShdw>
                </a:effectLst>
              </a:rPr>
              <a:t>Всемирный потоп</a:t>
            </a:r>
            <a:r>
              <a:rPr lang="ru-RU" altLang="ru-RU" sz="2000"/>
              <a:t> — катастрофа огромного масштаба, представлявшая собой широкомасштабное наводнение, приведшее к гибели почти всех людей. Бог насылает на людей потоп в наказание за плохое поведение, нарушение табу, убийство животных и т. п., или без особой причины. </a:t>
            </a:r>
          </a:p>
        </p:txBody>
      </p:sp>
      <p:sp>
        <p:nvSpPr>
          <p:cNvPr id="10256" name="AutoShape 16">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fade">
                                      <p:cBhvr>
                                        <p:cTn id="7" dur="500"/>
                                        <p:tgtEl>
                                          <p:spTgt spid="10245"/>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0248"/>
                                        </p:tgtEl>
                                        <p:attrNameLst>
                                          <p:attrName>style.visibility</p:attrName>
                                        </p:attrNameLst>
                                      </p:cBhvr>
                                      <p:to>
                                        <p:strVal val="visible"/>
                                      </p:to>
                                    </p:set>
                                    <p:animEffect transition="in" filter="fade">
                                      <p:cBhvr>
                                        <p:cTn id="11" dur="500"/>
                                        <p:tgtEl>
                                          <p:spTgt spid="1024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0249"/>
                                        </p:tgtEl>
                                        <p:attrNameLst>
                                          <p:attrName>style.visibility</p:attrName>
                                        </p:attrNameLst>
                                      </p:cBhvr>
                                      <p:to>
                                        <p:strVal val="visible"/>
                                      </p:to>
                                    </p:set>
                                    <p:animEffect transition="in" filter="fade">
                                      <p:cBhvr>
                                        <p:cTn id="14" dur="500"/>
                                        <p:tgtEl>
                                          <p:spTgt spid="10249"/>
                                        </p:tgtEl>
                                      </p:cBhvr>
                                    </p:animEffect>
                                  </p:childTnLst>
                                </p:cTn>
                              </p:par>
                            </p:childTnLst>
                          </p:cTn>
                        </p:par>
                        <p:par>
                          <p:cTn id="15" fill="hold" nodeType="afterGroup">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0255"/>
                                        </p:tgtEl>
                                        <p:attrNameLst>
                                          <p:attrName>style.visibility</p:attrName>
                                        </p:attrNameLst>
                                      </p:cBhvr>
                                      <p:to>
                                        <p:strVal val="visible"/>
                                      </p:to>
                                    </p:set>
                                    <p:animEffect transition="in" filter="fade">
                                      <p:cBhvr>
                                        <p:cTn id="18" dur="500"/>
                                        <p:tgtEl>
                                          <p:spTgt spid="10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p:bldP spid="10249" grpId="0"/>
      <p:bldP spid="1025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1204" name="Rectangle 4"/>
          <p:cNvSpPr>
            <a:spLocks noGrp="1" noChangeArrowheads="1"/>
          </p:cNvSpPr>
          <p:nvPr>
            <p:ph type="title"/>
          </p:nvPr>
        </p:nvSpPr>
        <p:spPr/>
        <p:txBody>
          <a:bodyPr/>
          <a:lstStyle/>
          <a:p>
            <a:r>
              <a:rPr lang="ru-RU" altLang="ru-RU" sz="3600" b="1">
                <a:solidFill>
                  <a:schemeClr val="hlink"/>
                </a:solidFill>
              </a:rPr>
              <a:t>Оборудование обводных русел и катастрофических сбросов</a:t>
            </a:r>
          </a:p>
        </p:txBody>
      </p:sp>
      <p:sp>
        <p:nvSpPr>
          <p:cNvPr id="51205" name="Text Box 5"/>
          <p:cNvSpPr txBox="1">
            <a:spLocks noChangeArrowheads="1"/>
          </p:cNvSpPr>
          <p:nvPr/>
        </p:nvSpPr>
        <p:spPr bwMode="auto">
          <a:xfrm>
            <a:off x="250825" y="1989138"/>
            <a:ext cx="84978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a:t>Обводные каналы увеличивают пропускную способность водотоков, служат для направления паводков в обход защищаемых районов. </a:t>
            </a:r>
          </a:p>
        </p:txBody>
      </p:sp>
      <p:pic>
        <p:nvPicPr>
          <p:cNvPr id="51207" name="Picture 7" descr="496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0825" y="2852738"/>
            <a:ext cx="8642350" cy="3859212"/>
          </a:xfrm>
          <a:prstGeom prst="rect">
            <a:avLst/>
          </a:prstGeom>
          <a:noFill/>
          <a:extLst>
            <a:ext uri="{909E8E84-426E-40DD-AFC4-6F175D3DCCD1}">
              <a14:hiddenFill xmlns:a14="http://schemas.microsoft.com/office/drawing/2010/main">
                <a:solidFill>
                  <a:srgbClr val="FFFFFF"/>
                </a:solidFill>
              </a14:hiddenFill>
            </a:ext>
          </a:extLst>
        </p:spPr>
      </p:pic>
      <p:sp>
        <p:nvSpPr>
          <p:cNvPr id="51203" name="AutoShape 3">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204"/>
                                        </p:tgtEl>
                                        <p:attrNameLst>
                                          <p:attrName>style.visibility</p:attrName>
                                        </p:attrNameLst>
                                      </p:cBhvr>
                                      <p:to>
                                        <p:strVal val="visible"/>
                                      </p:to>
                                    </p:set>
                                    <p:animEffect transition="in" filter="fade">
                                      <p:cBhvr>
                                        <p:cTn id="7" dur="500"/>
                                        <p:tgtEl>
                                          <p:spTgt spid="51204"/>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205"/>
                                        </p:tgtEl>
                                        <p:attrNameLst>
                                          <p:attrName>style.visibility</p:attrName>
                                        </p:attrNameLst>
                                      </p:cBhvr>
                                      <p:to>
                                        <p:strVal val="visible"/>
                                      </p:to>
                                    </p:set>
                                    <p:animEffect transition="in" filter="fade">
                                      <p:cBhvr>
                                        <p:cTn id="11" dur="500"/>
                                        <p:tgtEl>
                                          <p:spTgt spid="51205"/>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51207"/>
                                        </p:tgtEl>
                                        <p:attrNameLst>
                                          <p:attrName>style.visibility</p:attrName>
                                        </p:attrNameLst>
                                      </p:cBhvr>
                                      <p:to>
                                        <p:strVal val="visible"/>
                                      </p:to>
                                    </p:set>
                                    <p:animEffect transition="in" filter="fade">
                                      <p:cBhvr>
                                        <p:cTn id="15" dur="500"/>
                                        <p:tgtEl>
                                          <p:spTgt spid="51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p:bldP spid="5120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3251" name="AutoShape 3">
            <a:hlinkClick r:id="rId3"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53252" name="Rectangle 4"/>
          <p:cNvSpPr>
            <a:spLocks noGrp="1" noChangeArrowheads="1"/>
          </p:cNvSpPr>
          <p:nvPr>
            <p:ph type="title"/>
          </p:nvPr>
        </p:nvSpPr>
        <p:spPr/>
        <p:txBody>
          <a:bodyPr/>
          <a:lstStyle/>
          <a:p>
            <a:r>
              <a:rPr lang="ru-RU" altLang="ru-RU" sz="4000" b="1">
                <a:solidFill>
                  <a:schemeClr val="hlink"/>
                </a:solidFill>
              </a:rPr>
              <a:t>Мероприятия землеустройства</a:t>
            </a:r>
          </a:p>
        </p:txBody>
      </p:sp>
      <p:sp>
        <p:nvSpPr>
          <p:cNvPr id="53253" name="Text Box 5"/>
          <p:cNvSpPr txBox="1">
            <a:spLocks noChangeArrowheads="1"/>
          </p:cNvSpPr>
          <p:nvPr/>
        </p:nvSpPr>
        <p:spPr bwMode="auto">
          <a:xfrm>
            <a:off x="250825" y="1989138"/>
            <a:ext cx="2665413"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a:t>При надлежащем уходе за земельными угодьями и лесными массивами ливневые воды активно поглощаются почвой, и интенсивность паводковых потоков уменьшается. Возведение небольших плотин в верховьях водных потоков тоже помогает снизить опасность наводнений. </a:t>
            </a:r>
          </a:p>
        </p:txBody>
      </p:sp>
      <p:pic>
        <p:nvPicPr>
          <p:cNvPr id="53255" name="Picture 7" descr="400px-ZaramagHPP_1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059113" y="2060575"/>
            <a:ext cx="5826125" cy="38893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fade">
                                      <p:cBhvr>
                                        <p:cTn id="7" dur="500"/>
                                        <p:tgtEl>
                                          <p:spTgt spid="5325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253"/>
                                        </p:tgtEl>
                                        <p:attrNameLst>
                                          <p:attrName>style.visibility</p:attrName>
                                        </p:attrNameLst>
                                      </p:cBhvr>
                                      <p:to>
                                        <p:strVal val="visible"/>
                                      </p:to>
                                    </p:set>
                                    <p:animEffect transition="in" filter="fade">
                                      <p:cBhvr>
                                        <p:cTn id="11" dur="500"/>
                                        <p:tgtEl>
                                          <p:spTgt spid="53253"/>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53255"/>
                                        </p:tgtEl>
                                        <p:attrNameLst>
                                          <p:attrName>style.visibility</p:attrName>
                                        </p:attrNameLst>
                                      </p:cBhvr>
                                      <p:to>
                                        <p:strVal val="visible"/>
                                      </p:to>
                                    </p:set>
                                    <p:animEffect transition="in" filter="fade">
                                      <p:cBhvr>
                                        <p:cTn id="15" dur="500"/>
                                        <p:tgtEl>
                                          <p:spTgt spid="53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p:bldP spid="5325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9940" name="Rectangle 4"/>
          <p:cNvSpPr>
            <a:spLocks noGrp="1" noChangeArrowheads="1"/>
          </p:cNvSpPr>
          <p:nvPr>
            <p:ph type="title"/>
          </p:nvPr>
        </p:nvSpPr>
        <p:spPr>
          <a:xfrm>
            <a:off x="468313" y="260350"/>
            <a:ext cx="8229600" cy="1031875"/>
          </a:xfrm>
        </p:spPr>
        <p:txBody>
          <a:bodyPr/>
          <a:lstStyle/>
          <a:p>
            <a:r>
              <a:rPr lang="ru-RU" altLang="ru-RU" b="1">
                <a:solidFill>
                  <a:schemeClr val="hlink"/>
                </a:solidFill>
              </a:rPr>
              <a:t>Использованные ресурсы:</a:t>
            </a:r>
          </a:p>
        </p:txBody>
      </p:sp>
      <p:sp>
        <p:nvSpPr>
          <p:cNvPr id="39941" name="Rectangle 5"/>
          <p:cNvSpPr>
            <a:spLocks noGrp="1" noChangeArrowheads="1"/>
          </p:cNvSpPr>
          <p:nvPr>
            <p:ph type="body" idx="1"/>
          </p:nvPr>
        </p:nvSpPr>
        <p:spPr/>
        <p:txBody>
          <a:bodyPr/>
          <a:lstStyle/>
          <a:p>
            <a:pPr>
              <a:lnSpc>
                <a:spcPct val="80000"/>
              </a:lnSpc>
            </a:pPr>
            <a:r>
              <a:rPr lang="ru-RU" altLang="ru-RU" sz="2000">
                <a:effectLst/>
              </a:rPr>
              <a:t>http://ru.wikipedia.org/wiki/Всемирный_потоп</a:t>
            </a:r>
          </a:p>
          <a:p>
            <a:pPr>
              <a:lnSpc>
                <a:spcPct val="80000"/>
              </a:lnSpc>
            </a:pPr>
            <a:r>
              <a:rPr lang="ru-RU" altLang="ru-RU" sz="2000">
                <a:effectLst/>
              </a:rPr>
              <a:t>http://ru.wikipedia.org/wiki/Наводнение#.D0.9F.D1.80.D0.B8.D1.87.D0.B8.D0.BD.D1.8B_.D0.BD.D0.B0.D0.B2.D0.BE.D0.B4.D0.BD.D0.B5.D0.BD.D0.B8.D0.B9</a:t>
            </a:r>
          </a:p>
          <a:p>
            <a:pPr>
              <a:lnSpc>
                <a:spcPct val="80000"/>
              </a:lnSpc>
            </a:pPr>
            <a:r>
              <a:rPr lang="ru-RU" altLang="ru-RU" sz="2000">
                <a:effectLst/>
              </a:rPr>
              <a:t>http://studopedia.ru/view_factors.php?id=30</a:t>
            </a:r>
          </a:p>
          <a:p>
            <a:pPr>
              <a:lnSpc>
                <a:spcPct val="80000"/>
              </a:lnSpc>
            </a:pPr>
            <a:r>
              <a:rPr lang="ru-RU" altLang="ru-RU" sz="2000">
                <a:effectLst/>
              </a:rPr>
              <a:t>http://ru.wikipedia.org/wiki/Наводнения_в_Санкт-Петербурге</a:t>
            </a:r>
          </a:p>
          <a:p>
            <a:pPr>
              <a:lnSpc>
                <a:spcPct val="80000"/>
              </a:lnSpc>
            </a:pPr>
            <a:r>
              <a:rPr lang="ru-RU" altLang="ru-RU" sz="2000">
                <a:effectLst/>
              </a:rPr>
              <a:t>http://ru.wikipedia.org/wiki/Наводнение_в_Краснодарском_крае_(2012)</a:t>
            </a:r>
          </a:p>
          <a:p>
            <a:pPr>
              <a:lnSpc>
                <a:spcPct val="80000"/>
              </a:lnSpc>
            </a:pPr>
            <a:r>
              <a:rPr lang="ru-RU" altLang="ru-RU" sz="2000">
                <a:effectLst/>
              </a:rPr>
              <a:t>http://ru.wikipedia.org/wiki/Наводнения_на_Дальнем_Востоке_России_и_в_Китае_(2013)</a:t>
            </a:r>
          </a:p>
          <a:p>
            <a:pPr>
              <a:lnSpc>
                <a:spcPct val="80000"/>
              </a:lnSpc>
            </a:pPr>
            <a:r>
              <a:rPr lang="ru-RU" altLang="ru-RU" sz="2000"/>
              <a:t>http://ria.ru/documents/20090403/166938177.html</a:t>
            </a:r>
          </a:p>
          <a:p>
            <a:pPr>
              <a:lnSpc>
                <a:spcPct val="80000"/>
              </a:lnSpc>
            </a:pPr>
            <a:r>
              <a:rPr lang="ru-RU" altLang="ru-RU" sz="2000"/>
              <a:t>http://catastrofe.ru/gidrosfera/200-gidrometria.html?start=23</a:t>
            </a:r>
          </a:p>
        </p:txBody>
      </p:sp>
      <p:sp>
        <p:nvSpPr>
          <p:cNvPr id="39942" name="AutoShape 6">
            <a:hlinkClick r:id="rId3"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9940"/>
                                        </p:tgtEl>
                                        <p:attrNameLst>
                                          <p:attrName>style.visibility</p:attrName>
                                        </p:attrNameLst>
                                      </p:cBhvr>
                                      <p:to>
                                        <p:strVal val="visible"/>
                                      </p:to>
                                    </p:set>
                                    <p:animEffect transition="in" filter="fade">
                                      <p:cBhvr>
                                        <p:cTn id="7" dur="500"/>
                                        <p:tgtEl>
                                          <p:spTgt spid="3994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941">
                                            <p:txEl>
                                              <p:pRg st="0" end="0"/>
                                            </p:txEl>
                                          </p:spTgt>
                                        </p:tgtEl>
                                        <p:attrNameLst>
                                          <p:attrName>style.visibility</p:attrName>
                                        </p:attrNameLst>
                                      </p:cBhvr>
                                      <p:to>
                                        <p:strVal val="visible"/>
                                      </p:to>
                                    </p:set>
                                    <p:animEffect transition="in" filter="fade">
                                      <p:cBhvr>
                                        <p:cTn id="11" dur="500"/>
                                        <p:tgtEl>
                                          <p:spTgt spid="39941">
                                            <p:txEl>
                                              <p:pRg st="0" end="0"/>
                                            </p:txEl>
                                          </p:spTgt>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9941">
                                            <p:txEl>
                                              <p:pRg st="1" end="1"/>
                                            </p:txEl>
                                          </p:spTgt>
                                        </p:tgtEl>
                                        <p:attrNameLst>
                                          <p:attrName>style.visibility</p:attrName>
                                        </p:attrNameLst>
                                      </p:cBhvr>
                                      <p:to>
                                        <p:strVal val="visible"/>
                                      </p:to>
                                    </p:set>
                                    <p:animEffect transition="in" filter="fade">
                                      <p:cBhvr>
                                        <p:cTn id="15" dur="500"/>
                                        <p:tgtEl>
                                          <p:spTgt spid="39941">
                                            <p:txEl>
                                              <p:pRg st="1" end="1"/>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9941">
                                            <p:txEl>
                                              <p:pRg st="2" end="2"/>
                                            </p:txEl>
                                          </p:spTgt>
                                        </p:tgtEl>
                                        <p:attrNameLst>
                                          <p:attrName>style.visibility</p:attrName>
                                        </p:attrNameLst>
                                      </p:cBhvr>
                                      <p:to>
                                        <p:strVal val="visible"/>
                                      </p:to>
                                    </p:set>
                                    <p:animEffect transition="in" filter="fade">
                                      <p:cBhvr>
                                        <p:cTn id="19" dur="500"/>
                                        <p:tgtEl>
                                          <p:spTgt spid="39941">
                                            <p:txEl>
                                              <p:pRg st="2" end="2"/>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9941">
                                            <p:txEl>
                                              <p:pRg st="3" end="3"/>
                                            </p:txEl>
                                          </p:spTgt>
                                        </p:tgtEl>
                                        <p:attrNameLst>
                                          <p:attrName>style.visibility</p:attrName>
                                        </p:attrNameLst>
                                      </p:cBhvr>
                                      <p:to>
                                        <p:strVal val="visible"/>
                                      </p:to>
                                    </p:set>
                                    <p:animEffect transition="in" filter="fade">
                                      <p:cBhvr>
                                        <p:cTn id="23" dur="500"/>
                                        <p:tgtEl>
                                          <p:spTgt spid="39941">
                                            <p:txEl>
                                              <p:pRg st="3" end="3"/>
                                            </p:txEl>
                                          </p:spTgt>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9941">
                                            <p:txEl>
                                              <p:pRg st="4" end="4"/>
                                            </p:txEl>
                                          </p:spTgt>
                                        </p:tgtEl>
                                        <p:attrNameLst>
                                          <p:attrName>style.visibility</p:attrName>
                                        </p:attrNameLst>
                                      </p:cBhvr>
                                      <p:to>
                                        <p:strVal val="visible"/>
                                      </p:to>
                                    </p:set>
                                    <p:animEffect transition="in" filter="fade">
                                      <p:cBhvr>
                                        <p:cTn id="27" dur="500"/>
                                        <p:tgtEl>
                                          <p:spTgt spid="39941">
                                            <p:txEl>
                                              <p:pRg st="4" end="4"/>
                                            </p:txEl>
                                          </p:spTgt>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9941">
                                            <p:txEl>
                                              <p:pRg st="5" end="5"/>
                                            </p:txEl>
                                          </p:spTgt>
                                        </p:tgtEl>
                                        <p:attrNameLst>
                                          <p:attrName>style.visibility</p:attrName>
                                        </p:attrNameLst>
                                      </p:cBhvr>
                                      <p:to>
                                        <p:strVal val="visible"/>
                                      </p:to>
                                    </p:set>
                                    <p:animEffect transition="in" filter="fade">
                                      <p:cBhvr>
                                        <p:cTn id="31" dur="500"/>
                                        <p:tgtEl>
                                          <p:spTgt spid="39941">
                                            <p:txEl>
                                              <p:pRg st="5" end="5"/>
                                            </p:txEl>
                                          </p:spTgt>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941">
                                            <p:txEl>
                                              <p:pRg st="6" end="6"/>
                                            </p:txEl>
                                          </p:spTgt>
                                        </p:tgtEl>
                                        <p:attrNameLst>
                                          <p:attrName>style.visibility</p:attrName>
                                        </p:attrNameLst>
                                      </p:cBhvr>
                                      <p:to>
                                        <p:strVal val="visible"/>
                                      </p:to>
                                    </p:set>
                                    <p:animEffect transition="in" filter="fade">
                                      <p:cBhvr>
                                        <p:cTn id="35" dur="500"/>
                                        <p:tgtEl>
                                          <p:spTgt spid="39941">
                                            <p:txEl>
                                              <p:pRg st="6" end="6"/>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9941">
                                            <p:txEl>
                                              <p:pRg st="7" end="7"/>
                                            </p:txEl>
                                          </p:spTgt>
                                        </p:tgtEl>
                                        <p:attrNameLst>
                                          <p:attrName>style.visibility</p:attrName>
                                        </p:attrNameLst>
                                      </p:cBhvr>
                                      <p:to>
                                        <p:strVal val="visible"/>
                                      </p:to>
                                    </p:set>
                                    <p:animEffect transition="in" filter="fade">
                                      <p:cBhvr>
                                        <p:cTn id="40" dur="500"/>
                                        <p:tgtEl>
                                          <p:spTgt spid="3994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p:bldP spid="39941"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8918" name="WordArt 6"/>
          <p:cNvSpPr>
            <a:spLocks noChangeArrowheads="1" noChangeShapeType="1" noTextEdit="1"/>
          </p:cNvSpPr>
          <p:nvPr/>
        </p:nvSpPr>
        <p:spPr bwMode="auto">
          <a:xfrm>
            <a:off x="755650" y="1628775"/>
            <a:ext cx="7920038" cy="30956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ru-RU" sz="3600" kern="10">
                <a:ln w="9525">
                  <a:solidFill>
                    <a:schemeClr val="bg2"/>
                  </a:solidFill>
                  <a:round/>
                  <a:headEnd/>
                  <a:tailEnd/>
                </a:ln>
                <a:gradFill rotWithShape="1">
                  <a:gsLst>
                    <a:gs pos="0">
                      <a:srgbClr val="005CBF"/>
                    </a:gs>
                    <a:gs pos="12500">
                      <a:srgbClr val="0087E6"/>
                    </a:gs>
                    <a:gs pos="37500">
                      <a:srgbClr val="21D6E0"/>
                    </a:gs>
                    <a:gs pos="50000">
                      <a:srgbClr val="03D4A8"/>
                    </a:gs>
                    <a:gs pos="62500">
                      <a:srgbClr val="21D6E0"/>
                    </a:gs>
                    <a:gs pos="87500">
                      <a:srgbClr val="0087E6"/>
                    </a:gs>
                    <a:gs pos="100000">
                      <a:srgbClr val="005CBF"/>
                    </a:gs>
                  </a:gsLst>
                  <a:lin ang="5400000" scaled="1"/>
                </a:gradFill>
                <a:latin typeface="Arial Black" panose="020B0A04020102020204" pitchFamily="34" charset="0"/>
              </a:rPr>
              <a:t>Спасибо за </a:t>
            </a:r>
          </a:p>
          <a:p>
            <a:pPr algn="ctr"/>
            <a:r>
              <a:rPr lang="ru-RU" sz="3600" kern="10">
                <a:ln w="9525">
                  <a:solidFill>
                    <a:schemeClr val="bg2"/>
                  </a:solidFill>
                  <a:round/>
                  <a:headEnd/>
                  <a:tailEnd/>
                </a:ln>
                <a:gradFill rotWithShape="1">
                  <a:gsLst>
                    <a:gs pos="0">
                      <a:srgbClr val="005CBF"/>
                    </a:gs>
                    <a:gs pos="12500">
                      <a:srgbClr val="0087E6"/>
                    </a:gs>
                    <a:gs pos="37500">
                      <a:srgbClr val="21D6E0"/>
                    </a:gs>
                    <a:gs pos="50000">
                      <a:srgbClr val="03D4A8"/>
                    </a:gs>
                    <a:gs pos="62500">
                      <a:srgbClr val="21D6E0"/>
                    </a:gs>
                    <a:gs pos="87500">
                      <a:srgbClr val="0087E6"/>
                    </a:gs>
                    <a:gs pos="100000">
                      <a:srgbClr val="005CBF"/>
                    </a:gs>
                  </a:gsLst>
                  <a:lin ang="5400000" scaled="1"/>
                </a:gradFill>
                <a:latin typeface="Arial Black" panose="020B0A04020102020204" pitchFamily="34" charset="0"/>
              </a:rPr>
              <a:t>внимание!</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918"/>
                                        </p:tgtEl>
                                        <p:attrNameLst>
                                          <p:attrName>style.visibility</p:attrName>
                                        </p:attrNameLst>
                                      </p:cBhvr>
                                      <p:to>
                                        <p:strVal val="visible"/>
                                      </p:to>
                                    </p:set>
                                    <p:animEffect transition="in" filter="fade">
                                      <p:cBhvr>
                                        <p:cTn id="7" dur="500"/>
                                        <p:tgtEl>
                                          <p:spTgt spid="389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2295" name="Rectangle 7"/>
          <p:cNvSpPr>
            <a:spLocks noGrp="1" noChangeArrowheads="1"/>
          </p:cNvSpPr>
          <p:nvPr>
            <p:ph type="title"/>
          </p:nvPr>
        </p:nvSpPr>
        <p:spPr>
          <a:xfrm>
            <a:off x="1331913" y="188913"/>
            <a:ext cx="6562725" cy="958850"/>
          </a:xfrm>
        </p:spPr>
        <p:txBody>
          <a:bodyPr/>
          <a:lstStyle/>
          <a:p>
            <a:r>
              <a:rPr lang="ru-RU" altLang="ru-RU" b="1">
                <a:solidFill>
                  <a:schemeClr val="hlink"/>
                </a:solidFill>
              </a:rPr>
              <a:t>Библейский потоп.</a:t>
            </a:r>
          </a:p>
        </p:txBody>
      </p:sp>
      <p:pic>
        <p:nvPicPr>
          <p:cNvPr id="12298" name="Picture 10" descr="potop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0825" y="1125538"/>
            <a:ext cx="4105275" cy="2736850"/>
          </a:xfrm>
          <a:prstGeom prst="rect">
            <a:avLst/>
          </a:prstGeom>
          <a:noFill/>
          <a:extLst>
            <a:ext uri="{909E8E84-426E-40DD-AFC4-6F175D3DCCD1}">
              <a14:hiddenFill xmlns:a14="http://schemas.microsoft.com/office/drawing/2010/main">
                <a:solidFill>
                  <a:srgbClr val="FFFFFF"/>
                </a:solidFill>
              </a14:hiddenFill>
            </a:ext>
          </a:extLst>
        </p:spPr>
      </p:pic>
      <p:pic>
        <p:nvPicPr>
          <p:cNvPr id="12300" name="Picture 12" descr="Image23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0825" y="4005263"/>
            <a:ext cx="4105275" cy="2355850"/>
          </a:xfrm>
          <a:prstGeom prst="rect">
            <a:avLst/>
          </a:prstGeom>
          <a:noFill/>
          <a:extLst>
            <a:ext uri="{909E8E84-426E-40DD-AFC4-6F175D3DCCD1}">
              <a14:hiddenFill xmlns:a14="http://schemas.microsoft.com/office/drawing/2010/main">
                <a:solidFill>
                  <a:srgbClr val="FFFFFF"/>
                </a:solidFill>
              </a14:hiddenFill>
            </a:ext>
          </a:extLst>
        </p:spPr>
      </p:pic>
      <p:sp>
        <p:nvSpPr>
          <p:cNvPr id="12301" name="Text Box 13"/>
          <p:cNvSpPr txBox="1">
            <a:spLocks noChangeArrowheads="1"/>
          </p:cNvSpPr>
          <p:nvPr/>
        </p:nvSpPr>
        <p:spPr bwMode="auto">
          <a:xfrm>
            <a:off x="179388" y="6308725"/>
            <a:ext cx="41052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1400"/>
              <a:t>Ноев ковчег. Иллюстрация Гюстава Доре</a:t>
            </a:r>
          </a:p>
        </p:txBody>
      </p:sp>
      <p:sp>
        <p:nvSpPr>
          <p:cNvPr id="12302" name="Text Box 14"/>
          <p:cNvSpPr txBox="1">
            <a:spLocks noChangeArrowheads="1"/>
          </p:cNvSpPr>
          <p:nvPr/>
        </p:nvSpPr>
        <p:spPr bwMode="auto">
          <a:xfrm>
            <a:off x="4500563" y="1143000"/>
            <a:ext cx="4248150" cy="531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vi-VN" altLang="ru-RU"/>
              <a:t>Согласно Книге Бытия, потоп явился Божественным возмездием за нравственное падение человечества. Бог решил истребить таким образом всё человечество, оставив в живых лишь благочестивого Ноя и его семью — Ной был единственным человеком, угодным Богу, среди всех живущих в то время на земле.</a:t>
            </a:r>
          </a:p>
          <a:p>
            <a:r>
              <a:rPr lang="vi-VN" altLang="ru-RU"/>
              <a:t>Когда работа была завершена, Ною было велено зайти в ковчег с семьёй, и взять с собой по паре от каждого вида животных, живущих на земле. Ной исполнил указание, и, когда двери ковчега закрылись, воды обрушились на землю. Наводнение длилось 40 дней и ночей и почти всё живое на земле погибло, остался лишь Ной и его спутники. </a:t>
            </a:r>
          </a:p>
        </p:txBody>
      </p:sp>
      <p:sp>
        <p:nvSpPr>
          <p:cNvPr id="12303" name="AutoShape 15">
            <a:hlinkClick r:id="rId5"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295"/>
                                        </p:tgtEl>
                                        <p:attrNameLst>
                                          <p:attrName>style.visibility</p:attrName>
                                        </p:attrNameLst>
                                      </p:cBhvr>
                                      <p:to>
                                        <p:strVal val="visible"/>
                                      </p:to>
                                    </p:set>
                                    <p:animEffect transition="in" filter="fade">
                                      <p:cBhvr>
                                        <p:cTn id="7" dur="500"/>
                                        <p:tgtEl>
                                          <p:spTgt spid="12295"/>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2298"/>
                                        </p:tgtEl>
                                        <p:attrNameLst>
                                          <p:attrName>style.visibility</p:attrName>
                                        </p:attrNameLst>
                                      </p:cBhvr>
                                      <p:to>
                                        <p:strVal val="visible"/>
                                      </p:to>
                                    </p:set>
                                    <p:animEffect transition="in" filter="fade">
                                      <p:cBhvr>
                                        <p:cTn id="11" dur="500"/>
                                        <p:tgtEl>
                                          <p:spTgt spid="12298"/>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302"/>
                                        </p:tgtEl>
                                        <p:attrNameLst>
                                          <p:attrName>style.visibility</p:attrName>
                                        </p:attrNameLst>
                                      </p:cBhvr>
                                      <p:to>
                                        <p:strVal val="visible"/>
                                      </p:to>
                                    </p:set>
                                    <p:animEffect transition="in" filter="fade">
                                      <p:cBhvr>
                                        <p:cTn id="15" dur="500"/>
                                        <p:tgtEl>
                                          <p:spTgt spid="12302"/>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300"/>
                                        </p:tgtEl>
                                        <p:attrNameLst>
                                          <p:attrName>style.visibility</p:attrName>
                                        </p:attrNameLst>
                                      </p:cBhvr>
                                      <p:to>
                                        <p:strVal val="visible"/>
                                      </p:to>
                                    </p:set>
                                    <p:animEffect transition="in" filter="fade">
                                      <p:cBhvr>
                                        <p:cTn id="19" dur="500"/>
                                        <p:tgtEl>
                                          <p:spTgt spid="1230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301"/>
                                        </p:tgtEl>
                                        <p:attrNameLst>
                                          <p:attrName>style.visibility</p:attrName>
                                        </p:attrNameLst>
                                      </p:cBhvr>
                                      <p:to>
                                        <p:strVal val="visible"/>
                                      </p:to>
                                    </p:set>
                                    <p:animEffect transition="in" filter="fade">
                                      <p:cBhvr>
                                        <p:cTn id="22" dur="500"/>
                                        <p:tgtEl>
                                          <p:spTgt spid="123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5" grpId="0"/>
      <p:bldP spid="12301" grpId="0"/>
      <p:bldP spid="1230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3315" name="Rectangle 3"/>
          <p:cNvSpPr>
            <a:spLocks noGrp="1" noChangeArrowheads="1"/>
          </p:cNvSpPr>
          <p:nvPr>
            <p:ph type="title"/>
          </p:nvPr>
        </p:nvSpPr>
        <p:spPr>
          <a:xfrm>
            <a:off x="2268538" y="188913"/>
            <a:ext cx="4619625" cy="960437"/>
          </a:xfrm>
        </p:spPr>
        <p:txBody>
          <a:bodyPr/>
          <a:lstStyle/>
          <a:p>
            <a:r>
              <a:rPr lang="ru-RU" altLang="ru-RU" b="1">
                <a:solidFill>
                  <a:schemeClr val="hlink"/>
                </a:solidFill>
              </a:rPr>
              <a:t>Наводнение</a:t>
            </a:r>
          </a:p>
        </p:txBody>
      </p:sp>
      <p:pic>
        <p:nvPicPr>
          <p:cNvPr id="13318" name="Picture 6" descr="bSirj7DH0A4-550x4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388" y="1773238"/>
            <a:ext cx="2663825" cy="2089150"/>
          </a:xfrm>
          <a:prstGeom prst="rect">
            <a:avLst/>
          </a:prstGeom>
          <a:noFill/>
          <a:extLst>
            <a:ext uri="{909E8E84-426E-40DD-AFC4-6F175D3DCCD1}">
              <a14:hiddenFill xmlns:a14="http://schemas.microsoft.com/office/drawing/2010/main">
                <a:solidFill>
                  <a:srgbClr val="FFFFFF"/>
                </a:solidFill>
              </a14:hiddenFill>
            </a:ext>
          </a:extLst>
        </p:spPr>
      </p:pic>
      <p:sp>
        <p:nvSpPr>
          <p:cNvPr id="13319" name="Text Box 7"/>
          <p:cNvSpPr txBox="1">
            <a:spLocks noChangeArrowheads="1"/>
          </p:cNvSpPr>
          <p:nvPr/>
        </p:nvSpPr>
        <p:spPr bwMode="auto">
          <a:xfrm>
            <a:off x="250825" y="1196975"/>
            <a:ext cx="8569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000"/>
              <a:t>-  затопление территории водой, являющееся стихийным бедствием. </a:t>
            </a:r>
          </a:p>
        </p:txBody>
      </p:sp>
      <p:pic>
        <p:nvPicPr>
          <p:cNvPr id="13321" name="Picture 9" descr="navodnenie-na-kubani-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16238" y="1773238"/>
            <a:ext cx="3095625" cy="2089150"/>
          </a:xfrm>
          <a:prstGeom prst="rect">
            <a:avLst/>
          </a:prstGeom>
          <a:noFill/>
          <a:extLst>
            <a:ext uri="{909E8E84-426E-40DD-AFC4-6F175D3DCCD1}">
              <a14:hiddenFill xmlns:a14="http://schemas.microsoft.com/office/drawing/2010/main">
                <a:solidFill>
                  <a:srgbClr val="FFFFFF"/>
                </a:solidFill>
              </a14:hiddenFill>
            </a:ext>
          </a:extLst>
        </p:spPr>
      </p:pic>
      <p:pic>
        <p:nvPicPr>
          <p:cNvPr id="13323" name="Picture 11" descr="n5i425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91238" y="1773238"/>
            <a:ext cx="3052762" cy="2089150"/>
          </a:xfrm>
          <a:prstGeom prst="rect">
            <a:avLst/>
          </a:prstGeom>
          <a:noFill/>
          <a:extLst>
            <a:ext uri="{909E8E84-426E-40DD-AFC4-6F175D3DCCD1}">
              <a14:hiddenFill xmlns:a14="http://schemas.microsoft.com/office/drawing/2010/main">
                <a:solidFill>
                  <a:srgbClr val="FFFFFF"/>
                </a:solidFill>
              </a14:hiddenFill>
            </a:ext>
          </a:extLst>
        </p:spPr>
      </p:pic>
      <p:sp>
        <p:nvSpPr>
          <p:cNvPr id="13324" name="Text Box 12"/>
          <p:cNvSpPr txBox="1">
            <a:spLocks noChangeArrowheads="1"/>
          </p:cNvSpPr>
          <p:nvPr/>
        </p:nvSpPr>
        <p:spPr bwMode="auto">
          <a:xfrm>
            <a:off x="179388" y="3789363"/>
            <a:ext cx="2016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1400"/>
              <a:t>Краснодарский край</a:t>
            </a:r>
          </a:p>
        </p:txBody>
      </p:sp>
      <p:pic>
        <p:nvPicPr>
          <p:cNvPr id="13327" name="Picture 15" descr="File:KatrinaNewOrleansFlooded edit2.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79388" y="4149725"/>
            <a:ext cx="2062162" cy="2708275"/>
          </a:xfrm>
          <a:prstGeom prst="rect">
            <a:avLst/>
          </a:prstGeom>
          <a:noFill/>
          <a:extLst>
            <a:ext uri="{909E8E84-426E-40DD-AFC4-6F175D3DCCD1}">
              <a14:hiddenFill xmlns:a14="http://schemas.microsoft.com/office/drawing/2010/main">
                <a:solidFill>
                  <a:srgbClr val="FFFFFF"/>
                </a:solidFill>
              </a14:hiddenFill>
            </a:ext>
          </a:extLst>
        </p:spPr>
      </p:pic>
      <p:sp>
        <p:nvSpPr>
          <p:cNvPr id="13328" name="Text Box 16"/>
          <p:cNvSpPr txBox="1">
            <a:spLocks noChangeArrowheads="1"/>
          </p:cNvSpPr>
          <p:nvPr/>
        </p:nvSpPr>
        <p:spPr bwMode="auto">
          <a:xfrm>
            <a:off x="2195513" y="4149725"/>
            <a:ext cx="19431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1400"/>
              <a:t>Новый Орлеан, Луизиана, наводнение во время урагана Катрина, 2005 год</a:t>
            </a:r>
            <a:endParaRPr lang="ru-RU" altLang="ru-RU"/>
          </a:p>
        </p:txBody>
      </p:sp>
      <p:pic>
        <p:nvPicPr>
          <p:cNvPr id="13330" name="Picture 18" descr="File:Minatitlán Inundacíon 2008.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851275" y="4076700"/>
            <a:ext cx="3241675" cy="2781300"/>
          </a:xfrm>
          <a:prstGeom prst="rect">
            <a:avLst/>
          </a:prstGeom>
          <a:noFill/>
          <a:extLst>
            <a:ext uri="{909E8E84-426E-40DD-AFC4-6F175D3DCCD1}">
              <a14:hiddenFill xmlns:a14="http://schemas.microsoft.com/office/drawing/2010/main">
                <a:solidFill>
                  <a:srgbClr val="FFFFFF"/>
                </a:solidFill>
              </a14:hiddenFill>
            </a:ext>
          </a:extLst>
        </p:spPr>
      </p:pic>
      <p:sp>
        <p:nvSpPr>
          <p:cNvPr id="13331" name="Text Box 19"/>
          <p:cNvSpPr txBox="1">
            <a:spLocks noChangeArrowheads="1"/>
          </p:cNvSpPr>
          <p:nvPr/>
        </p:nvSpPr>
        <p:spPr bwMode="auto">
          <a:xfrm>
            <a:off x="7054850" y="4149725"/>
            <a:ext cx="2089150"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1400"/>
              <a:t>Наводнение в городе Минатитлан, Веракрус, Мексика в 2008 году</a:t>
            </a:r>
            <a:r>
              <a:rPr lang="ru-RU" altLang="ru-RU"/>
              <a:t> </a:t>
            </a:r>
          </a:p>
        </p:txBody>
      </p:sp>
      <p:sp>
        <p:nvSpPr>
          <p:cNvPr id="13332" name="AutoShape 20">
            <a:hlinkClick r:id="rId8"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fade">
                                      <p:cBhvr>
                                        <p:cTn id="7" dur="500"/>
                                        <p:tgtEl>
                                          <p:spTgt spid="1331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319"/>
                                        </p:tgtEl>
                                        <p:attrNameLst>
                                          <p:attrName>style.visibility</p:attrName>
                                        </p:attrNameLst>
                                      </p:cBhvr>
                                      <p:to>
                                        <p:strVal val="visible"/>
                                      </p:to>
                                    </p:set>
                                    <p:animEffect transition="in" filter="fade">
                                      <p:cBhvr>
                                        <p:cTn id="11" dur="500"/>
                                        <p:tgtEl>
                                          <p:spTgt spid="13319"/>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318"/>
                                        </p:tgtEl>
                                        <p:attrNameLst>
                                          <p:attrName>style.visibility</p:attrName>
                                        </p:attrNameLst>
                                      </p:cBhvr>
                                      <p:to>
                                        <p:strVal val="visible"/>
                                      </p:to>
                                    </p:set>
                                    <p:animEffect transition="in" filter="fade">
                                      <p:cBhvr>
                                        <p:cTn id="15" dur="500"/>
                                        <p:tgtEl>
                                          <p:spTgt spid="13318"/>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13321"/>
                                        </p:tgtEl>
                                        <p:attrNameLst>
                                          <p:attrName>style.visibility</p:attrName>
                                        </p:attrNameLst>
                                      </p:cBhvr>
                                      <p:to>
                                        <p:strVal val="visible"/>
                                      </p:to>
                                    </p:set>
                                    <p:animEffect transition="in" filter="fade">
                                      <p:cBhvr>
                                        <p:cTn id="19" dur="500"/>
                                        <p:tgtEl>
                                          <p:spTgt spid="13321"/>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323"/>
                                        </p:tgtEl>
                                        <p:attrNameLst>
                                          <p:attrName>style.visibility</p:attrName>
                                        </p:attrNameLst>
                                      </p:cBhvr>
                                      <p:to>
                                        <p:strVal val="visible"/>
                                      </p:to>
                                    </p:set>
                                    <p:animEffect transition="in" filter="fade">
                                      <p:cBhvr>
                                        <p:cTn id="23" dur="500"/>
                                        <p:tgtEl>
                                          <p:spTgt spid="13323"/>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324"/>
                                        </p:tgtEl>
                                        <p:attrNameLst>
                                          <p:attrName>style.visibility</p:attrName>
                                        </p:attrNameLst>
                                      </p:cBhvr>
                                      <p:to>
                                        <p:strVal val="visible"/>
                                      </p:to>
                                    </p:set>
                                    <p:animEffect transition="in" filter="fade">
                                      <p:cBhvr>
                                        <p:cTn id="27" dur="500"/>
                                        <p:tgtEl>
                                          <p:spTgt spid="13324"/>
                                        </p:tgtEl>
                                      </p:cBhvr>
                                    </p:animEffect>
                                  </p:childTnLst>
                                </p:cTn>
                              </p:par>
                            </p:childTnLst>
                          </p:cTn>
                        </p:par>
                        <p:par>
                          <p:cTn id="28" fill="hold" nodeType="afterGroup">
                            <p:stCondLst>
                              <p:cond delay="3000"/>
                            </p:stCondLst>
                            <p:childTnLst>
                              <p:par>
                                <p:cTn id="29" presetID="10" presetClass="entr" presetSubtype="0" fill="hold" nodeType="afterEffect">
                                  <p:stCondLst>
                                    <p:cond delay="0"/>
                                  </p:stCondLst>
                                  <p:childTnLst>
                                    <p:set>
                                      <p:cBhvr>
                                        <p:cTn id="30" dur="1" fill="hold">
                                          <p:stCondLst>
                                            <p:cond delay="0"/>
                                          </p:stCondLst>
                                        </p:cTn>
                                        <p:tgtEl>
                                          <p:spTgt spid="13327"/>
                                        </p:tgtEl>
                                        <p:attrNameLst>
                                          <p:attrName>style.visibility</p:attrName>
                                        </p:attrNameLst>
                                      </p:cBhvr>
                                      <p:to>
                                        <p:strVal val="visible"/>
                                      </p:to>
                                    </p:set>
                                    <p:animEffect transition="in" filter="fade">
                                      <p:cBhvr>
                                        <p:cTn id="31" dur="500"/>
                                        <p:tgtEl>
                                          <p:spTgt spid="13327"/>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328"/>
                                        </p:tgtEl>
                                        <p:attrNameLst>
                                          <p:attrName>style.visibility</p:attrName>
                                        </p:attrNameLst>
                                      </p:cBhvr>
                                      <p:to>
                                        <p:strVal val="visible"/>
                                      </p:to>
                                    </p:set>
                                    <p:animEffect transition="in" filter="fade">
                                      <p:cBhvr>
                                        <p:cTn id="35" dur="500"/>
                                        <p:tgtEl>
                                          <p:spTgt spid="13328"/>
                                        </p:tgtEl>
                                      </p:cBhvr>
                                    </p:animEffect>
                                  </p:childTnLst>
                                </p:cTn>
                              </p:par>
                            </p:childTnLst>
                          </p:cTn>
                        </p:par>
                        <p:par>
                          <p:cTn id="36" fill="hold" nodeType="afterGroup">
                            <p:stCondLst>
                              <p:cond delay="4000"/>
                            </p:stCondLst>
                            <p:childTnLst>
                              <p:par>
                                <p:cTn id="37" presetID="10" presetClass="entr" presetSubtype="0" fill="hold" nodeType="afterEffect">
                                  <p:stCondLst>
                                    <p:cond delay="0"/>
                                  </p:stCondLst>
                                  <p:childTnLst>
                                    <p:set>
                                      <p:cBhvr>
                                        <p:cTn id="38" dur="1" fill="hold">
                                          <p:stCondLst>
                                            <p:cond delay="0"/>
                                          </p:stCondLst>
                                        </p:cTn>
                                        <p:tgtEl>
                                          <p:spTgt spid="13330"/>
                                        </p:tgtEl>
                                        <p:attrNameLst>
                                          <p:attrName>style.visibility</p:attrName>
                                        </p:attrNameLst>
                                      </p:cBhvr>
                                      <p:to>
                                        <p:strVal val="visible"/>
                                      </p:to>
                                    </p:set>
                                    <p:animEffect transition="in" filter="fade">
                                      <p:cBhvr>
                                        <p:cTn id="39" dur="500"/>
                                        <p:tgtEl>
                                          <p:spTgt spid="13330"/>
                                        </p:tgtEl>
                                      </p:cBhvr>
                                    </p:animEffect>
                                  </p:childTnLst>
                                </p:cTn>
                              </p:par>
                            </p:childTnLst>
                          </p:cTn>
                        </p:par>
                        <p:par>
                          <p:cTn id="40" fill="hold" nodeType="afterGroup">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3331"/>
                                        </p:tgtEl>
                                        <p:attrNameLst>
                                          <p:attrName>style.visibility</p:attrName>
                                        </p:attrNameLst>
                                      </p:cBhvr>
                                      <p:to>
                                        <p:strVal val="visible"/>
                                      </p:to>
                                    </p:set>
                                    <p:animEffect transition="in" filter="fade">
                                      <p:cBhvr>
                                        <p:cTn id="43" dur="500"/>
                                        <p:tgtEl>
                                          <p:spTgt spid="133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13319" grpId="0"/>
      <p:bldP spid="13324" grpId="0"/>
      <p:bldP spid="13328" grpId="0"/>
      <p:bldP spid="133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7891" name="Rectangle 3"/>
          <p:cNvSpPr>
            <a:spLocks noGrp="1" noChangeArrowheads="1"/>
          </p:cNvSpPr>
          <p:nvPr>
            <p:ph type="title"/>
          </p:nvPr>
        </p:nvSpPr>
        <p:spPr>
          <a:xfrm>
            <a:off x="468313" y="188913"/>
            <a:ext cx="8229600" cy="1371600"/>
          </a:xfrm>
        </p:spPr>
        <p:txBody>
          <a:bodyPr/>
          <a:lstStyle/>
          <a:p>
            <a:r>
              <a:rPr lang="ru-RU" altLang="ru-RU" sz="4000" b="1">
                <a:solidFill>
                  <a:schemeClr val="hlink"/>
                </a:solidFill>
              </a:rPr>
              <a:t>Классификация наводнений по масштабу:</a:t>
            </a:r>
          </a:p>
        </p:txBody>
      </p:sp>
      <p:sp>
        <p:nvSpPr>
          <p:cNvPr id="37893" name="Text Box 5"/>
          <p:cNvSpPr txBox="1">
            <a:spLocks noChangeArrowheads="1"/>
          </p:cNvSpPr>
          <p:nvPr/>
        </p:nvSpPr>
        <p:spPr bwMode="auto">
          <a:xfrm>
            <a:off x="179388" y="1700213"/>
            <a:ext cx="2089150" cy="4919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b="1">
                <a:solidFill>
                  <a:schemeClr val="accent1"/>
                </a:solidFill>
              </a:rPr>
              <a:t>Низкие (малые)</a:t>
            </a:r>
          </a:p>
          <a:p>
            <a:pPr algn="ctr">
              <a:spcBef>
                <a:spcPct val="50000"/>
              </a:spcBef>
            </a:pPr>
            <a:r>
              <a:rPr lang="ru-RU" altLang="ru-RU" sz="1600"/>
              <a:t>Они наблюдаются на равнинных реках. Охватывают небольшие прибрежные территории. Затопляется менее 10 % сельскохозяйственных угодий. Почти не нарушают ритма жизни населения. Периодичность повторения 5—10 лет, с причинением незначительного ущерба. </a:t>
            </a:r>
          </a:p>
        </p:txBody>
      </p:sp>
      <p:sp>
        <p:nvSpPr>
          <p:cNvPr id="37894" name="Text Box 6"/>
          <p:cNvSpPr txBox="1">
            <a:spLocks noChangeArrowheads="1"/>
          </p:cNvSpPr>
          <p:nvPr/>
        </p:nvSpPr>
        <p:spPr bwMode="auto">
          <a:xfrm>
            <a:off x="2339975" y="1724025"/>
            <a:ext cx="2303463" cy="513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b="1">
                <a:solidFill>
                  <a:schemeClr val="accent1"/>
                </a:solidFill>
              </a:rPr>
              <a:t>Опасные</a:t>
            </a:r>
          </a:p>
          <a:p>
            <a:pPr algn="ctr">
              <a:spcBef>
                <a:spcPct val="50000"/>
              </a:spcBef>
            </a:pPr>
            <a:r>
              <a:rPr lang="ru-RU" altLang="ru-RU" sz="1600"/>
              <a:t>Наносят ощутимый материальный и моральный ущерб, охватывают сравнительно большие земельные участки речных долин, затапливают примерно 10—20 % сельскохозяйственных угодий. Существенно нарушают хозяйственный и бытовой уклад населения. Приводят к частичной эвакуации людей. Повторяемость 20—25 лет. </a:t>
            </a:r>
          </a:p>
        </p:txBody>
      </p:sp>
      <p:sp>
        <p:nvSpPr>
          <p:cNvPr id="37895" name="Text Box 7"/>
          <p:cNvSpPr txBox="1">
            <a:spLocks noChangeArrowheads="1"/>
          </p:cNvSpPr>
          <p:nvPr/>
        </p:nvSpPr>
        <p:spPr bwMode="auto">
          <a:xfrm>
            <a:off x="4643438" y="1773238"/>
            <a:ext cx="1944687" cy="4675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b="1">
                <a:solidFill>
                  <a:schemeClr val="accent1"/>
                </a:solidFill>
              </a:rPr>
              <a:t>Особо опасные</a:t>
            </a:r>
          </a:p>
          <a:p>
            <a:pPr algn="ctr">
              <a:spcBef>
                <a:spcPct val="50000"/>
              </a:spcBef>
            </a:pPr>
            <a:r>
              <a:rPr lang="ru-RU" altLang="ru-RU" sz="1600"/>
              <a:t>Наносят большой материальный ущерб. Затапливают примерно 50—70 % сельскохозяйственных угодий, некоторые населённые пункты. Приводят к необходимости массовой эвакуации населения. Повторяемость 50—100 лет </a:t>
            </a:r>
          </a:p>
        </p:txBody>
      </p:sp>
      <p:sp>
        <p:nvSpPr>
          <p:cNvPr id="37896" name="Text Box 8"/>
          <p:cNvSpPr txBox="1">
            <a:spLocks noChangeArrowheads="1"/>
          </p:cNvSpPr>
          <p:nvPr/>
        </p:nvSpPr>
        <p:spPr bwMode="auto">
          <a:xfrm>
            <a:off x="6588125" y="1773238"/>
            <a:ext cx="2555875" cy="464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b="1">
                <a:solidFill>
                  <a:schemeClr val="accent1"/>
                </a:solidFill>
              </a:rPr>
              <a:t>Катастрофические</a:t>
            </a:r>
          </a:p>
          <a:p>
            <a:pPr algn="ctr">
              <a:spcBef>
                <a:spcPct val="50000"/>
              </a:spcBef>
            </a:pPr>
            <a:r>
              <a:rPr lang="ru-RU" altLang="ru-RU" sz="1600"/>
              <a:t>Приводят к гибели людей, непоправимому экологическому ущербу, наносят материальный ущерб, охватывая громадные территории в пределах одной или нескольких водных систем. Затапливается более 70 % сельскохозяйственных угодий, множество населённых пунктов, промышленных предприятий и инженерных коммуникаций. </a:t>
            </a:r>
            <a:endParaRPr lang="ru-RU" altLang="ru-RU"/>
          </a:p>
        </p:txBody>
      </p:sp>
      <p:sp>
        <p:nvSpPr>
          <p:cNvPr id="37897" name="Line 9"/>
          <p:cNvSpPr>
            <a:spLocks noChangeShapeType="1"/>
          </p:cNvSpPr>
          <p:nvPr/>
        </p:nvSpPr>
        <p:spPr bwMode="auto">
          <a:xfrm flipH="1">
            <a:off x="1187450" y="1412875"/>
            <a:ext cx="1368425" cy="2159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7898" name="Line 10"/>
          <p:cNvSpPr>
            <a:spLocks noChangeShapeType="1"/>
          </p:cNvSpPr>
          <p:nvPr/>
        </p:nvSpPr>
        <p:spPr bwMode="auto">
          <a:xfrm>
            <a:off x="3563938" y="1484313"/>
            <a:ext cx="0" cy="288925"/>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7899" name="Line 11"/>
          <p:cNvSpPr>
            <a:spLocks noChangeShapeType="1"/>
          </p:cNvSpPr>
          <p:nvPr/>
        </p:nvSpPr>
        <p:spPr bwMode="auto">
          <a:xfrm>
            <a:off x="5580063" y="1484313"/>
            <a:ext cx="0" cy="288925"/>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7900" name="Line 12"/>
          <p:cNvSpPr>
            <a:spLocks noChangeShapeType="1"/>
          </p:cNvSpPr>
          <p:nvPr/>
        </p:nvSpPr>
        <p:spPr bwMode="auto">
          <a:xfrm>
            <a:off x="6443663" y="1412875"/>
            <a:ext cx="1368425" cy="287338"/>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7901" name="AutoShape 13">
            <a:hlinkClick r:id="rId3"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891"/>
                                        </p:tgtEl>
                                        <p:attrNameLst>
                                          <p:attrName>style.visibility</p:attrName>
                                        </p:attrNameLst>
                                      </p:cBhvr>
                                      <p:to>
                                        <p:strVal val="visible"/>
                                      </p:to>
                                    </p:set>
                                    <p:animEffect transition="in" filter="fade">
                                      <p:cBhvr>
                                        <p:cTn id="7" dur="500"/>
                                        <p:tgtEl>
                                          <p:spTgt spid="37891"/>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897"/>
                                        </p:tgtEl>
                                        <p:attrNameLst>
                                          <p:attrName>style.visibility</p:attrName>
                                        </p:attrNameLst>
                                      </p:cBhvr>
                                      <p:to>
                                        <p:strVal val="visible"/>
                                      </p:to>
                                    </p:set>
                                    <p:animEffect transition="in" filter="fade">
                                      <p:cBhvr>
                                        <p:cTn id="11" dur="500"/>
                                        <p:tgtEl>
                                          <p:spTgt spid="37897"/>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7893"/>
                                        </p:tgtEl>
                                        <p:attrNameLst>
                                          <p:attrName>style.visibility</p:attrName>
                                        </p:attrNameLst>
                                      </p:cBhvr>
                                      <p:to>
                                        <p:strVal val="visible"/>
                                      </p:to>
                                    </p:set>
                                    <p:animEffect transition="in" filter="fade">
                                      <p:cBhvr>
                                        <p:cTn id="15" dur="500"/>
                                        <p:tgtEl>
                                          <p:spTgt spid="37893"/>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7898"/>
                                        </p:tgtEl>
                                        <p:attrNameLst>
                                          <p:attrName>style.visibility</p:attrName>
                                        </p:attrNameLst>
                                      </p:cBhvr>
                                      <p:to>
                                        <p:strVal val="visible"/>
                                      </p:to>
                                    </p:set>
                                    <p:animEffect transition="in" filter="fade">
                                      <p:cBhvr>
                                        <p:cTn id="19" dur="500"/>
                                        <p:tgtEl>
                                          <p:spTgt spid="37898"/>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7894"/>
                                        </p:tgtEl>
                                        <p:attrNameLst>
                                          <p:attrName>style.visibility</p:attrName>
                                        </p:attrNameLst>
                                      </p:cBhvr>
                                      <p:to>
                                        <p:strVal val="visible"/>
                                      </p:to>
                                    </p:set>
                                    <p:animEffect transition="in" filter="fade">
                                      <p:cBhvr>
                                        <p:cTn id="23" dur="500"/>
                                        <p:tgtEl>
                                          <p:spTgt spid="37894"/>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7899"/>
                                        </p:tgtEl>
                                        <p:attrNameLst>
                                          <p:attrName>style.visibility</p:attrName>
                                        </p:attrNameLst>
                                      </p:cBhvr>
                                      <p:to>
                                        <p:strVal val="visible"/>
                                      </p:to>
                                    </p:set>
                                    <p:animEffect transition="in" filter="fade">
                                      <p:cBhvr>
                                        <p:cTn id="27" dur="500"/>
                                        <p:tgtEl>
                                          <p:spTgt spid="37899"/>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7895"/>
                                        </p:tgtEl>
                                        <p:attrNameLst>
                                          <p:attrName>style.visibility</p:attrName>
                                        </p:attrNameLst>
                                      </p:cBhvr>
                                      <p:to>
                                        <p:strVal val="visible"/>
                                      </p:to>
                                    </p:set>
                                    <p:animEffect transition="in" filter="fade">
                                      <p:cBhvr>
                                        <p:cTn id="31" dur="500"/>
                                        <p:tgtEl>
                                          <p:spTgt spid="37895"/>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7900"/>
                                        </p:tgtEl>
                                        <p:attrNameLst>
                                          <p:attrName>style.visibility</p:attrName>
                                        </p:attrNameLst>
                                      </p:cBhvr>
                                      <p:to>
                                        <p:strVal val="visible"/>
                                      </p:to>
                                    </p:set>
                                    <p:animEffect transition="in" filter="fade">
                                      <p:cBhvr>
                                        <p:cTn id="35" dur="500"/>
                                        <p:tgtEl>
                                          <p:spTgt spid="37900"/>
                                        </p:tgtEl>
                                      </p:cBhvr>
                                    </p:animEffect>
                                  </p:childTnLst>
                                </p:cTn>
                              </p:par>
                            </p:childTnLst>
                          </p:cTn>
                        </p:par>
                        <p:par>
                          <p:cTn id="36" fill="hold" nodeType="afterGroup">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7896"/>
                                        </p:tgtEl>
                                        <p:attrNameLst>
                                          <p:attrName>style.visibility</p:attrName>
                                        </p:attrNameLst>
                                      </p:cBhvr>
                                      <p:to>
                                        <p:strVal val="visible"/>
                                      </p:to>
                                    </p:set>
                                    <p:animEffect transition="in" filter="fade">
                                      <p:cBhvr>
                                        <p:cTn id="39" dur="500"/>
                                        <p:tgtEl>
                                          <p:spTgt spid="378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p:bldP spid="37893" grpId="0"/>
      <p:bldP spid="37894" grpId="0"/>
      <p:bldP spid="37895" grpId="0"/>
      <p:bldP spid="37896" grpId="0"/>
      <p:bldP spid="37897" grpId="0" animBg="1"/>
      <p:bldP spid="37898" grpId="0" animBg="1"/>
      <p:bldP spid="37899" grpId="0" animBg="1"/>
      <p:bldP spid="3790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4339" name="Rectangle 3"/>
          <p:cNvSpPr>
            <a:spLocks noGrp="1" noChangeArrowheads="1"/>
          </p:cNvSpPr>
          <p:nvPr>
            <p:ph type="title"/>
          </p:nvPr>
        </p:nvSpPr>
        <p:spPr>
          <a:xfrm>
            <a:off x="755650" y="188913"/>
            <a:ext cx="7499350" cy="887412"/>
          </a:xfrm>
        </p:spPr>
        <p:txBody>
          <a:bodyPr/>
          <a:lstStyle/>
          <a:p>
            <a:r>
              <a:rPr lang="ru-RU" altLang="ru-RU" b="1">
                <a:solidFill>
                  <a:schemeClr val="hlink"/>
                </a:solidFill>
              </a:rPr>
              <a:t>Причины наводнения:</a:t>
            </a:r>
          </a:p>
        </p:txBody>
      </p:sp>
      <p:sp>
        <p:nvSpPr>
          <p:cNvPr id="14340" name="Rectangle 4"/>
          <p:cNvSpPr>
            <a:spLocks noGrp="1" noChangeArrowheads="1"/>
          </p:cNvSpPr>
          <p:nvPr>
            <p:ph type="body" idx="1"/>
          </p:nvPr>
        </p:nvSpPr>
        <p:spPr>
          <a:xfrm>
            <a:off x="395288" y="1628775"/>
            <a:ext cx="8229600" cy="4114800"/>
          </a:xfrm>
        </p:spPr>
        <p:txBody>
          <a:bodyPr/>
          <a:lstStyle/>
          <a:p>
            <a:pPr>
              <a:buFont typeface="Wingdings" panose="05000000000000000000" pitchFamily="2" charset="2"/>
              <a:buBlip>
                <a:blip r:embed="rId3"/>
              </a:buBlip>
            </a:pPr>
            <a:r>
              <a:rPr lang="ru-RU" altLang="ru-RU">
                <a:effectLst/>
              </a:rPr>
              <a:t>Продолжительные дожди;</a:t>
            </a:r>
          </a:p>
          <a:p>
            <a:pPr>
              <a:buFont typeface="Wingdings" panose="05000000000000000000" pitchFamily="2" charset="2"/>
              <a:buBlip>
                <a:blip r:embed="rId3"/>
              </a:buBlip>
            </a:pPr>
            <a:r>
              <a:rPr lang="ru-RU" altLang="ru-RU">
                <a:effectLst/>
              </a:rPr>
              <a:t>Таяние снегов;</a:t>
            </a:r>
          </a:p>
          <a:p>
            <a:pPr>
              <a:buFont typeface="Wingdings" panose="05000000000000000000" pitchFamily="2" charset="2"/>
              <a:buBlip>
                <a:blip r:embed="rId3"/>
              </a:buBlip>
            </a:pPr>
            <a:r>
              <a:rPr lang="ru-RU" altLang="ru-RU">
                <a:effectLst/>
              </a:rPr>
              <a:t>Волна цунами;</a:t>
            </a:r>
          </a:p>
          <a:p>
            <a:pPr>
              <a:buFont typeface="Wingdings" panose="05000000000000000000" pitchFamily="2" charset="2"/>
              <a:buBlip>
                <a:blip r:embed="rId3"/>
              </a:buBlip>
            </a:pPr>
            <a:r>
              <a:rPr lang="ru-RU" altLang="ru-RU">
                <a:effectLst/>
              </a:rPr>
              <a:t>Профиль дна;</a:t>
            </a:r>
          </a:p>
          <a:p>
            <a:pPr>
              <a:buFont typeface="Wingdings" panose="05000000000000000000" pitchFamily="2" charset="2"/>
              <a:buBlip>
                <a:blip r:embed="rId3"/>
              </a:buBlip>
            </a:pPr>
            <a:r>
              <a:rPr lang="ru-RU" altLang="ru-RU">
                <a:effectLst/>
              </a:rPr>
              <a:t>Прорыв плотин или водохранилищ;</a:t>
            </a:r>
          </a:p>
          <a:p>
            <a:pPr>
              <a:buFont typeface="Wingdings" panose="05000000000000000000" pitchFamily="2" charset="2"/>
              <a:buBlip>
                <a:blip r:embed="rId3"/>
              </a:buBlip>
            </a:pPr>
            <a:r>
              <a:rPr lang="ru-RU" altLang="ru-RU">
                <a:effectLst/>
              </a:rPr>
              <a:t>Иные природные причины;</a:t>
            </a:r>
          </a:p>
          <a:p>
            <a:pPr>
              <a:buFont typeface="Wingdings" panose="05000000000000000000" pitchFamily="2" charset="2"/>
              <a:buBlip>
                <a:blip r:embed="rId3"/>
              </a:buBlip>
            </a:pPr>
            <a:r>
              <a:rPr lang="ru-RU" altLang="ru-RU">
                <a:effectLst/>
              </a:rPr>
              <a:t>Дополнительные факторы.</a:t>
            </a:r>
          </a:p>
        </p:txBody>
      </p:sp>
      <p:sp>
        <p:nvSpPr>
          <p:cNvPr id="14341" name="AutoShape 5">
            <a:hlinkClick r:id="rId4"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fade">
                                      <p:cBhvr>
                                        <p:cTn id="7" dur="500"/>
                                        <p:tgtEl>
                                          <p:spTgt spid="1433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340">
                                            <p:txEl>
                                              <p:pRg st="0" end="0"/>
                                            </p:txEl>
                                          </p:spTgt>
                                        </p:tgtEl>
                                        <p:attrNameLst>
                                          <p:attrName>style.visibility</p:attrName>
                                        </p:attrNameLst>
                                      </p:cBhvr>
                                      <p:to>
                                        <p:strVal val="visible"/>
                                      </p:to>
                                    </p:set>
                                    <p:animEffect transition="in" filter="fade">
                                      <p:cBhvr>
                                        <p:cTn id="11" dur="500"/>
                                        <p:tgtEl>
                                          <p:spTgt spid="14340">
                                            <p:txEl>
                                              <p:pRg st="0" end="0"/>
                                            </p:txEl>
                                          </p:spTgt>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340">
                                            <p:txEl>
                                              <p:pRg st="1" end="1"/>
                                            </p:txEl>
                                          </p:spTgt>
                                        </p:tgtEl>
                                        <p:attrNameLst>
                                          <p:attrName>style.visibility</p:attrName>
                                        </p:attrNameLst>
                                      </p:cBhvr>
                                      <p:to>
                                        <p:strVal val="visible"/>
                                      </p:to>
                                    </p:set>
                                    <p:animEffect transition="in" filter="fade">
                                      <p:cBhvr>
                                        <p:cTn id="15" dur="500"/>
                                        <p:tgtEl>
                                          <p:spTgt spid="14340">
                                            <p:txEl>
                                              <p:pRg st="1" end="1"/>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340">
                                            <p:txEl>
                                              <p:pRg st="2" end="2"/>
                                            </p:txEl>
                                          </p:spTgt>
                                        </p:tgtEl>
                                        <p:attrNameLst>
                                          <p:attrName>style.visibility</p:attrName>
                                        </p:attrNameLst>
                                      </p:cBhvr>
                                      <p:to>
                                        <p:strVal val="visible"/>
                                      </p:to>
                                    </p:set>
                                    <p:animEffect transition="in" filter="fade">
                                      <p:cBhvr>
                                        <p:cTn id="19" dur="500"/>
                                        <p:tgtEl>
                                          <p:spTgt spid="14340">
                                            <p:txEl>
                                              <p:pRg st="2" end="2"/>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340">
                                            <p:txEl>
                                              <p:pRg st="3" end="3"/>
                                            </p:txEl>
                                          </p:spTgt>
                                        </p:tgtEl>
                                        <p:attrNameLst>
                                          <p:attrName>style.visibility</p:attrName>
                                        </p:attrNameLst>
                                      </p:cBhvr>
                                      <p:to>
                                        <p:strVal val="visible"/>
                                      </p:to>
                                    </p:set>
                                    <p:animEffect transition="in" filter="fade">
                                      <p:cBhvr>
                                        <p:cTn id="23" dur="500"/>
                                        <p:tgtEl>
                                          <p:spTgt spid="14340">
                                            <p:txEl>
                                              <p:pRg st="3" end="3"/>
                                            </p:txEl>
                                          </p:spTgt>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40">
                                            <p:txEl>
                                              <p:pRg st="4" end="4"/>
                                            </p:txEl>
                                          </p:spTgt>
                                        </p:tgtEl>
                                        <p:attrNameLst>
                                          <p:attrName>style.visibility</p:attrName>
                                        </p:attrNameLst>
                                      </p:cBhvr>
                                      <p:to>
                                        <p:strVal val="visible"/>
                                      </p:to>
                                    </p:set>
                                    <p:animEffect transition="in" filter="fade">
                                      <p:cBhvr>
                                        <p:cTn id="27" dur="500"/>
                                        <p:tgtEl>
                                          <p:spTgt spid="14340">
                                            <p:txEl>
                                              <p:pRg st="4" end="4"/>
                                            </p:txEl>
                                          </p:spTgt>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340">
                                            <p:txEl>
                                              <p:pRg st="5" end="5"/>
                                            </p:txEl>
                                          </p:spTgt>
                                        </p:tgtEl>
                                        <p:attrNameLst>
                                          <p:attrName>style.visibility</p:attrName>
                                        </p:attrNameLst>
                                      </p:cBhvr>
                                      <p:to>
                                        <p:strVal val="visible"/>
                                      </p:to>
                                    </p:set>
                                    <p:animEffect transition="in" filter="fade">
                                      <p:cBhvr>
                                        <p:cTn id="31" dur="500"/>
                                        <p:tgtEl>
                                          <p:spTgt spid="14340">
                                            <p:txEl>
                                              <p:pRg st="5" end="5"/>
                                            </p:txEl>
                                          </p:spTgt>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340">
                                            <p:txEl>
                                              <p:pRg st="6" end="6"/>
                                            </p:txEl>
                                          </p:spTgt>
                                        </p:tgtEl>
                                        <p:attrNameLst>
                                          <p:attrName>style.visibility</p:attrName>
                                        </p:attrNameLst>
                                      </p:cBhvr>
                                      <p:to>
                                        <p:strVal val="visible"/>
                                      </p:to>
                                    </p:set>
                                    <p:animEffect transition="in" filter="fade">
                                      <p:cBhvr>
                                        <p:cTn id="35" dur="500"/>
                                        <p:tgtEl>
                                          <p:spTgt spid="1434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1434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363" name="Rectangle 3"/>
          <p:cNvSpPr>
            <a:spLocks noGrp="1" noChangeArrowheads="1"/>
          </p:cNvSpPr>
          <p:nvPr>
            <p:ph type="title"/>
          </p:nvPr>
        </p:nvSpPr>
        <p:spPr>
          <a:xfrm>
            <a:off x="468313" y="188913"/>
            <a:ext cx="8229600" cy="960437"/>
          </a:xfrm>
        </p:spPr>
        <p:txBody>
          <a:bodyPr/>
          <a:lstStyle/>
          <a:p>
            <a:r>
              <a:rPr lang="ru-RU" altLang="ru-RU" b="1">
                <a:solidFill>
                  <a:schemeClr val="hlink"/>
                </a:solidFill>
              </a:rPr>
              <a:t>Последствия наводнений:</a:t>
            </a:r>
          </a:p>
        </p:txBody>
      </p:sp>
      <p:sp>
        <p:nvSpPr>
          <p:cNvPr id="15364" name="Rectangle 4"/>
          <p:cNvSpPr>
            <a:spLocks noGrp="1" noChangeArrowheads="1"/>
          </p:cNvSpPr>
          <p:nvPr>
            <p:ph type="body" idx="1"/>
          </p:nvPr>
        </p:nvSpPr>
        <p:spPr>
          <a:xfrm>
            <a:off x="323850" y="1557338"/>
            <a:ext cx="8229600" cy="4967287"/>
          </a:xfrm>
        </p:spPr>
        <p:txBody>
          <a:bodyPr/>
          <a:lstStyle/>
          <a:p>
            <a:pPr>
              <a:lnSpc>
                <a:spcPct val="90000"/>
              </a:lnSpc>
            </a:pPr>
            <a:r>
              <a:rPr lang="ru-RU" altLang="ru-RU" sz="2600">
                <a:effectLst/>
              </a:rPr>
              <a:t>Затопление территорий, жилищ, хозяйственных объектов, сельскохозяйственных угодий;</a:t>
            </a:r>
          </a:p>
          <a:p>
            <a:pPr>
              <a:lnSpc>
                <a:spcPct val="90000"/>
              </a:lnSpc>
            </a:pPr>
            <a:r>
              <a:rPr lang="ru-RU" altLang="ru-RU" sz="2600">
                <a:effectLst/>
              </a:rPr>
              <a:t>Размыв берегов;</a:t>
            </a:r>
          </a:p>
          <a:p>
            <a:pPr>
              <a:lnSpc>
                <a:spcPct val="90000"/>
              </a:lnSpc>
            </a:pPr>
            <a:r>
              <a:rPr lang="ru-RU" altLang="ru-RU" sz="2600">
                <a:effectLst/>
              </a:rPr>
              <a:t>Разрушение и повреждение инженерных сооружений;</a:t>
            </a:r>
          </a:p>
          <a:p>
            <a:pPr>
              <a:lnSpc>
                <a:spcPct val="90000"/>
              </a:lnSpc>
            </a:pPr>
            <a:r>
              <a:rPr lang="ru-RU" altLang="ru-RU" sz="2600">
                <a:effectLst/>
              </a:rPr>
              <a:t>Разрушение гидротехнических сооружений и коммуникаций;</a:t>
            </a:r>
          </a:p>
          <a:p>
            <a:pPr>
              <a:lnSpc>
                <a:spcPct val="90000"/>
              </a:lnSpc>
            </a:pPr>
            <a:r>
              <a:rPr lang="ru-RU" altLang="ru-RU" sz="2600">
                <a:effectLst/>
              </a:rPr>
              <a:t>Разрушение зданий и сооружений, снижение их капитальности;</a:t>
            </a:r>
          </a:p>
          <a:p>
            <a:pPr>
              <a:lnSpc>
                <a:spcPct val="90000"/>
              </a:lnSpc>
            </a:pPr>
            <a:r>
              <a:rPr lang="ru-RU" altLang="ru-RU" sz="2600">
                <a:effectLst/>
              </a:rPr>
              <a:t>Повреждения и порча оборудования предприятий;</a:t>
            </a:r>
          </a:p>
          <a:p>
            <a:pPr>
              <a:lnSpc>
                <a:spcPct val="90000"/>
              </a:lnSpc>
            </a:pPr>
            <a:r>
              <a:rPr lang="ru-RU" altLang="ru-RU" sz="2600">
                <a:effectLst/>
              </a:rPr>
              <a:t>Повреждение лесопарковой территории городов.</a:t>
            </a:r>
          </a:p>
        </p:txBody>
      </p:sp>
      <p:sp>
        <p:nvSpPr>
          <p:cNvPr id="15365" name="AutoShape 5">
            <a:hlinkClick r:id="rId3"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fade">
                                      <p:cBhvr>
                                        <p:cTn id="7" dur="500"/>
                                        <p:tgtEl>
                                          <p:spTgt spid="15363"/>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364">
                                            <p:txEl>
                                              <p:pRg st="0" end="0"/>
                                            </p:txEl>
                                          </p:spTgt>
                                        </p:tgtEl>
                                        <p:attrNameLst>
                                          <p:attrName>style.visibility</p:attrName>
                                        </p:attrNameLst>
                                      </p:cBhvr>
                                      <p:to>
                                        <p:strVal val="visible"/>
                                      </p:to>
                                    </p:set>
                                    <p:animEffect transition="in" filter="fade">
                                      <p:cBhvr>
                                        <p:cTn id="11" dur="500"/>
                                        <p:tgtEl>
                                          <p:spTgt spid="15364">
                                            <p:txEl>
                                              <p:pRg st="0" end="0"/>
                                            </p:txEl>
                                          </p:spTgt>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364">
                                            <p:txEl>
                                              <p:pRg st="1" end="1"/>
                                            </p:txEl>
                                          </p:spTgt>
                                        </p:tgtEl>
                                        <p:attrNameLst>
                                          <p:attrName>style.visibility</p:attrName>
                                        </p:attrNameLst>
                                      </p:cBhvr>
                                      <p:to>
                                        <p:strVal val="visible"/>
                                      </p:to>
                                    </p:set>
                                    <p:animEffect transition="in" filter="fade">
                                      <p:cBhvr>
                                        <p:cTn id="15" dur="500"/>
                                        <p:tgtEl>
                                          <p:spTgt spid="15364">
                                            <p:txEl>
                                              <p:pRg st="1" end="1"/>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364">
                                            <p:txEl>
                                              <p:pRg st="2" end="2"/>
                                            </p:txEl>
                                          </p:spTgt>
                                        </p:tgtEl>
                                        <p:attrNameLst>
                                          <p:attrName>style.visibility</p:attrName>
                                        </p:attrNameLst>
                                      </p:cBhvr>
                                      <p:to>
                                        <p:strVal val="visible"/>
                                      </p:to>
                                    </p:set>
                                    <p:animEffect transition="in" filter="fade">
                                      <p:cBhvr>
                                        <p:cTn id="19" dur="500"/>
                                        <p:tgtEl>
                                          <p:spTgt spid="15364">
                                            <p:txEl>
                                              <p:pRg st="2" end="2"/>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364">
                                            <p:txEl>
                                              <p:pRg st="3" end="3"/>
                                            </p:txEl>
                                          </p:spTgt>
                                        </p:tgtEl>
                                        <p:attrNameLst>
                                          <p:attrName>style.visibility</p:attrName>
                                        </p:attrNameLst>
                                      </p:cBhvr>
                                      <p:to>
                                        <p:strVal val="visible"/>
                                      </p:to>
                                    </p:set>
                                    <p:animEffect transition="in" filter="fade">
                                      <p:cBhvr>
                                        <p:cTn id="23" dur="500"/>
                                        <p:tgtEl>
                                          <p:spTgt spid="15364">
                                            <p:txEl>
                                              <p:pRg st="3" end="3"/>
                                            </p:txEl>
                                          </p:spTgt>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364">
                                            <p:txEl>
                                              <p:pRg st="4" end="4"/>
                                            </p:txEl>
                                          </p:spTgt>
                                        </p:tgtEl>
                                        <p:attrNameLst>
                                          <p:attrName>style.visibility</p:attrName>
                                        </p:attrNameLst>
                                      </p:cBhvr>
                                      <p:to>
                                        <p:strVal val="visible"/>
                                      </p:to>
                                    </p:set>
                                    <p:animEffect transition="in" filter="fade">
                                      <p:cBhvr>
                                        <p:cTn id="27" dur="500"/>
                                        <p:tgtEl>
                                          <p:spTgt spid="15364">
                                            <p:txEl>
                                              <p:pRg st="4" end="4"/>
                                            </p:txEl>
                                          </p:spTgt>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5364">
                                            <p:txEl>
                                              <p:pRg st="5" end="5"/>
                                            </p:txEl>
                                          </p:spTgt>
                                        </p:tgtEl>
                                        <p:attrNameLst>
                                          <p:attrName>style.visibility</p:attrName>
                                        </p:attrNameLst>
                                      </p:cBhvr>
                                      <p:to>
                                        <p:strVal val="visible"/>
                                      </p:to>
                                    </p:set>
                                    <p:animEffect transition="in" filter="fade">
                                      <p:cBhvr>
                                        <p:cTn id="31" dur="500"/>
                                        <p:tgtEl>
                                          <p:spTgt spid="15364">
                                            <p:txEl>
                                              <p:pRg st="5" end="5"/>
                                            </p:txEl>
                                          </p:spTgt>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5364">
                                            <p:txEl>
                                              <p:pRg st="6" end="6"/>
                                            </p:txEl>
                                          </p:spTgt>
                                        </p:tgtEl>
                                        <p:attrNameLst>
                                          <p:attrName>style.visibility</p:attrName>
                                        </p:attrNameLst>
                                      </p:cBhvr>
                                      <p:to>
                                        <p:strVal val="visible"/>
                                      </p:to>
                                    </p:set>
                                    <p:animEffect transition="in" filter="fade">
                                      <p:cBhvr>
                                        <p:cTn id="35" dur="500"/>
                                        <p:tgtEl>
                                          <p:spTgt spid="1536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1536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162045-1360x76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6387" name="Rectangle 3"/>
          <p:cNvSpPr>
            <a:spLocks noGrp="1" noChangeArrowheads="1"/>
          </p:cNvSpPr>
          <p:nvPr>
            <p:ph type="title"/>
          </p:nvPr>
        </p:nvSpPr>
        <p:spPr/>
        <p:txBody>
          <a:bodyPr/>
          <a:lstStyle/>
          <a:p>
            <a:r>
              <a:rPr lang="ru-RU" altLang="ru-RU" sz="4000" b="1">
                <a:solidFill>
                  <a:schemeClr val="hlink"/>
                </a:solidFill>
              </a:rPr>
              <a:t>Вторичные опасные природные явления:</a:t>
            </a:r>
          </a:p>
        </p:txBody>
      </p:sp>
      <p:sp>
        <p:nvSpPr>
          <p:cNvPr id="16388" name="Rectangle 4"/>
          <p:cNvSpPr>
            <a:spLocks noGrp="1" noChangeArrowheads="1"/>
          </p:cNvSpPr>
          <p:nvPr>
            <p:ph type="body" idx="1"/>
          </p:nvPr>
        </p:nvSpPr>
        <p:spPr/>
        <p:txBody>
          <a:bodyPr/>
          <a:lstStyle/>
          <a:p>
            <a:pPr>
              <a:lnSpc>
                <a:spcPct val="80000"/>
              </a:lnSpc>
            </a:pPr>
            <a:r>
              <a:rPr lang="ru-RU" altLang="ru-RU" sz="2800"/>
              <a:t>Обвалы, оползни, сели, просадка лесовых пород и т.д.;</a:t>
            </a:r>
          </a:p>
          <a:p>
            <a:pPr>
              <a:lnSpc>
                <a:spcPct val="80000"/>
              </a:lnSpc>
            </a:pPr>
            <a:r>
              <a:rPr lang="ru-RU" altLang="ru-RU" sz="2800"/>
              <a:t>Биологические повреждения литосферы, гидросферы, атмосферы в результате химического, радиоактивного загрязнения территории;</a:t>
            </a:r>
          </a:p>
          <a:p>
            <a:pPr>
              <a:lnSpc>
                <a:spcPct val="80000"/>
              </a:lnSpc>
            </a:pPr>
            <a:r>
              <a:rPr lang="ru-RU" altLang="ru-RU" sz="2800"/>
              <a:t>Инфекционные заболевания людей и животных</a:t>
            </a:r>
          </a:p>
          <a:p>
            <a:pPr>
              <a:lnSpc>
                <a:spcPct val="80000"/>
              </a:lnSpc>
            </a:pPr>
            <a:r>
              <a:rPr lang="ru-RU" altLang="ru-RU" sz="2800"/>
              <a:t>Снос наиболее плодородных слоев почвы с сельскохозяйственных полей (эрозия почв) и т. д.</a:t>
            </a:r>
          </a:p>
        </p:txBody>
      </p:sp>
      <p:sp>
        <p:nvSpPr>
          <p:cNvPr id="16389" name="AutoShape 5">
            <a:hlinkClick r:id="rId3" action="ppaction://hlinksldjump" highlightClick="1"/>
          </p:cNvPr>
          <p:cNvSpPr>
            <a:spLocks noChangeArrowheads="1"/>
          </p:cNvSpPr>
          <p:nvPr/>
        </p:nvSpPr>
        <p:spPr bwMode="auto">
          <a:xfrm>
            <a:off x="8604250" y="6381750"/>
            <a:ext cx="539750" cy="476250"/>
          </a:xfrm>
          <a:prstGeom prst="actionButtonHome">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fade">
                                      <p:cBhvr>
                                        <p:cTn id="7" dur="500"/>
                                        <p:tgtEl>
                                          <p:spTgt spid="1638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388">
                                            <p:txEl>
                                              <p:pRg st="0" end="0"/>
                                            </p:txEl>
                                          </p:spTgt>
                                        </p:tgtEl>
                                        <p:attrNameLst>
                                          <p:attrName>style.visibility</p:attrName>
                                        </p:attrNameLst>
                                      </p:cBhvr>
                                      <p:to>
                                        <p:strVal val="visible"/>
                                      </p:to>
                                    </p:set>
                                    <p:animEffect transition="in" filter="fade">
                                      <p:cBhvr>
                                        <p:cTn id="11" dur="500"/>
                                        <p:tgtEl>
                                          <p:spTgt spid="16388">
                                            <p:txEl>
                                              <p:pRg st="0" end="0"/>
                                            </p:txEl>
                                          </p:spTgt>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388">
                                            <p:txEl>
                                              <p:pRg st="1" end="1"/>
                                            </p:txEl>
                                          </p:spTgt>
                                        </p:tgtEl>
                                        <p:attrNameLst>
                                          <p:attrName>style.visibility</p:attrName>
                                        </p:attrNameLst>
                                      </p:cBhvr>
                                      <p:to>
                                        <p:strVal val="visible"/>
                                      </p:to>
                                    </p:set>
                                    <p:animEffect transition="in" filter="fade">
                                      <p:cBhvr>
                                        <p:cTn id="15" dur="500"/>
                                        <p:tgtEl>
                                          <p:spTgt spid="16388">
                                            <p:txEl>
                                              <p:pRg st="1" end="1"/>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388">
                                            <p:txEl>
                                              <p:pRg st="2" end="2"/>
                                            </p:txEl>
                                          </p:spTgt>
                                        </p:tgtEl>
                                        <p:attrNameLst>
                                          <p:attrName>style.visibility</p:attrName>
                                        </p:attrNameLst>
                                      </p:cBhvr>
                                      <p:to>
                                        <p:strVal val="visible"/>
                                      </p:to>
                                    </p:set>
                                    <p:animEffect transition="in" filter="fade">
                                      <p:cBhvr>
                                        <p:cTn id="19" dur="500"/>
                                        <p:tgtEl>
                                          <p:spTgt spid="16388">
                                            <p:txEl>
                                              <p:pRg st="2" end="2"/>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6388">
                                            <p:txEl>
                                              <p:pRg st="3" end="3"/>
                                            </p:txEl>
                                          </p:spTgt>
                                        </p:tgtEl>
                                        <p:attrNameLst>
                                          <p:attrName>style.visibility</p:attrName>
                                        </p:attrNameLst>
                                      </p:cBhvr>
                                      <p:to>
                                        <p:strVal val="visible"/>
                                      </p:to>
                                    </p:set>
                                    <p:animEffect transition="in" filter="fade">
                                      <p:cBhvr>
                                        <p:cTn id="23" dur="500"/>
                                        <p:tgtEl>
                                          <p:spTgt spid="1638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P spid="16388" grpId="0" build="p"/>
    </p:bldLst>
  </p:timing>
</p:sld>
</file>

<file path=ppt/theme/theme1.xml><?xml version="1.0" encoding="utf-8"?>
<a:theme xmlns:a="http://schemas.openxmlformats.org/drawingml/2006/main" name="Текстура">
  <a:themeElements>
    <a:clrScheme name="Текстура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Текстура">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Текстура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Текстура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Текстура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Текстура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Текстура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Текстура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Текстура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Текстура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Textured</Template>
  <TotalTime>444</TotalTime>
  <Words>1476</Words>
  <Application>Microsoft Office PowerPoint</Application>
  <PresentationFormat>Экран (4:3)</PresentationFormat>
  <Paragraphs>162</Paragraphs>
  <Slides>33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33</vt:i4>
      </vt:variant>
    </vt:vector>
  </HeadingPairs>
  <TitlesOfParts>
    <vt:vector size="39" baseType="lpstr">
      <vt:lpstr>Arial</vt:lpstr>
      <vt:lpstr>Arial Black</vt:lpstr>
      <vt:lpstr>Tahoma</vt:lpstr>
      <vt:lpstr>Times New Roman</vt:lpstr>
      <vt:lpstr>Wingdings</vt:lpstr>
      <vt:lpstr>Текстура</vt:lpstr>
      <vt:lpstr>Презентация PowerPoint</vt:lpstr>
      <vt:lpstr>Презентация PowerPoint</vt:lpstr>
      <vt:lpstr>Великий потоп</vt:lpstr>
      <vt:lpstr>Библейский потоп.</vt:lpstr>
      <vt:lpstr>Наводнение</vt:lpstr>
      <vt:lpstr>Классификация наводнений по масштабу:</vt:lpstr>
      <vt:lpstr>Причины наводнения:</vt:lpstr>
      <vt:lpstr>Последствия наводнений:</vt:lpstr>
      <vt:lpstr>Вторичные опасные природные явления:</vt:lpstr>
      <vt:lpstr>Наводнения в Санкт-Петербурге</vt:lpstr>
      <vt:lpstr>Презентация PowerPoint</vt:lpstr>
      <vt:lpstr>Презентация PowerPoint</vt:lpstr>
      <vt:lpstr>Наводнения в Новороссийске</vt:lpstr>
      <vt:lpstr>Наводнение в Краснодарском крае (2012)</vt:lpstr>
      <vt:lpstr>Презентация PowerPoint</vt:lpstr>
      <vt:lpstr>Презентация PowerPoint</vt:lpstr>
      <vt:lpstr>Возмещение ущерба</vt:lpstr>
      <vt:lpstr>Презентация PowerPoint</vt:lpstr>
      <vt:lpstr>Наводнения на Дальнем Востоке (2013)</vt:lpstr>
      <vt:lpstr>Презентация PowerPoint</vt:lpstr>
      <vt:lpstr>Презентация PowerPoint</vt:lpstr>
      <vt:lpstr>Ликвидация последствий.</vt:lpstr>
      <vt:lpstr>Возмещение ущерба.</vt:lpstr>
      <vt:lpstr>Жертвы.</vt:lpstr>
      <vt:lpstr>Способы предотвращения наводнений:</vt:lpstr>
      <vt:lpstr>Прогнозирование наводнений:</vt:lpstr>
      <vt:lpstr>Регулирование  паводочного стока:</vt:lpstr>
      <vt:lpstr>Дамбы обвалования и стенки защиты от наводнений</vt:lpstr>
      <vt:lpstr>Увеличение пропускной способности водотоков</vt:lpstr>
      <vt:lpstr>Оборудование обводных русел и катастрофических сбросов</vt:lpstr>
      <vt:lpstr>Мероприятия землеустройства</vt:lpstr>
      <vt:lpstr>Использованные ресурсы:</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Алексей Пастухов</cp:lastModifiedBy>
  <cp:revision>20</cp:revision>
  <dcterms:created xsi:type="dcterms:W3CDTF">2014-01-29T14:24:45Z</dcterms:created>
  <dcterms:modified xsi:type="dcterms:W3CDTF">2015-01-30T13:59:27Z</dcterms:modified>
</cp:coreProperties>
</file>