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slides/slide4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3"/>
  </p:notesMasterIdLst>
  <p:sldIdLst>
    <p:sldId id="256" r:id="rId2"/>
    <p:sldId id="257" r:id="rId3"/>
    <p:sldId id="262" r:id="rId4"/>
    <p:sldId id="263" r:id="rId5"/>
    <p:sldId id="264" r:id="rId6"/>
    <p:sldId id="266" r:id="rId7"/>
    <p:sldId id="267" r:id="rId8"/>
    <p:sldId id="268" r:id="rId9"/>
    <p:sldId id="265" r:id="rId10"/>
    <p:sldId id="259" r:id="rId11"/>
    <p:sldId id="258" r:id="rId12"/>
    <p:sldId id="260" r:id="rId13"/>
    <p:sldId id="261" r:id="rId14"/>
    <p:sldId id="272" r:id="rId15"/>
    <p:sldId id="273" r:id="rId16"/>
    <p:sldId id="271" r:id="rId17"/>
    <p:sldId id="270" r:id="rId18"/>
    <p:sldId id="269" r:id="rId19"/>
    <p:sldId id="274" r:id="rId20"/>
    <p:sldId id="275" r:id="rId21"/>
    <p:sldId id="279" r:id="rId22"/>
    <p:sldId id="276" r:id="rId23"/>
    <p:sldId id="280" r:id="rId24"/>
    <p:sldId id="278" r:id="rId25"/>
    <p:sldId id="281" r:id="rId26"/>
    <p:sldId id="282" r:id="rId27"/>
    <p:sldId id="283" r:id="rId28"/>
    <p:sldId id="284" r:id="rId29"/>
    <p:sldId id="285" r:id="rId30"/>
    <p:sldId id="288" r:id="rId31"/>
    <p:sldId id="289" r:id="rId32"/>
    <p:sldId id="287" r:id="rId33"/>
    <p:sldId id="290" r:id="rId34"/>
    <p:sldId id="292" r:id="rId35"/>
    <p:sldId id="291" r:id="rId36"/>
    <p:sldId id="295" r:id="rId37"/>
    <p:sldId id="296" r:id="rId38"/>
    <p:sldId id="294" r:id="rId39"/>
    <p:sldId id="293" r:id="rId40"/>
    <p:sldId id="298" r:id="rId41"/>
    <p:sldId id="286" r:id="rId4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9976" autoAdjust="0"/>
  </p:normalViewPr>
  <p:slideViewPr>
    <p:cSldViewPr>
      <p:cViewPr varScale="1">
        <p:scale>
          <a:sx n="79" d="100"/>
          <a:sy n="79" d="100"/>
        </p:scale>
        <p:origin x="-153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37F1BB-9351-4078-AFC4-11FEC67AB364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A3C2A60-521E-49ED-B49A-AC7D22319E0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C2A60-521E-49ED-B49A-AC7D22319E00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C2A60-521E-49ED-B49A-AC7D22319E00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A3C2A60-521E-49ED-B49A-AC7D22319E00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6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eg"/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jpeg"/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tourtime.com.ua/img/news/_new_221211.jp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tourtime.com.ua/img/news/_new_221211.jpg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tourtime.com.ua/img/news/_new_221211.jpg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C:\Users\НовиковАВ\Desktop\стратостат\1680x1050-kartinka-aerostat-7332-733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157" y="152255"/>
            <a:ext cx="9129843" cy="670574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1520" y="4725144"/>
            <a:ext cx="563320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>
                <a:solidFill>
                  <a:srgbClr val="FF0000"/>
                </a:solidFill>
              </a:rPr>
              <a:t>Воздухоплавание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59632" y="548680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251520" y="6597352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251520" y="6381328"/>
            <a:ext cx="49070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Новиков А.В., Лицей №124, г.Барнаул, 2015год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67544" y="188640"/>
            <a:ext cx="8280920" cy="12311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2800" dirty="0" smtClean="0"/>
              <a:t>Аэростат – воздушный шар </a:t>
            </a:r>
          </a:p>
          <a:p>
            <a:pPr lvl="0"/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(от греч. </a:t>
            </a:r>
            <a:r>
              <a:rPr lang="ru-RU" sz="28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аэр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воздух, </a:t>
            </a:r>
            <a:r>
              <a:rPr lang="ru-RU" sz="2800" dirty="0" err="1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стато</a:t>
            </a:r>
            <a:r>
              <a:rPr lang="ru-RU" sz="2800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- стоящий</a:t>
            </a:r>
            <a:r>
              <a:rPr lang="ru-RU" dirty="0" smtClean="0">
                <a:latin typeface="Calibri" pitchFamily="34" charset="0"/>
                <a:ea typeface="Times New Roman" pitchFamily="18" charset="0"/>
                <a:cs typeface="Times New Roman" pitchFamily="18" charset="0"/>
              </a:rPr>
              <a:t>)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3" name="Прямоугольник 2"/>
          <p:cNvSpPr/>
          <p:nvPr/>
        </p:nvSpPr>
        <p:spPr>
          <a:xfrm>
            <a:off x="0" y="1484784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Виды аэростатов: </a:t>
            </a:r>
          </a:p>
          <a:p>
            <a:r>
              <a:rPr lang="ru-RU" dirty="0" smtClean="0"/>
              <a:t>а) монгольфьер – наполнен теплым воздухом</a:t>
            </a:r>
          </a:p>
        </p:txBody>
      </p:sp>
      <p:pic>
        <p:nvPicPr>
          <p:cNvPr id="6" name="Рисунок 5" descr="images (4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652120" y="2132856"/>
            <a:ext cx="2304256" cy="3975178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5508104" y="1700808"/>
            <a:ext cx="322203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б) </a:t>
            </a:r>
            <a:r>
              <a:rPr lang="ru-RU" dirty="0" err="1" smtClean="0"/>
              <a:t>шарльер</a:t>
            </a:r>
            <a:r>
              <a:rPr lang="ru-RU" dirty="0" smtClean="0"/>
              <a:t> – наполнен газом</a:t>
            </a:r>
          </a:p>
          <a:p>
            <a:endParaRPr lang="ru-RU" dirty="0"/>
          </a:p>
        </p:txBody>
      </p:sp>
      <p:pic>
        <p:nvPicPr>
          <p:cNvPr id="9" name="Рисунок 8" descr="DSC99601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>
          <a:xfrm>
            <a:off x="107504" y="2420888"/>
            <a:ext cx="5090249" cy="4023847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5796136" y="6237312"/>
            <a:ext cx="21509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Запуск </a:t>
            </a:r>
            <a:r>
              <a:rPr lang="ru-RU" dirty="0" err="1" smtClean="0"/>
              <a:t>метеозонда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Users\НовиковАВ\Desktop\стратостат\осоавиахим-В6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611560" y="1412776"/>
            <a:ext cx="7990247" cy="471030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907704" y="1484784"/>
            <a:ext cx="18473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ru-RU" dirty="0"/>
          </a:p>
        </p:txBody>
      </p:sp>
      <p:sp>
        <p:nvSpPr>
          <p:cNvPr id="8" name="TextBox 7"/>
          <p:cNvSpPr txBox="1"/>
          <p:nvPr/>
        </p:nvSpPr>
        <p:spPr>
          <a:xfrm>
            <a:off x="683568" y="116632"/>
            <a:ext cx="6164573" cy="18158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Дирижабль – управляемый аэростат,</a:t>
            </a:r>
          </a:p>
          <a:p>
            <a:r>
              <a:rPr lang="ru-RU" sz="2800" dirty="0" smtClean="0"/>
              <a:t> с двигателем и рулями управления</a:t>
            </a:r>
          </a:p>
          <a:p>
            <a:r>
              <a:rPr lang="ru-RU" sz="2800" dirty="0" smtClean="0"/>
              <a:t>(от фр. </a:t>
            </a:r>
            <a:r>
              <a:rPr lang="en-US" sz="2800" dirty="0" err="1" smtClean="0"/>
              <a:t>dirigeable</a:t>
            </a:r>
            <a:r>
              <a:rPr lang="en-US" sz="2800" dirty="0" smtClean="0"/>
              <a:t> — </a:t>
            </a:r>
            <a:r>
              <a:rPr lang="ru-RU" sz="2800" dirty="0" smtClean="0"/>
              <a:t>управляемый)</a:t>
            </a:r>
          </a:p>
          <a:p>
            <a:endParaRPr lang="ru-RU" sz="2800" dirty="0"/>
          </a:p>
        </p:txBody>
      </p:sp>
      <p:sp>
        <p:nvSpPr>
          <p:cNvPr id="10" name="TextBox 9"/>
          <p:cNvSpPr txBox="1"/>
          <p:nvPr/>
        </p:nvSpPr>
        <p:spPr>
          <a:xfrm>
            <a:off x="1043608" y="6021288"/>
            <a:ext cx="733271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/>
              <a:t>Дирижабль СССР-В6 "</a:t>
            </a:r>
            <a:r>
              <a:rPr lang="ru-RU" sz="2800" b="1" dirty="0" err="1" smtClean="0"/>
              <a:t>Осоавиахим</a:t>
            </a:r>
            <a:r>
              <a:rPr lang="ru-RU" sz="2800" b="1" dirty="0" smtClean="0"/>
              <a:t>" (1935)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79512" y="260648"/>
            <a:ext cx="5479257" cy="193899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lvl="0"/>
            <a:r>
              <a:rPr lang="ru-RU" sz="2400" dirty="0" err="1" smtClean="0"/>
              <a:t>Стратоста́т</a:t>
            </a:r>
            <a:r>
              <a:rPr lang="ru-RU" sz="2400" dirty="0" smtClean="0"/>
              <a:t> (стратосферный аэростат)</a:t>
            </a:r>
          </a:p>
          <a:p>
            <a:pPr lvl="0"/>
            <a:r>
              <a:rPr lang="ru-RU" sz="2400" dirty="0" smtClean="0"/>
              <a:t> — свободный аэростат,</a:t>
            </a:r>
          </a:p>
          <a:p>
            <a:pPr lvl="0"/>
            <a:r>
              <a:rPr lang="ru-RU" sz="2400" dirty="0" smtClean="0"/>
              <a:t> предназначенный для полётов</a:t>
            </a:r>
          </a:p>
          <a:p>
            <a:pPr lvl="0"/>
            <a:r>
              <a:rPr lang="ru-RU" sz="2400" dirty="0" smtClean="0"/>
              <a:t> в стратосферу,</a:t>
            </a:r>
          </a:p>
          <a:p>
            <a:pPr lvl="0"/>
            <a:r>
              <a:rPr lang="ru-RU" sz="2400" dirty="0" smtClean="0"/>
              <a:t> то есть на высоту более 11 км.</a:t>
            </a:r>
            <a:endParaRPr lang="ru-RU" sz="2400" dirty="0"/>
          </a:p>
        </p:txBody>
      </p:sp>
      <p:pic>
        <p:nvPicPr>
          <p:cNvPr id="17411" name="Picture 3" descr="C:\Users\НовиковАВ\Desktop\стратостат\ссср=1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868144" y="116632"/>
            <a:ext cx="3024336" cy="6172747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611560" y="5661248"/>
            <a:ext cx="7373237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30 сентября 1933 стратостат СССР-1</a:t>
            </a:r>
          </a:p>
          <a:p>
            <a:r>
              <a:rPr lang="ru-RU" dirty="0" smtClean="0"/>
              <a:t>совершил рекордный подъём на высоту 19 км</a:t>
            </a:r>
          </a:p>
          <a:p>
            <a:r>
              <a:rPr lang="ru-RU" dirty="0" smtClean="0"/>
              <a:t> с экипажем в составе: Бирнбаум Э. К., Годунов К. Д., Прокофьев Г. А.</a:t>
            </a:r>
            <a:endParaRPr lang="ru-RU" dirty="0"/>
          </a:p>
        </p:txBody>
      </p:sp>
      <p:pic>
        <p:nvPicPr>
          <p:cNvPr id="7" name="Рисунок 6" descr="Gondola_of_high-altitude_balloon_Volga_(USSR,_1959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107504" y="2204864"/>
            <a:ext cx="2304256" cy="3481587"/>
          </a:xfrm>
          <a:prstGeom prst="rect">
            <a:avLst/>
          </a:prstGeom>
        </p:spPr>
      </p:pic>
      <p:pic>
        <p:nvPicPr>
          <p:cNvPr id="8" name="Рисунок 7" descr="USSR-1_aerostat_5k_stamp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83768" y="2204864"/>
            <a:ext cx="1855734" cy="3528392"/>
          </a:xfrm>
          <a:prstGeom prst="rect">
            <a:avLst/>
          </a:prstGeom>
        </p:spPr>
      </p:pic>
      <p:pic>
        <p:nvPicPr>
          <p:cNvPr id="17412" name="Picture 4" descr="C:\Users\НовиковАВ\Desktop\стратостат\скачанные файлы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355976" y="2204864"/>
            <a:ext cx="1440160" cy="354376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467544" y="404664"/>
            <a:ext cx="8286756" cy="184665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dirty="0" smtClean="0"/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2002 году японский стратостат BU60-1 объёмом 60000 м</a:t>
            </a:r>
            <a:r>
              <a:rPr lang="ru-RU" sz="2400" baseline="30000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диаметром – 50 м и массой - 35 кг установил рекорд,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поднявшись на высоту 53 км, т.е. стратостат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практически вышел за пределы земной атмосферы.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2420888"/>
            <a:ext cx="7938711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Arial" pitchFamily="34" charset="0"/>
              <a:buChar char="•"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14 октября 2012 года парашютист Феликс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Баумгартнер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установил два мировых рекорда, сообщает ИТАР-ТАСС.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Он преодолел скорость звука,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совершив затяжной прыжок с высоты 39 тысяч метров.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Австрийский спортсмен преодолел скорость звука,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разогнавшись как минимум до 1173 км в час,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после того как он покинул капсулу стратостата на высоте 39 тысяч метров.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Время свободного падения составило 4 минуты 19 секунд.</a:t>
            </a:r>
          </a:p>
          <a:p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ratos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762953"/>
            <a:ext cx="9144000" cy="6095047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51520" y="116632"/>
            <a:ext cx="551067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err="1" smtClean="0"/>
              <a:t>Red</a:t>
            </a:r>
            <a:r>
              <a:rPr lang="ru-RU" b="1" dirty="0" smtClean="0"/>
              <a:t> </a:t>
            </a:r>
            <a:r>
              <a:rPr lang="ru-RU" b="1" dirty="0" err="1" smtClean="0"/>
              <a:t>Bull</a:t>
            </a:r>
            <a:r>
              <a:rPr lang="ru-RU" b="1" dirty="0" smtClean="0"/>
              <a:t> </a:t>
            </a:r>
            <a:r>
              <a:rPr lang="ru-RU" b="1" dirty="0" err="1" smtClean="0"/>
              <a:t>Stratos</a:t>
            </a:r>
            <a:r>
              <a:rPr lang="ru-RU" dirty="0" smtClean="0"/>
              <a:t> — проект с участием </a:t>
            </a:r>
            <a:endParaRPr lang="en-US" dirty="0" smtClean="0"/>
          </a:p>
          <a:p>
            <a:r>
              <a:rPr lang="ru-RU" dirty="0" smtClean="0"/>
              <a:t>австрийского </a:t>
            </a:r>
            <a:r>
              <a:rPr lang="ru-RU" dirty="0" err="1" smtClean="0"/>
              <a:t>скайдайвера</a:t>
            </a:r>
            <a:r>
              <a:rPr lang="ru-RU" dirty="0" smtClean="0"/>
              <a:t> Феликса </a:t>
            </a:r>
            <a:r>
              <a:rPr lang="ru-RU" dirty="0" err="1" smtClean="0"/>
              <a:t>Баумгартнера</a:t>
            </a:r>
            <a:r>
              <a:rPr lang="ru-RU" dirty="0" smtClean="0"/>
              <a:t>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tratos3-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283688" y="0"/>
            <a:ext cx="4576623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elix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-23716" y="308128"/>
            <a:ext cx="9167716" cy="61452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elix-Baumgartner-Jump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502920"/>
            <a:ext cx="9144000" cy="58521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elix-Baumgartner-jump-from-the-space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-19530" y="683055"/>
            <a:ext cx="9163530" cy="51942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ark-parachute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880328"/>
            <a:ext cx="9144000" cy="51409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ages (2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764704"/>
            <a:ext cx="2641446" cy="398382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5013176"/>
            <a:ext cx="7570214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/>
              <a:t>Воздухоплавание (аэронавтика) – это полёты</a:t>
            </a:r>
          </a:p>
          <a:p>
            <a:r>
              <a:rPr lang="ru-RU" sz="2800" dirty="0" smtClean="0"/>
              <a:t> на аппаратах легче воздуха (аэростатах </a:t>
            </a:r>
          </a:p>
          <a:p>
            <a:r>
              <a:rPr lang="ru-RU" sz="2800" dirty="0" smtClean="0"/>
              <a:t>и дирижаблях)</a:t>
            </a:r>
            <a:endParaRPr lang="ru-RU" sz="2800" dirty="0"/>
          </a:p>
        </p:txBody>
      </p:sp>
      <p:pic>
        <p:nvPicPr>
          <p:cNvPr id="5" name="Рисунок 4" descr="images (1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431954" y="116632"/>
            <a:ext cx="3712046" cy="2470198"/>
          </a:xfrm>
          <a:prstGeom prst="rect">
            <a:avLst/>
          </a:prstGeom>
        </p:spPr>
      </p:pic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4" cstate="email"/>
          <a:stretch>
            <a:fillRect/>
          </a:stretch>
        </p:blipFill>
        <p:spPr>
          <a:xfrm>
            <a:off x="2411760" y="2204864"/>
            <a:ext cx="4680520" cy="28083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ed-bull-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" y="404663"/>
            <a:ext cx="9132416" cy="6082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88640"/>
            <a:ext cx="4572000" cy="6001643"/>
          </a:xfrm>
          <a:prstGeom prst="rect">
            <a:avLst/>
          </a:prstGeom>
        </p:spPr>
        <p:txBody>
          <a:bodyPr>
            <a:spAutoFit/>
          </a:bodyPr>
          <a:lstStyle/>
          <a:p>
            <a:pPr marL="342900" indent="-342900"/>
            <a:r>
              <a:rPr lang="ru-RU" sz="2400" dirty="0" smtClean="0"/>
              <a:t>ПРИМЕНЕНИЕ АЭРОСТАТОВ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 качестве транспорта.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 научных исследованиях атмосферы.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Для испытания космических скафандров и спускаемых аппаратов.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Метеорологических исследованиях.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 системах фотосъемки и видеонаблюдения.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Привязные аэростаты для средств связи.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В военных целях.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Спортивные соревнования.</a:t>
            </a:r>
          </a:p>
          <a:p>
            <a:pPr marL="342900" indent="-342900">
              <a:buFont typeface="+mj-lt"/>
              <a:buAutoNum type="arabicPeriod"/>
            </a:pPr>
            <a:r>
              <a:rPr lang="ru-RU" sz="2400" dirty="0" smtClean="0"/>
              <a:t>Реклама.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259632" y="188640"/>
            <a:ext cx="66247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/>
            <a:r>
              <a:rPr lang="ru-RU" dirty="0" smtClean="0"/>
              <a:t>В прошлом, до гибели крупнейшего дирижабля«Гинденбург» в 1937 г., перевозка пассажиров и грузов.</a:t>
            </a:r>
          </a:p>
          <a:p>
            <a:pPr marL="342900" indent="-342900">
              <a:buFont typeface="+mj-lt"/>
              <a:buAutoNum type="arabicPeriod"/>
            </a:pPr>
            <a:endParaRPr lang="ru-RU" dirty="0" smtClean="0"/>
          </a:p>
        </p:txBody>
      </p:sp>
      <p:pic>
        <p:nvPicPr>
          <p:cNvPr id="5" name="Рисунок 4" descr="Hindenburg_disaster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836712"/>
            <a:ext cx="7133106" cy="58326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188640"/>
            <a:ext cx="198509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 В метеорологии.</a:t>
            </a:r>
            <a:endParaRPr lang="ru-RU" dirty="0"/>
          </a:p>
        </p:txBody>
      </p:sp>
      <p:pic>
        <p:nvPicPr>
          <p:cNvPr id="3" name="Рисунок 2" descr="3277cc.h1w3cu.5wm5.p0.gp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836712"/>
            <a:ext cx="7014490" cy="468412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827584" y="5445224"/>
            <a:ext cx="676954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Шар-зонд. Поднимается шар на высоту 30-35 километров, а от </a:t>
            </a:r>
          </a:p>
          <a:p>
            <a:r>
              <a:rPr lang="ru-RU" dirty="0" smtClean="0"/>
              <a:t>метеостанции его может отнести ветром на 100 километров. </a:t>
            </a:r>
          </a:p>
          <a:p>
            <a:r>
              <a:rPr lang="ru-RU" dirty="0" smtClean="0"/>
              <a:t>Зонд — одноразовый прибор.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02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571999" y="116632"/>
            <a:ext cx="4438849" cy="6480720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251521" y="404664"/>
            <a:ext cx="4320480" cy="64633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В научных исследованиях атмосферы</a:t>
            </a:r>
          </a:p>
          <a:p>
            <a:r>
              <a:rPr lang="ru-RU" dirty="0" smtClean="0"/>
              <a:t> Земли и других планет</a:t>
            </a:r>
          </a:p>
          <a:p>
            <a:endParaRPr lang="ru-RU" dirty="0" smtClean="0"/>
          </a:p>
          <a:p>
            <a:r>
              <a:rPr lang="ru-RU" dirty="0" smtClean="0"/>
              <a:t>Применение аэростатических зондов</a:t>
            </a:r>
          </a:p>
          <a:p>
            <a:r>
              <a:rPr lang="ru-RU" dirty="0" smtClean="0"/>
              <a:t> в исследовании Венеры в советском </a:t>
            </a:r>
          </a:p>
          <a:p>
            <a:r>
              <a:rPr lang="ru-RU" dirty="0" smtClean="0"/>
              <a:t>проекте «Вега» 1984-1986гг.</a:t>
            </a:r>
          </a:p>
          <a:p>
            <a:r>
              <a:rPr lang="ru-RU" dirty="0" smtClean="0"/>
              <a:t> Аэростатные  зонды </a:t>
            </a:r>
          </a:p>
          <a:p>
            <a:r>
              <a:rPr lang="ru-RU" dirty="0" smtClean="0"/>
              <a:t>проводили измерения </a:t>
            </a:r>
          </a:p>
          <a:p>
            <a:r>
              <a:rPr lang="ru-RU" dirty="0" smtClean="0"/>
              <a:t>метеорологических параметров. </a:t>
            </a:r>
          </a:p>
          <a:p>
            <a:r>
              <a:rPr lang="ru-RU" dirty="0" smtClean="0"/>
              <a:t>Для этого была разработана система</a:t>
            </a:r>
          </a:p>
          <a:p>
            <a:r>
              <a:rPr lang="ru-RU" dirty="0" smtClean="0"/>
              <a:t> снижения зондов  на парашютах,</a:t>
            </a:r>
          </a:p>
          <a:p>
            <a:r>
              <a:rPr lang="ru-RU" dirty="0" smtClean="0"/>
              <a:t> последующее наполнение гелием </a:t>
            </a:r>
          </a:p>
          <a:p>
            <a:r>
              <a:rPr lang="ru-RU" dirty="0" smtClean="0"/>
              <a:t>оболочек гелием и дрейф </a:t>
            </a:r>
          </a:p>
          <a:p>
            <a:r>
              <a:rPr lang="ru-RU" dirty="0" smtClean="0"/>
              <a:t>в венерианской атмосфере </a:t>
            </a:r>
          </a:p>
          <a:p>
            <a:r>
              <a:rPr lang="ru-RU" dirty="0" smtClean="0"/>
              <a:t>на высоте 55-ти километров. </a:t>
            </a:r>
          </a:p>
          <a:p>
            <a:r>
              <a:rPr lang="ru-RU" dirty="0" smtClean="0"/>
              <a:t>Работали зонды в таком режиме </a:t>
            </a:r>
          </a:p>
          <a:p>
            <a:r>
              <a:rPr lang="ru-RU" dirty="0" smtClean="0"/>
              <a:t>более 46-ти часов.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mirf.ru/Articles/23/4754/!start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1772816"/>
            <a:ext cx="7620000" cy="4562476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1259632" y="620688"/>
            <a:ext cx="693234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Аэростаты заграждения применялись для защиты от самолетов </a:t>
            </a:r>
          </a:p>
          <a:p>
            <a:r>
              <a:rPr lang="ru-RU" dirty="0" smtClean="0"/>
              <a:t>и ракет во время первой и второй мировой войн.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3010" name="Picture 2" descr="C:\Users\НовиковАВ\Desktop\стратостат\KidsAndBalloon1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55576" y="332655"/>
            <a:ext cx="7056784" cy="5692473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323528" y="6165304"/>
            <a:ext cx="820891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Москва, 1941 год. Дети водят хоровод на фоне аэростатов заграждения.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moscow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67544" y="188640"/>
            <a:ext cx="8136904" cy="59851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5" y="5949280"/>
            <a:ext cx="1440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323528" y="6165304"/>
            <a:ext cx="836921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Готовый к запуску аэростат заграждения перед Большим театром в Москве.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733256"/>
            <a:ext cx="856895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Этот </a:t>
            </a:r>
            <a:r>
              <a:rPr lang="ru-RU" dirty="0" err="1" smtClean="0"/>
              <a:t>Heinkel</a:t>
            </a:r>
            <a:r>
              <a:rPr lang="ru-RU" dirty="0" smtClean="0"/>
              <a:t> He-111 оборудован </a:t>
            </a:r>
            <a:r>
              <a:rPr lang="ru-RU" dirty="0" err="1" smtClean="0"/>
              <a:t>антиаэростатным</a:t>
            </a:r>
            <a:r>
              <a:rPr lang="ru-RU" dirty="0" smtClean="0"/>
              <a:t> приспособлением, но столкновения с тросом он всё равно не выдержал.</a:t>
            </a:r>
            <a:endParaRPr lang="ru-RU" dirty="0"/>
          </a:p>
        </p:txBody>
      </p:sp>
      <p:pic>
        <p:nvPicPr>
          <p:cNvPr id="3" name="Рисунок 2" descr="HeinkelHe-111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19" y="188640"/>
            <a:ext cx="8710647" cy="54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5877272"/>
            <a:ext cx="8712968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 целом над Москвой за Великую Отечественную войну аэростатами заграждения было уничтожено не менее 150 самолётов противника.</a:t>
            </a:r>
            <a:endParaRPr lang="ru-RU" dirty="0"/>
          </a:p>
        </p:txBody>
      </p:sp>
      <p:pic>
        <p:nvPicPr>
          <p:cNvPr id="45058" name="Picture 2" descr="C:\Users\НовиковАВ\Desktop\стратостат\zeppelins2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2051720" y="116632"/>
            <a:ext cx="4546563" cy="57923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upload.wikimedia.org/wikipedia/commons/thumb/c/c0/Montgolfiere.jpg/220px-Montgolfier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323528" y="1340768"/>
            <a:ext cx="3493619" cy="4176464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395536" y="5661248"/>
            <a:ext cx="320773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Первый полёт монгольфьера</a:t>
            </a:r>
          </a:p>
          <a:p>
            <a:r>
              <a:rPr lang="ru-RU" dirty="0" smtClean="0"/>
              <a:t> 5 июня 1783 года. (без груза)</a:t>
            </a:r>
            <a:endParaRPr lang="ru-RU" dirty="0"/>
          </a:p>
        </p:txBody>
      </p:sp>
      <p:pic>
        <p:nvPicPr>
          <p:cNvPr id="20484" name="Picture 4" descr="https://upload.wikimedia.org/wikipedia/commons/thumb/a/a8/1783_balloonj.jpg/800px-1783_balloonj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716016" y="116632"/>
            <a:ext cx="3816424" cy="5199878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887176" y="5229200"/>
            <a:ext cx="525682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rgbClr val="252525"/>
                </a:solidFill>
                <a:latin typeface="Arial"/>
              </a:rPr>
              <a:t>Рисунок с описанием шара братьев </a:t>
            </a:r>
          </a:p>
          <a:p>
            <a:r>
              <a:rPr lang="ru-RU" dirty="0" smtClean="0">
                <a:solidFill>
                  <a:srgbClr val="252525"/>
                </a:solidFill>
                <a:latin typeface="Arial"/>
              </a:rPr>
              <a:t> Монгольфье 1783 года:</a:t>
            </a:r>
          </a:p>
          <a:p>
            <a:r>
              <a:rPr lang="ru-RU" dirty="0" smtClean="0">
                <a:solidFill>
                  <a:srgbClr val="252525"/>
                </a:solidFill>
                <a:latin typeface="Arial"/>
              </a:rPr>
              <a:t>«Вид и точные размеры Воздушного шара, </a:t>
            </a:r>
          </a:p>
          <a:p>
            <a:r>
              <a:rPr lang="ru-RU" dirty="0" smtClean="0">
                <a:solidFill>
                  <a:srgbClr val="252525"/>
                </a:solidFill>
                <a:latin typeface="Arial"/>
              </a:rPr>
              <a:t>который первый поднял людей в воздух». 1786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79512" y="332656"/>
            <a:ext cx="4785349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dirty="0" smtClean="0"/>
              <a:t>Первый воздушный шар </a:t>
            </a:r>
          </a:p>
          <a:p>
            <a:pPr>
              <a:buFontTx/>
              <a:buChar char="-"/>
            </a:pPr>
            <a:r>
              <a:rPr lang="ru-RU" sz="2000" dirty="0" smtClean="0"/>
              <a:t>изобретение братьев </a:t>
            </a:r>
            <a:r>
              <a:rPr lang="ru-RU" sz="2000" dirty="0" err="1" smtClean="0"/>
              <a:t>Жозеф-Мишеля</a:t>
            </a:r>
            <a:r>
              <a:rPr lang="ru-RU" sz="2000" dirty="0" smtClean="0"/>
              <a:t>  </a:t>
            </a:r>
          </a:p>
          <a:p>
            <a:r>
              <a:rPr lang="ru-RU" sz="2000" dirty="0" smtClean="0"/>
              <a:t>и </a:t>
            </a:r>
            <a:r>
              <a:rPr lang="ru-RU" sz="2000" dirty="0" err="1" smtClean="0"/>
              <a:t>Жак-Этьенна</a:t>
            </a:r>
            <a:r>
              <a:rPr lang="ru-RU" sz="2000" dirty="0" smtClean="0"/>
              <a:t> Монгольфье 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260648"/>
            <a:ext cx="8260788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Дирижабли давно и с большим успехом применяются в качестве носителей</a:t>
            </a:r>
          </a:p>
          <a:p>
            <a:r>
              <a:rPr lang="ru-RU" dirty="0" smtClean="0"/>
              <a:t> рекламы. При заполнении дирижаблей специальным газом (гелием) они </a:t>
            </a:r>
          </a:p>
          <a:p>
            <a:r>
              <a:rPr lang="ru-RU" dirty="0" smtClean="0"/>
              <a:t>поднимаются высоко в воздух. На бортах дирижабля с двух сторон возможно</a:t>
            </a:r>
          </a:p>
          <a:p>
            <a:r>
              <a:rPr lang="ru-RU" dirty="0" smtClean="0"/>
              <a:t> нанесение рекламного изображения, названия компании,</a:t>
            </a:r>
          </a:p>
          <a:p>
            <a:r>
              <a:rPr lang="ru-RU" dirty="0" smtClean="0"/>
              <a:t> логотипа, телефона и любой другой рекламной информации. </a:t>
            </a:r>
            <a:endParaRPr lang="ru-RU" dirty="0"/>
          </a:p>
        </p:txBody>
      </p:sp>
      <p:pic>
        <p:nvPicPr>
          <p:cNvPr id="7" name="Рисунок 6" descr="скачанные файлы (3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664340" y="2636912"/>
            <a:ext cx="5479660" cy="4104456"/>
          </a:xfrm>
          <a:prstGeom prst="rect">
            <a:avLst/>
          </a:prstGeom>
        </p:spPr>
      </p:pic>
      <p:pic>
        <p:nvPicPr>
          <p:cNvPr id="6" name="Рисунок 5" descr="images (5)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95536" y="1772816"/>
            <a:ext cx="4198065" cy="316835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качанные файлы (1)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16632"/>
            <a:ext cx="6059690" cy="4032448"/>
          </a:xfrm>
          <a:prstGeom prst="rect">
            <a:avLst/>
          </a:prstGeom>
        </p:spPr>
      </p:pic>
      <p:pic>
        <p:nvPicPr>
          <p:cNvPr id="4" name="Рисунок 3" descr="adv1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3372641" y="3356992"/>
            <a:ext cx="5771359" cy="350100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pirit_of_Europe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188640"/>
            <a:ext cx="8777527" cy="562737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627784" y="0"/>
            <a:ext cx="31620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Воздухоплавательный спорт</a:t>
            </a:r>
          </a:p>
          <a:p>
            <a:endParaRPr lang="ru-RU" dirty="0"/>
          </a:p>
        </p:txBody>
      </p:sp>
      <p:pic>
        <p:nvPicPr>
          <p:cNvPr id="7" name="Рисунок 6" descr="Chempionat_mira_po_vozduhoplavaniyu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7" y="620688"/>
            <a:ext cx="8028012" cy="5328592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95736" y="6165304"/>
            <a:ext cx="41538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Чемпионат мира по воздухоплаванию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51520" y="116632"/>
            <a:ext cx="848450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Чемпионат России по воздухоплаванию на тепловых аэростатах 2015 года</a:t>
            </a:r>
          </a:p>
          <a:p>
            <a:r>
              <a:rPr lang="ru-RU" b="1" dirty="0" smtClean="0"/>
              <a:t> — пройдет в Великих Луках.</a:t>
            </a:r>
            <a:endParaRPr lang="ru-RU" b="1" dirty="0"/>
          </a:p>
        </p:txBody>
      </p:sp>
      <p:pic>
        <p:nvPicPr>
          <p:cNvPr id="3" name="Рисунок 2" descr="256b5eda6a0faaa6a40abe893467e99949acd398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79512" y="764704"/>
            <a:ext cx="8791156" cy="585239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e307ec48eb84866428601bb73339dd848a8ace2.jpe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88640"/>
            <a:ext cx="4806026" cy="6408036"/>
          </a:xfrm>
          <a:prstGeom prst="rect">
            <a:avLst/>
          </a:prstGeom>
        </p:spPr>
      </p:pic>
      <p:pic>
        <p:nvPicPr>
          <p:cNvPr id="4" name="Рисунок 3" descr="eeaaf2e8290fc4f3a8e6fb290d9ee77911-resize-2000x1250xxjpegxffffff-same-423697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716016" y="188640"/>
            <a:ext cx="4283968" cy="64285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60648"/>
            <a:ext cx="73932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Привязной аэростат типа "Барс" (поднят) и дирижабль Au-12 (внизу)</a:t>
            </a:r>
            <a:endParaRPr lang="ru-RU" dirty="0"/>
          </a:p>
        </p:txBody>
      </p:sp>
      <p:pic>
        <p:nvPicPr>
          <p:cNvPr id="3" name="Рисунок 2" descr="bars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51520" y="764704"/>
            <a:ext cx="4895908" cy="5544616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148064" y="836712"/>
            <a:ext cx="3911905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Северо-Западный округ столицы</a:t>
            </a:r>
          </a:p>
          <a:p>
            <a:r>
              <a:rPr lang="ru-RU" dirty="0" smtClean="0"/>
              <a:t> получил дешевый доступ в</a:t>
            </a:r>
          </a:p>
          <a:p>
            <a:r>
              <a:rPr lang="ru-RU" dirty="0" smtClean="0"/>
              <a:t> интернет, и без особого ущерба </a:t>
            </a:r>
          </a:p>
          <a:p>
            <a:r>
              <a:rPr lang="ru-RU" dirty="0" smtClean="0"/>
              <a:t>для компании-владельца удалось</a:t>
            </a:r>
          </a:p>
          <a:p>
            <a:r>
              <a:rPr lang="ru-RU" dirty="0" smtClean="0"/>
              <a:t> подключить все </a:t>
            </a:r>
          </a:p>
          <a:p>
            <a:r>
              <a:rPr lang="ru-RU" dirty="0" smtClean="0"/>
              <a:t>общеобразовательные школы</a:t>
            </a:r>
          </a:p>
          <a:p>
            <a:r>
              <a:rPr lang="ru-RU" dirty="0" smtClean="0"/>
              <a:t> района к Всемирной Паутине</a:t>
            </a:r>
          </a:p>
          <a:p>
            <a:r>
              <a:rPr lang="ru-RU" dirty="0" smtClean="0"/>
              <a:t> бесплатно. Проект также позволил</a:t>
            </a:r>
          </a:p>
          <a:p>
            <a:r>
              <a:rPr lang="ru-RU" dirty="0" smtClean="0"/>
              <a:t> удешевить пейджинговую и</a:t>
            </a:r>
          </a:p>
          <a:p>
            <a:r>
              <a:rPr lang="ru-RU" dirty="0" smtClean="0"/>
              <a:t> сотовую связь. Более того, были </a:t>
            </a:r>
          </a:p>
          <a:p>
            <a:r>
              <a:rPr lang="ru-RU" dirty="0" smtClean="0"/>
              <a:t>обеспечены качественное </a:t>
            </a:r>
          </a:p>
          <a:p>
            <a:r>
              <a:rPr lang="ru-RU" dirty="0" smtClean="0"/>
              <a:t>видеонаблюдение за состоянием </a:t>
            </a:r>
          </a:p>
          <a:p>
            <a:r>
              <a:rPr lang="ru-RU" dirty="0" smtClean="0"/>
              <a:t>значительных территорий в</a:t>
            </a:r>
          </a:p>
          <a:p>
            <a:r>
              <a:rPr lang="ru-RU" dirty="0" smtClean="0"/>
              <a:t>реальном режиме времени и </a:t>
            </a:r>
          </a:p>
          <a:p>
            <a:r>
              <a:rPr lang="ru-RU" dirty="0" smtClean="0"/>
              <a:t>поддержка уверенного приема </a:t>
            </a:r>
          </a:p>
          <a:p>
            <a:r>
              <a:rPr lang="ru-RU" dirty="0" smtClean="0"/>
              <a:t>радио- и телевизионных сигналов.</a:t>
            </a:r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u17_view_big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83568" y="476672"/>
            <a:ext cx="6748178" cy="47237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116632"/>
            <a:ext cx="8202117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Многофункциональный аэростат-носитель типа "Барс" (Au-17): общий вид</a:t>
            </a:r>
          </a:p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0" y="5229200"/>
            <a:ext cx="8724824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Привязной аэростат-носитель"Барс", или Au-17, имеет высокую ветровую</a:t>
            </a:r>
          </a:p>
          <a:p>
            <a:r>
              <a:rPr lang="ru-RU" dirty="0" smtClean="0"/>
              <a:t> устойчивость, что позволяет применять его при любой погоде. Он предназначен</a:t>
            </a:r>
          </a:p>
          <a:p>
            <a:r>
              <a:rPr lang="ru-RU" dirty="0" smtClean="0"/>
              <a:t> для подъёма аппаратуры, требующей постоянного энергоснабжения, а также </a:t>
            </a:r>
          </a:p>
          <a:p>
            <a:r>
              <a:rPr lang="ru-RU" dirty="0" smtClean="0"/>
              <a:t>обеспечения обмена информации с землей. Для этих целей используется</a:t>
            </a:r>
          </a:p>
          <a:p>
            <a:r>
              <a:rPr lang="ru-RU" dirty="0" smtClean="0"/>
              <a:t> специальный кабель-трос.</a:t>
            </a:r>
            <a:endParaRPr lang="ru-RU" dirty="0"/>
          </a:p>
        </p:txBody>
      </p:sp>
    </p:spTree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51520" y="188640"/>
            <a:ext cx="770871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dirty="0" smtClean="0"/>
              <a:t>Развитие стратосферного воздухоплавания</a:t>
            </a:r>
          </a:p>
          <a:p>
            <a:r>
              <a:rPr lang="ru-RU" dirty="0" smtClean="0"/>
              <a:t>Реализация концепции </a:t>
            </a:r>
            <a:r>
              <a:rPr lang="ru-RU" dirty="0" err="1" smtClean="0"/>
              <a:t>стратодирижаблей</a:t>
            </a:r>
            <a:r>
              <a:rPr lang="ru-RU" dirty="0" smtClean="0"/>
              <a:t>, насчитывающей без малого</a:t>
            </a:r>
          </a:p>
          <a:p>
            <a:r>
              <a:rPr lang="ru-RU" dirty="0" smtClean="0"/>
              <a:t> тридцать лет, долгое время сдерживалась отсутствием материалов для </a:t>
            </a:r>
          </a:p>
          <a:p>
            <a:r>
              <a:rPr lang="ru-RU" dirty="0" smtClean="0"/>
              <a:t>оболочки. Хотя построить стратосферный дирижабль пока никому</a:t>
            </a:r>
          </a:p>
          <a:p>
            <a:r>
              <a:rPr lang="ru-RU" dirty="0" smtClean="0"/>
              <a:t> не удалось, но уже проводятся испытания прототипов беспилотных </a:t>
            </a:r>
          </a:p>
          <a:p>
            <a:r>
              <a:rPr lang="ru-RU" dirty="0" smtClean="0"/>
              <a:t>дирижаблей.</a:t>
            </a:r>
            <a:endParaRPr lang="ru-RU" dirty="0"/>
          </a:p>
        </p:txBody>
      </p:sp>
      <p:pic>
        <p:nvPicPr>
          <p:cNvPr id="4" name="Рисунок 3" descr="11052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971600" y="1988839"/>
            <a:ext cx="6192688" cy="455781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5454_original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114100"/>
            <a:ext cx="9144000" cy="662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upload.wikimedia.org/wikipedia/commons/thumb/9/9d/Early_flight_02562u_%284%29.jpg/640px-Early_flight_02562u_%284%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3528" y="908720"/>
            <a:ext cx="3960440" cy="5792145"/>
          </a:xfrm>
          <a:prstGeom prst="rect">
            <a:avLst/>
          </a:prstGeom>
          <a:noFill/>
        </p:spPr>
      </p:pic>
      <p:pic>
        <p:nvPicPr>
          <p:cNvPr id="21508" name="Picture 4" descr="https://upload.wikimedia.org/wikipedia/commons/thumb/c/c6/Pilatre_de_Rozier.jpg/220px-Pilatre_de_Rozier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076056" y="1340768"/>
            <a:ext cx="3312368" cy="4833048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148064" y="6093296"/>
            <a:ext cx="33970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vi-VN" b="1" dirty="0" smtClean="0"/>
              <a:t>Жан-Франсуа́ Пила́тр де Розье́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107504" y="0"/>
            <a:ext cx="88569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Первый свободный полет воздушного шара, </a:t>
            </a:r>
            <a:r>
              <a:rPr lang="ru-RU" dirty="0" err="1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Розье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и маркиз </a:t>
            </a:r>
            <a:r>
              <a:rPr lang="ru-RU" dirty="0" err="1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д’Арланд</a:t>
            </a:r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 21 ноября 1783г. </a:t>
            </a:r>
          </a:p>
          <a:p>
            <a:r>
              <a:rPr lang="ru-RU" dirty="0" smtClean="0">
                <a:solidFill>
                  <a:srgbClr val="333333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dirty="0" smtClean="0"/>
              <a:t>оздушный шар поднялся на высоту около 3000 футов (1 км). Пролетев около пяти миль (9 км) за 25 минут.</a:t>
            </a:r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116632"/>
            <a:ext cx="871296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В разных ведутся работы по проектированию стратосферных дирижаблей. </a:t>
            </a:r>
            <a:endParaRPr lang="ru-RU" dirty="0"/>
          </a:p>
        </p:txBody>
      </p:sp>
      <p:pic>
        <p:nvPicPr>
          <p:cNvPr id="3" name="Рисунок 2" descr="800px-High_Altitude_Airship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>
            <a:off x="755576" y="620688"/>
            <a:ext cx="7200800" cy="5431302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3131840" y="6165304"/>
            <a:ext cx="25370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Американский проект</a:t>
            </a:r>
            <a:endParaRPr lang="ru-RU" dirty="0"/>
          </a:p>
        </p:txBody>
      </p:sp>
    </p:spTree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899592" y="1340768"/>
            <a:ext cx="64807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899592" y="2636912"/>
            <a:ext cx="713406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9088065" cy="203132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err="1" smtClean="0"/>
              <a:t>Шарлье́р</a:t>
            </a:r>
            <a:r>
              <a:rPr lang="ru-RU" dirty="0" smtClean="0"/>
              <a:t> (фр. </a:t>
            </a:r>
            <a:r>
              <a:rPr lang="ru-RU" dirty="0" err="1" smtClean="0"/>
              <a:t>charlière</a:t>
            </a:r>
            <a:r>
              <a:rPr lang="ru-RU" dirty="0" smtClean="0"/>
              <a:t>) — аэростат, наполненный водородом, гелием </a:t>
            </a:r>
          </a:p>
          <a:p>
            <a:r>
              <a:rPr lang="ru-RU" dirty="0" smtClean="0"/>
              <a:t>или другими газами легче воздуха. Назван по имени французского учёного и</a:t>
            </a:r>
          </a:p>
          <a:p>
            <a:r>
              <a:rPr lang="ru-RU" dirty="0" smtClean="0"/>
              <a:t> изобретателя Жака Александра </a:t>
            </a:r>
            <a:r>
              <a:rPr lang="ru-RU" dirty="0" err="1" smtClean="0"/>
              <a:t>Сезара</a:t>
            </a:r>
            <a:r>
              <a:rPr lang="ru-RU" dirty="0" smtClean="0"/>
              <a:t> Шарля.</a:t>
            </a:r>
          </a:p>
          <a:p>
            <a:r>
              <a:rPr lang="ru-RU" dirty="0" smtClean="0"/>
              <a:t> Аэростат объёмом 25 м³ совершил свой первый полёт 27 августа 1783 года</a:t>
            </a:r>
          </a:p>
          <a:p>
            <a:r>
              <a:rPr lang="ru-RU" dirty="0" smtClean="0"/>
              <a:t> при стечении 300 тыс. зрителей на Марсовом поле в Париже. </a:t>
            </a:r>
          </a:p>
          <a:p>
            <a:r>
              <a:rPr lang="ru-RU" dirty="0" smtClean="0"/>
              <a:t>Первый полёт «</a:t>
            </a:r>
            <a:r>
              <a:rPr lang="ru-RU" dirty="0" err="1" smtClean="0"/>
              <a:t>шарльёра</a:t>
            </a:r>
            <a:r>
              <a:rPr lang="ru-RU" dirty="0" smtClean="0"/>
              <a:t>» с экипажем (Шарль, Жак Александр </a:t>
            </a:r>
            <a:r>
              <a:rPr lang="ru-RU" dirty="0" err="1" smtClean="0"/>
              <a:t>Сезар</a:t>
            </a:r>
            <a:r>
              <a:rPr lang="ru-RU" dirty="0" smtClean="0"/>
              <a:t> и М. Н. </a:t>
            </a:r>
            <a:r>
              <a:rPr lang="ru-RU" dirty="0" err="1" smtClean="0"/>
              <a:t>Робер</a:t>
            </a:r>
            <a:r>
              <a:rPr lang="ru-RU" dirty="0" smtClean="0"/>
              <a:t>) </a:t>
            </a:r>
          </a:p>
          <a:p>
            <a:r>
              <a:rPr lang="ru-RU" dirty="0" smtClean="0"/>
              <a:t>состоялся 1 декабря 1783 года в Париже.</a:t>
            </a:r>
            <a:endParaRPr lang="ru-RU" dirty="0"/>
          </a:p>
        </p:txBody>
      </p:sp>
      <p:pic>
        <p:nvPicPr>
          <p:cNvPr id="22530" name="Picture 2" descr="https://upload.wikimedia.org/wikipedia/commons/thumb/9/98/Jacques_Alexandre_C%C3%A9sar_Charles.jpg/250px-Jacques_Alexandre_C%C3%A9sar_Charles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1988840"/>
            <a:ext cx="3422629" cy="4682156"/>
          </a:xfrm>
          <a:prstGeom prst="rect">
            <a:avLst/>
          </a:prstGeom>
          <a:noFill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79512" y="2204864"/>
            <a:ext cx="2232248" cy="45230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 descr="https://upload.wikimedia.org/wikipedia/commons/thumb/3/3c/Brockhaus-Efron_Aeronavtika.jpg/640px-Brockhaus-Efron_Aeronavtika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555776" y="2132856"/>
            <a:ext cx="2842575" cy="459253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5" descr="Картинка 18 из 39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916832"/>
            <a:ext cx="5434905" cy="4076179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5123" name="Text Box 6"/>
          <p:cNvSpPr txBox="1">
            <a:spLocks noChangeArrowheads="1"/>
          </p:cNvSpPr>
          <p:nvPr/>
        </p:nvSpPr>
        <p:spPr bwMode="auto">
          <a:xfrm>
            <a:off x="611560" y="116632"/>
            <a:ext cx="7848798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/>
              <a:t>Для </a:t>
            </a:r>
            <a:r>
              <a:rPr lang="ru-RU" sz="2000" b="1" dirty="0"/>
              <a:t>того чтобы шар </a:t>
            </a:r>
            <a:r>
              <a:rPr lang="ru-RU" sz="2000" b="1" dirty="0" smtClean="0"/>
              <a:t>поднимался вверх,  должно выполняться условие </a:t>
            </a:r>
            <a:r>
              <a:rPr lang="en-US" sz="2000" b="1" dirty="0" smtClean="0"/>
              <a:t>F</a:t>
            </a:r>
            <a:r>
              <a:rPr lang="en-US" sz="2000" b="1" baseline="-25000" dirty="0" smtClean="0"/>
              <a:t>A</a:t>
            </a:r>
            <a:r>
              <a:rPr lang="en-US" sz="2000" b="1" dirty="0" smtClean="0"/>
              <a:t> &gt;</a:t>
            </a:r>
            <a:r>
              <a:rPr lang="ru-RU" sz="2000" b="1" dirty="0" smtClean="0"/>
              <a:t> </a:t>
            </a:r>
            <a:r>
              <a:rPr lang="en-US" sz="2000" b="1" dirty="0" smtClean="0"/>
              <a:t>F</a:t>
            </a:r>
            <a:r>
              <a:rPr lang="ru-RU" sz="2000" b="1" baseline="-25000" dirty="0" smtClean="0"/>
              <a:t>Т</a:t>
            </a:r>
            <a:r>
              <a:rPr lang="en-US" sz="2000" b="1" baseline="-25000" dirty="0" smtClean="0"/>
              <a:t> </a:t>
            </a:r>
            <a:r>
              <a:rPr lang="ru-RU" sz="2000" b="1" dirty="0" smtClean="0"/>
              <a:t>, для этого надо  подогреть воздух в шаре или сбросить балласт</a:t>
            </a:r>
            <a:r>
              <a:rPr lang="en-US" sz="2000" b="1" dirty="0" smtClean="0"/>
              <a:t> (</a:t>
            </a:r>
            <a:r>
              <a:rPr lang="ru-RU" sz="2000" b="1" i="1" dirty="0" smtClean="0"/>
              <a:t>специальный груз, предназначенный для  облегчения шара</a:t>
            </a:r>
            <a:r>
              <a:rPr lang="en-US" sz="2000" b="1" i="1" dirty="0" smtClean="0"/>
              <a:t>)</a:t>
            </a:r>
            <a:r>
              <a:rPr lang="ru-RU" sz="2000" b="1" i="1" dirty="0" smtClean="0"/>
              <a:t>.</a:t>
            </a:r>
          </a:p>
          <a:p>
            <a:pPr>
              <a:spcBef>
                <a:spcPct val="50000"/>
              </a:spcBef>
            </a:pPr>
            <a:endParaRPr lang="ru-RU" sz="2000" b="1" dirty="0" smtClean="0"/>
          </a:p>
          <a:p>
            <a:pPr>
              <a:spcBef>
                <a:spcPct val="50000"/>
              </a:spcBef>
            </a:pPr>
            <a:r>
              <a:rPr lang="ru-RU" sz="2000" b="1" dirty="0" smtClean="0"/>
              <a:t> </a:t>
            </a:r>
            <a:endParaRPr lang="ru-RU" sz="2000" b="1" dirty="0"/>
          </a:p>
        </p:txBody>
      </p:sp>
      <p:sp>
        <p:nvSpPr>
          <p:cNvPr id="5130" name="Oval 13"/>
          <p:cNvSpPr>
            <a:spLocks noChangeArrowheads="1"/>
          </p:cNvSpPr>
          <p:nvPr/>
        </p:nvSpPr>
        <p:spPr bwMode="auto">
          <a:xfrm>
            <a:off x="4139952" y="3501008"/>
            <a:ext cx="144463" cy="1444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endParaRPr lang="ru-RU"/>
          </a:p>
        </p:txBody>
      </p:sp>
      <p:sp>
        <p:nvSpPr>
          <p:cNvPr id="5131" name="Line 14"/>
          <p:cNvSpPr>
            <a:spLocks noChangeShapeType="1"/>
          </p:cNvSpPr>
          <p:nvPr/>
        </p:nvSpPr>
        <p:spPr bwMode="auto">
          <a:xfrm>
            <a:off x="4211960" y="3645024"/>
            <a:ext cx="0" cy="7921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5132" name="Rectangle 15"/>
          <p:cNvSpPr>
            <a:spLocks noChangeArrowheads="1"/>
          </p:cNvSpPr>
          <p:nvPr/>
        </p:nvSpPr>
        <p:spPr bwMode="auto">
          <a:xfrm>
            <a:off x="4355976" y="4365104"/>
            <a:ext cx="99982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/>
              <a:t>F</a:t>
            </a:r>
            <a:r>
              <a:rPr lang="ru-RU" sz="2800" dirty="0"/>
              <a:t>тяж</a:t>
            </a:r>
          </a:p>
        </p:txBody>
      </p:sp>
      <p:sp>
        <p:nvSpPr>
          <p:cNvPr id="5133" name="Rectangle 16"/>
          <p:cNvSpPr>
            <a:spLocks noChangeArrowheads="1"/>
          </p:cNvSpPr>
          <p:nvPr/>
        </p:nvSpPr>
        <p:spPr bwMode="auto">
          <a:xfrm>
            <a:off x="4355976" y="1916832"/>
            <a:ext cx="546945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b="1" dirty="0" smtClean="0"/>
              <a:t>F</a:t>
            </a:r>
            <a:r>
              <a:rPr lang="ru-RU" sz="2800" b="1" baseline="-25000" dirty="0" smtClean="0"/>
              <a:t>А</a:t>
            </a:r>
            <a:endParaRPr lang="ru-RU" sz="2800" b="1" baseline="-25000" dirty="0"/>
          </a:p>
        </p:txBody>
      </p:sp>
      <p:sp>
        <p:nvSpPr>
          <p:cNvPr id="5135" name="Line 18"/>
          <p:cNvSpPr>
            <a:spLocks noChangeShapeType="1"/>
          </p:cNvSpPr>
          <p:nvPr/>
        </p:nvSpPr>
        <p:spPr bwMode="auto">
          <a:xfrm flipV="1">
            <a:off x="4211960" y="1844824"/>
            <a:ext cx="0" cy="1655762"/>
          </a:xfrm>
          <a:prstGeom prst="line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0"/>
            <a:ext cx="8496944" cy="177484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400" b="1" dirty="0" smtClean="0"/>
              <a:t>Для того чтобы шар опускался вниз,  должно выполняться  условие  </a:t>
            </a:r>
            <a:r>
              <a:rPr lang="en-US" sz="2400" b="1" dirty="0" smtClean="0"/>
              <a:t>F</a:t>
            </a:r>
            <a:r>
              <a:rPr lang="en-US" sz="2400" b="1" baseline="-25000" dirty="0" smtClean="0"/>
              <a:t>A</a:t>
            </a:r>
            <a:r>
              <a:rPr lang="en-US" sz="2400" b="1" dirty="0" smtClean="0"/>
              <a:t> &lt;</a:t>
            </a:r>
            <a:r>
              <a:rPr lang="ru-RU" sz="2400" b="1" dirty="0" smtClean="0"/>
              <a:t> </a:t>
            </a:r>
            <a:r>
              <a:rPr lang="en-US" sz="2400" b="1" dirty="0" smtClean="0"/>
              <a:t>F</a:t>
            </a:r>
            <a:r>
              <a:rPr lang="ru-RU" sz="2400" b="1" baseline="-25000" dirty="0" smtClean="0"/>
              <a:t>Т</a:t>
            </a:r>
            <a:r>
              <a:rPr lang="ru-RU" sz="2400" b="1" dirty="0" smtClean="0"/>
              <a:t> , для этого выпускают часть газа из оболочки или уменьшают температуру воздуха внутри шара.</a:t>
            </a:r>
            <a:r>
              <a:rPr lang="ru-RU" sz="2400" b="1" baseline="-25000" dirty="0" smtClean="0"/>
              <a:t/>
            </a:r>
            <a:br>
              <a:rPr lang="ru-RU" sz="2400" b="1" baseline="-25000" dirty="0" smtClean="0"/>
            </a:br>
            <a:r>
              <a:rPr lang="ru-RU" sz="2000" b="1" baseline="-25000" dirty="0" smtClean="0"/>
              <a:t> </a:t>
            </a:r>
            <a:endParaRPr lang="ru-RU" sz="2000" b="1" baseline="-25000" dirty="0"/>
          </a:p>
        </p:txBody>
      </p:sp>
      <p:pic>
        <p:nvPicPr>
          <p:cNvPr id="3" name="Picture 5" descr="Картинка 18 из 39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988840"/>
            <a:ext cx="5434905" cy="4076179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7" name="Стрелка вниз 6"/>
          <p:cNvSpPr/>
          <p:nvPr/>
        </p:nvSpPr>
        <p:spPr>
          <a:xfrm>
            <a:off x="4067944" y="3573016"/>
            <a:ext cx="216024" cy="1872208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трелка вверх 9"/>
          <p:cNvSpPr/>
          <p:nvPr/>
        </p:nvSpPr>
        <p:spPr>
          <a:xfrm>
            <a:off x="4067944" y="2564904"/>
            <a:ext cx="216024" cy="1008112"/>
          </a:xfrm>
          <a:prstGeom prst="upArrow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Овал 10"/>
          <p:cNvSpPr/>
          <p:nvPr/>
        </p:nvSpPr>
        <p:spPr>
          <a:xfrm>
            <a:off x="3995936" y="3429000"/>
            <a:ext cx="360040" cy="28803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TextBox 11"/>
          <p:cNvSpPr txBox="1"/>
          <p:nvPr/>
        </p:nvSpPr>
        <p:spPr>
          <a:xfrm>
            <a:off x="4283968" y="2276872"/>
            <a:ext cx="6220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F</a:t>
            </a:r>
            <a:r>
              <a:rPr lang="en-US" sz="3600" b="1" baseline="-25000" dirty="0" smtClean="0"/>
              <a:t>A</a:t>
            </a:r>
            <a:endParaRPr lang="ru-RU" sz="3600" dirty="0"/>
          </a:p>
        </p:txBody>
      </p:sp>
      <p:sp>
        <p:nvSpPr>
          <p:cNvPr id="13" name="TextBox 12"/>
          <p:cNvSpPr txBox="1"/>
          <p:nvPr/>
        </p:nvSpPr>
        <p:spPr>
          <a:xfrm>
            <a:off x="4355976" y="5013176"/>
            <a:ext cx="635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>
                <a:solidFill>
                  <a:srgbClr val="FFFF00"/>
                </a:solidFill>
              </a:rPr>
              <a:t>F</a:t>
            </a:r>
            <a:r>
              <a:rPr lang="ru-RU" sz="3600" b="1" baseline="-25000" dirty="0" smtClean="0">
                <a:solidFill>
                  <a:srgbClr val="FFFF00"/>
                </a:solidFill>
              </a:rPr>
              <a:t>Т</a:t>
            </a:r>
            <a:endParaRPr lang="ru-RU" sz="3600" dirty="0">
              <a:solidFill>
                <a:srgbClr val="FFFF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0"/>
            <a:ext cx="7340599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/>
              <a:t>Если сила Архимеда равна силе тяжести</a:t>
            </a:r>
            <a:r>
              <a:rPr lang="en-US" sz="2400" b="1" dirty="0" smtClean="0"/>
              <a:t> F</a:t>
            </a:r>
            <a:r>
              <a:rPr lang="en-US" sz="2400" b="1" baseline="-25000" dirty="0" smtClean="0"/>
              <a:t>A</a:t>
            </a:r>
            <a:r>
              <a:rPr lang="en-US" sz="2400" b="1" dirty="0" smtClean="0"/>
              <a:t> </a:t>
            </a:r>
            <a:r>
              <a:rPr lang="ru-RU" sz="2400" b="1" dirty="0" smtClean="0"/>
              <a:t>= </a:t>
            </a:r>
            <a:r>
              <a:rPr lang="en-US" sz="2400" b="1" dirty="0" smtClean="0"/>
              <a:t>F</a:t>
            </a:r>
            <a:r>
              <a:rPr lang="ru-RU" sz="2400" b="1" baseline="-25000" dirty="0" smtClean="0"/>
              <a:t>Т</a:t>
            </a:r>
            <a:r>
              <a:rPr lang="ru-RU" sz="2400" b="1" dirty="0" smtClean="0"/>
              <a:t>, </a:t>
            </a:r>
          </a:p>
          <a:p>
            <a:r>
              <a:rPr lang="ru-RU" sz="2400" b="1" dirty="0" smtClean="0"/>
              <a:t>то высота полёта шара не изменяется.</a:t>
            </a:r>
          </a:p>
          <a:p>
            <a:endParaRPr lang="ru-RU" sz="2400" b="1" dirty="0"/>
          </a:p>
        </p:txBody>
      </p:sp>
      <p:pic>
        <p:nvPicPr>
          <p:cNvPr id="3" name="Picture 5" descr="Картинка 18 из 3954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475656" y="1988840"/>
            <a:ext cx="5434905" cy="4076179"/>
          </a:xfrm>
          <a:prstGeom prst="rect">
            <a:avLst/>
          </a:prstGeom>
          <a:noFill/>
          <a:ln w="28575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4" name="Стрелка вниз 3"/>
          <p:cNvSpPr/>
          <p:nvPr/>
        </p:nvSpPr>
        <p:spPr>
          <a:xfrm>
            <a:off x="3995936" y="3573016"/>
            <a:ext cx="216024" cy="1656184"/>
          </a:xfrm>
          <a:prstGeom prst="down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Стрелка вверх 4"/>
          <p:cNvSpPr/>
          <p:nvPr/>
        </p:nvSpPr>
        <p:spPr>
          <a:xfrm>
            <a:off x="3995936" y="1844824"/>
            <a:ext cx="216024" cy="1728192"/>
          </a:xfrm>
          <a:prstGeom prst="upArrow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Блок-схема: узел 5"/>
          <p:cNvSpPr/>
          <p:nvPr/>
        </p:nvSpPr>
        <p:spPr>
          <a:xfrm>
            <a:off x="3995936" y="3429000"/>
            <a:ext cx="216024" cy="216024"/>
          </a:xfrm>
          <a:prstGeom prst="flowChartConnector">
            <a:avLst/>
          </a:prstGeom>
          <a:solidFill>
            <a:schemeClr val="accent3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TextBox 6"/>
          <p:cNvSpPr txBox="1"/>
          <p:nvPr/>
        </p:nvSpPr>
        <p:spPr>
          <a:xfrm>
            <a:off x="4211960" y="1988840"/>
            <a:ext cx="57240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/>
              <a:t>F</a:t>
            </a:r>
            <a:r>
              <a:rPr lang="en-US" sz="3200" b="1" baseline="-25000" dirty="0" smtClean="0"/>
              <a:t>A</a:t>
            </a:r>
            <a:endParaRPr lang="ru-RU" sz="3200" dirty="0"/>
          </a:p>
        </p:txBody>
      </p:sp>
      <p:sp>
        <p:nvSpPr>
          <p:cNvPr id="8" name="TextBox 7"/>
          <p:cNvSpPr txBox="1"/>
          <p:nvPr/>
        </p:nvSpPr>
        <p:spPr>
          <a:xfrm>
            <a:off x="4283968" y="4797152"/>
            <a:ext cx="63511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 smtClean="0"/>
              <a:t>F</a:t>
            </a:r>
            <a:r>
              <a:rPr lang="ru-RU" sz="3600" b="1" baseline="-25000" dirty="0" smtClean="0"/>
              <a:t>Т</a:t>
            </a:r>
            <a:endParaRPr lang="ru-RU" sz="3600" dirty="0"/>
          </a:p>
        </p:txBody>
      </p:sp>
      <p:sp>
        <p:nvSpPr>
          <p:cNvPr id="10" name="TextBox 9"/>
          <p:cNvSpPr txBox="1"/>
          <p:nvPr/>
        </p:nvSpPr>
        <p:spPr>
          <a:xfrm>
            <a:off x="611560" y="764704"/>
            <a:ext cx="23419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800" b="1" dirty="0" smtClean="0"/>
              <a:t>F</a:t>
            </a:r>
            <a:r>
              <a:rPr lang="ru-RU" b="1" dirty="0" smtClean="0"/>
              <a:t>А</a:t>
            </a:r>
            <a:r>
              <a:rPr lang="en-US" sz="2800" b="1" dirty="0" smtClean="0"/>
              <a:t> =</a:t>
            </a:r>
            <a:r>
              <a:rPr lang="el-GR" sz="2800" b="1" dirty="0" smtClean="0"/>
              <a:t>ρ</a:t>
            </a:r>
            <a:r>
              <a:rPr lang="ru-RU" b="1" dirty="0" smtClean="0"/>
              <a:t>воздуха</a:t>
            </a:r>
            <a:r>
              <a:rPr lang="en-US" sz="2800" b="1" dirty="0" err="1" smtClean="0"/>
              <a:t>gV</a:t>
            </a:r>
            <a:endParaRPr lang="el-GR" sz="2800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611560" y="1268760"/>
            <a:ext cx="511351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/>
              <a:t>F</a:t>
            </a:r>
            <a:r>
              <a:rPr lang="ru-RU" sz="2800" b="1" baseline="-25000" dirty="0" smtClean="0"/>
              <a:t>Т</a:t>
            </a:r>
            <a:r>
              <a:rPr lang="ru-RU" sz="2800" b="1" dirty="0" smtClean="0"/>
              <a:t> =( </a:t>
            </a:r>
            <a:r>
              <a:rPr lang="en-US" sz="2800" b="1" dirty="0" smtClean="0"/>
              <a:t>m</a:t>
            </a:r>
            <a:r>
              <a:rPr lang="ru-RU" sz="2800" b="1" baseline="-25000" dirty="0" smtClean="0"/>
              <a:t>газа</a:t>
            </a:r>
            <a:r>
              <a:rPr lang="ru-RU" sz="2800" b="1" dirty="0" smtClean="0"/>
              <a:t> +</a:t>
            </a:r>
            <a:r>
              <a:rPr lang="en-US" sz="2800" b="1" dirty="0" smtClean="0"/>
              <a:t>m</a:t>
            </a:r>
            <a:r>
              <a:rPr lang="ru-RU" sz="2800" b="1" baseline="-25000" dirty="0" smtClean="0"/>
              <a:t>оболочки</a:t>
            </a:r>
            <a:r>
              <a:rPr lang="ru-RU" sz="2800" b="1" dirty="0" smtClean="0"/>
              <a:t>+</a:t>
            </a:r>
            <a:r>
              <a:rPr lang="en-US" sz="2800" b="1" dirty="0" smtClean="0"/>
              <a:t>m</a:t>
            </a:r>
            <a:r>
              <a:rPr lang="ru-RU" sz="2800" b="1" baseline="-25000" dirty="0" smtClean="0"/>
              <a:t>груза</a:t>
            </a:r>
            <a:r>
              <a:rPr lang="ru-RU" sz="2800" b="1" dirty="0" smtClean="0"/>
              <a:t>)</a:t>
            </a:r>
            <a:r>
              <a:rPr lang="en-US" sz="2800" b="1" dirty="0" smtClean="0"/>
              <a:t>g</a:t>
            </a:r>
            <a:endParaRPr lang="ru-RU" sz="2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07504" y="188640"/>
            <a:ext cx="9365641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/>
              <a:t>Подъемная сила аэростата</a:t>
            </a:r>
            <a:r>
              <a:rPr lang="ru-RU" sz="2400" b="1" dirty="0" smtClean="0"/>
              <a:t> </a:t>
            </a:r>
          </a:p>
          <a:p>
            <a:r>
              <a:rPr lang="ru-RU" sz="2400" b="1" dirty="0" smtClean="0"/>
              <a:t>равна разности силы тяжести воздуха и силы тяжести газа, </a:t>
            </a:r>
          </a:p>
          <a:p>
            <a:r>
              <a:rPr lang="ru-RU" sz="2400" b="1" dirty="0" smtClean="0"/>
              <a:t>заполняющего аэростат, в объеме аэростата</a:t>
            </a:r>
            <a:r>
              <a:rPr lang="ru-RU" sz="2400" dirty="0" smtClean="0"/>
              <a:t>.</a:t>
            </a:r>
            <a:endParaRPr lang="ru-RU" sz="2400" dirty="0"/>
          </a:p>
        </p:txBody>
      </p:sp>
      <p:sp>
        <p:nvSpPr>
          <p:cNvPr id="3" name="TextBox 2"/>
          <p:cNvSpPr txBox="1"/>
          <p:nvPr/>
        </p:nvSpPr>
        <p:spPr>
          <a:xfrm>
            <a:off x="1331640" y="1484784"/>
            <a:ext cx="4053546" cy="8002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4800" b="1" baseline="-25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m</a:t>
            </a:r>
            <a:r>
              <a:rPr lang="ru-RU" sz="3200" b="1" baseline="-25000" dirty="0" smtClean="0">
                <a:latin typeface="Times New Roman" pitchFamily="18" charset="0"/>
                <a:cs typeface="Times New Roman" pitchFamily="18" charset="0"/>
              </a:rPr>
              <a:t>воздуха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g – m</a:t>
            </a:r>
            <a:r>
              <a:rPr lang="ru-RU" sz="3200" b="1" baseline="-25000" dirty="0" smtClean="0">
                <a:latin typeface="Times New Roman" pitchFamily="18" charset="0"/>
                <a:cs typeface="Times New Roman" pitchFamily="18" charset="0"/>
              </a:rPr>
              <a:t>газа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g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1400" dirty="0"/>
          </a:p>
        </p:txBody>
      </p:sp>
      <p:sp>
        <p:nvSpPr>
          <p:cNvPr id="4" name="TextBox 3"/>
          <p:cNvSpPr txBox="1"/>
          <p:nvPr/>
        </p:nvSpPr>
        <p:spPr>
          <a:xfrm>
            <a:off x="1331640" y="2420888"/>
            <a:ext cx="4454681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3200" b="1" baseline="-25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3200" b="1" dirty="0" smtClean="0"/>
              <a:t>ρ </a:t>
            </a:r>
            <a:r>
              <a:rPr lang="ru-RU" sz="3200" b="1" baseline="-25000" dirty="0" smtClean="0">
                <a:latin typeface="Times New Roman" pitchFamily="18" charset="0"/>
                <a:cs typeface="Times New Roman" pitchFamily="18" charset="0"/>
              </a:rPr>
              <a:t>воздуха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gV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l-GR" sz="3200" b="1" dirty="0" smtClean="0"/>
              <a:t>ρ</a:t>
            </a:r>
            <a:r>
              <a:rPr lang="ru-RU" sz="3200" b="1" baseline="-25000" dirty="0" smtClean="0">
                <a:latin typeface="Times New Roman" pitchFamily="18" charset="0"/>
                <a:cs typeface="Times New Roman" pitchFamily="18" charset="0"/>
              </a:rPr>
              <a:t>газа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gV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331640" y="3284984"/>
            <a:ext cx="4232890" cy="86177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3200" b="1" baseline="-25000" dirty="0" smtClean="0">
                <a:latin typeface="Times New Roman" pitchFamily="18" charset="0"/>
                <a:cs typeface="Times New Roman" pitchFamily="18" charset="0"/>
              </a:rPr>
              <a:t>п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=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l-GR" sz="3200" b="1" dirty="0" smtClean="0"/>
              <a:t>ρ </a:t>
            </a:r>
            <a:r>
              <a:rPr lang="ru-RU" sz="3200" b="1" baseline="-25000" dirty="0" smtClean="0">
                <a:latin typeface="Times New Roman" pitchFamily="18" charset="0"/>
                <a:cs typeface="Times New Roman" pitchFamily="18" charset="0"/>
              </a:rPr>
              <a:t>воздуха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el-GR" sz="3200" b="1" dirty="0" smtClean="0"/>
              <a:t>ρ</a:t>
            </a:r>
            <a:r>
              <a:rPr lang="ru-RU" sz="3200" b="1" baseline="-25000" dirty="0" smtClean="0">
                <a:latin typeface="Times New Roman" pitchFamily="18" charset="0"/>
                <a:cs typeface="Times New Roman" pitchFamily="18" charset="0"/>
              </a:rPr>
              <a:t>газа</a:t>
            </a: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3200" b="1" dirty="0" err="1" smtClean="0">
                <a:latin typeface="Times New Roman" pitchFamily="18" charset="0"/>
                <a:cs typeface="Times New Roman" pitchFamily="18" charset="0"/>
              </a:rPr>
              <a:t>gV</a:t>
            </a:r>
            <a:endParaRPr lang="ru-RU" sz="32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500</TotalTime>
  <Words>801</Words>
  <Application>Microsoft Office PowerPoint</Application>
  <PresentationFormat>Экран (4:3)</PresentationFormat>
  <Paragraphs>163</Paragraphs>
  <Slides>41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41</vt:i4>
      </vt:variant>
    </vt:vector>
  </HeadingPairs>
  <TitlesOfParts>
    <vt:vector size="42" baseType="lpstr">
      <vt:lpstr>Поток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 </vt:lpstr>
      <vt:lpstr>Слайд 31</vt:lpstr>
      <vt:lpstr>Слайд 32</vt:lpstr>
      <vt:lpstr>Слайд 33</vt:lpstr>
      <vt:lpstr>Слайд 34</vt:lpstr>
      <vt:lpstr>Слайд 35</vt:lpstr>
      <vt:lpstr>Слайд 36</vt:lpstr>
      <vt:lpstr>Слайд 37</vt:lpstr>
      <vt:lpstr>Слайд 38</vt:lpstr>
      <vt:lpstr>Слайд 39</vt:lpstr>
      <vt:lpstr>Слайд 40</vt:lpstr>
      <vt:lpstr>Слайд 41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Воздухоплавание </dc:title>
  <dc:creator>НовиковАВ</dc:creator>
  <cp:lastModifiedBy>НовиковАВ</cp:lastModifiedBy>
  <cp:revision>89</cp:revision>
  <dcterms:created xsi:type="dcterms:W3CDTF">2015-02-01T09:35:21Z</dcterms:created>
  <dcterms:modified xsi:type="dcterms:W3CDTF">2015-02-02T11:47:26Z</dcterms:modified>
</cp:coreProperties>
</file>