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6" r:id="rId2"/>
    <p:sldId id="256" r:id="rId3"/>
    <p:sldId id="271" r:id="rId4"/>
    <p:sldId id="265" r:id="rId5"/>
    <p:sldId id="261" r:id="rId6"/>
    <p:sldId id="257" r:id="rId7"/>
    <p:sldId id="258" r:id="rId8"/>
    <p:sldId id="259" r:id="rId9"/>
    <p:sldId id="262" r:id="rId10"/>
    <p:sldId id="263" r:id="rId11"/>
    <p:sldId id="264" r:id="rId12"/>
    <p:sldId id="260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1"/>
            <a:ext cx="7772400" cy="42672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8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953000"/>
            <a:ext cx="64008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buFont typeface="Arial" pitchFamily="34" charset="0"/>
              <a:buChar char="•"/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371600"/>
            <a:ext cx="7772400" cy="2505075"/>
          </a:xfrm>
        </p:spPr>
        <p:txBody>
          <a:bodyPr anchor="b"/>
          <a:lstStyle>
            <a:lvl1pPr algn="ctr" defTabSz="914400" rtl="0" eaLnBrk="1" latinLnBrk="0" hangingPunct="1">
              <a:lnSpc>
                <a:spcPct val="100000"/>
              </a:lnSpc>
              <a:spcBef>
                <a:spcPct val="0"/>
              </a:spcBef>
              <a:buNone/>
              <a:defRPr lang="en-US" sz="4800" kern="1200" dirty="0" smtClean="0">
                <a:solidFill>
                  <a:schemeClr val="tx2"/>
                </a:solidFill>
                <a:effectLst>
                  <a:outerShdw blurRad="63500" dist="38100" dir="5400000" algn="t" rotWithShape="0">
                    <a:prstClr val="black">
                      <a:alpha val="25000"/>
                    </a:prstClr>
                  </a:outerShdw>
                </a:effectLst>
                <a:latin typeface="+mn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068763"/>
            <a:ext cx="7772400" cy="11318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4495800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>
            <a:off x="4695825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>
            <a:off x="4296728" y="3924300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4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4041648" cy="452628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4040188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1600200"/>
            <a:ext cx="4041775" cy="609600"/>
          </a:xfrm>
        </p:spPr>
        <p:txBody>
          <a:bodyPr anchor="b">
            <a:noAutofit/>
          </a:bodyPr>
          <a:lstStyle>
            <a:lvl1pPr marL="0" indent="0" algn="ctr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200" y="2212848"/>
            <a:ext cx="4041648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72584" y="2212848"/>
            <a:ext cx="4041648" cy="3913187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907087" y="266700"/>
            <a:ext cx="3008313" cy="209550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>
                <a:effectLst>
                  <a:outerShdw blurRad="50800" dist="25400" dir="5400000" algn="t" rotWithShape="0">
                    <a:prstClr val="black">
                      <a:alpha val="25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19137" y="273050"/>
            <a:ext cx="4995863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907087" y="2438400"/>
            <a:ext cx="3008313" cy="3687763"/>
          </a:xfrm>
        </p:spPr>
        <p:txBody>
          <a:bodyPr>
            <a:normAutofit/>
          </a:bodyPr>
          <a:lstStyle>
            <a:lvl1pPr marL="0" indent="0" algn="ctr">
              <a:lnSpc>
                <a:spcPct val="125000"/>
              </a:lnSpc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228600"/>
            <a:ext cx="5711824" cy="895350"/>
          </a:xfrm>
        </p:spPr>
        <p:txBody>
          <a:bodyPr anchor="b"/>
          <a:lstStyle>
            <a:lvl1pPr algn="ctr">
              <a:lnSpc>
                <a:spcPct val="100000"/>
              </a:lnSpc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08126" y="1143000"/>
            <a:ext cx="6054724" cy="4541044"/>
          </a:xfrm>
          <a:ln w="76200">
            <a:solidFill>
              <a:schemeClr val="bg1"/>
            </a:solidFill>
          </a:ln>
          <a:effectLst>
            <a:outerShdw blurRad="88900" dist="50800" dir="5400000" algn="ctr" rotWithShape="0">
              <a:srgbClr val="000000">
                <a:alpha val="25000"/>
              </a:srgbClr>
            </a:outerShdw>
          </a:effectLst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6" y="5810250"/>
            <a:ext cx="5711824" cy="533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6002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63347" y="6356350"/>
            <a:ext cx="2085975" cy="365125"/>
          </a:xfrm>
          <a:prstGeom prst="rect">
            <a:avLst/>
          </a:prstGeom>
        </p:spPr>
        <p:txBody>
          <a:bodyPr vert="horz" lIns="91440" tIns="45720" rIns="45720" bIns="45720" rtlCol="0" anchor="ctr"/>
          <a:lstStyle>
            <a:lvl1pPr algn="r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59165" y="6356350"/>
            <a:ext cx="2847975" cy="365125"/>
          </a:xfrm>
          <a:prstGeom prst="rect">
            <a:avLst/>
          </a:prstGeom>
        </p:spPr>
        <p:txBody>
          <a:bodyPr vert="horz" lIns="45720" tIns="45720" rIns="9144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43278" y="6356350"/>
            <a:ext cx="561975" cy="365125"/>
          </a:xfrm>
          <a:prstGeom prst="rect">
            <a:avLst/>
          </a:prstGeom>
        </p:spPr>
        <p:txBody>
          <a:bodyPr vert="horz" lIns="27432" tIns="45720" rIns="45720" bIns="45720" rtlCol="0" anchor="ctr"/>
          <a:lstStyle>
            <a:lvl1pPr algn="l">
              <a:defRPr sz="1200">
                <a:solidFill>
                  <a:schemeClr val="tx1">
                    <a:lumMod val="65000"/>
                    <a:lumOff val="35000"/>
                  </a:schemeClr>
                </a:solidFill>
                <a:latin typeface="Century Gothic" pitchFamily="34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Oval 6"/>
          <p:cNvSpPr/>
          <p:nvPr/>
        </p:nvSpPr>
        <p:spPr>
          <a:xfrm>
            <a:off x="8457760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defTabSz="914400" rtl="0" eaLnBrk="1" latinLnBrk="0" hangingPunct="1"/>
            <a:endParaRPr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Oval 7"/>
          <p:cNvSpPr/>
          <p:nvPr/>
        </p:nvSpPr>
        <p:spPr>
          <a:xfrm>
            <a:off x="569119" y="6499384"/>
            <a:ext cx="84772" cy="84772"/>
          </a:xfrm>
          <a:prstGeom prst="ellipse">
            <a:avLst/>
          </a:prstGeom>
          <a:solidFill>
            <a:schemeClr val="tx1">
              <a:lumMod val="50000"/>
              <a:lumOff val="50000"/>
            </a:schemeClr>
          </a:solidFill>
          <a:ln w="1270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lnSpc>
          <a:spcPts val="5800"/>
        </a:lnSpc>
        <a:spcBef>
          <a:spcPct val="0"/>
        </a:spcBef>
        <a:buNone/>
        <a:defRPr sz="5400" kern="1200">
          <a:solidFill>
            <a:schemeClr val="tx2"/>
          </a:solidFill>
          <a:effectLst>
            <a:outerShdw blurRad="63500" dist="38100" dir="5400000" algn="t" rotWithShape="0">
              <a:prstClr val="black">
                <a:alpha val="25000"/>
              </a:prstClr>
            </a:outerShdw>
          </a:effectLst>
          <a:latin typeface="+mn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Courier New" pitchFamily="49" charset="0"/>
        <a:buChar char="o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1600" kern="1200">
          <a:solidFill>
            <a:schemeClr val="tx1">
              <a:lumMod val="50000"/>
              <a:lumOff val="50000"/>
            </a:schemeClr>
          </a:solidFill>
          <a:latin typeface="+mj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jpg"/><Relationship Id="rId5" Type="http://schemas.openxmlformats.org/officeDocument/2006/relationships/image" Target="../media/image9.jp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620688"/>
            <a:ext cx="8229600" cy="3888432"/>
          </a:xfrm>
        </p:spPr>
        <p:txBody>
          <a:bodyPr/>
          <a:lstStyle/>
          <a:p>
            <a:pPr algn="l"/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</a:br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20-летию Конституции Российской Федерации посвящается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 rot="587326">
            <a:off x="5024717" y="2472638"/>
            <a:ext cx="3197705" cy="40805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67544" y="5157192"/>
            <a:ext cx="31149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Павленко Елена Ивановна,</a:t>
            </a:r>
          </a:p>
          <a:p>
            <a:r>
              <a:rPr lang="ru-RU" dirty="0" smtClean="0"/>
              <a:t>учитель начальных классов</a:t>
            </a:r>
          </a:p>
          <a:p>
            <a:r>
              <a:rPr lang="ru-RU" dirty="0" smtClean="0"/>
              <a:t>МАОУ СОШ № 18</a:t>
            </a:r>
          </a:p>
          <a:p>
            <a:r>
              <a:rPr lang="ru-RU" dirty="0" smtClean="0"/>
              <a:t>г. Магадана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99309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Гимн  России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5614" y="980728"/>
            <a:ext cx="6969349" cy="58772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89740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Глава  государства - президент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10" name="Объект 9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3918208" cy="4925144"/>
          </a:xfrm>
        </p:spPr>
        <p:txBody>
          <a:bodyPr>
            <a:normAutofit lnSpcReduction="1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Владимир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Владимирович </a:t>
            </a:r>
          </a:p>
          <a:p>
            <a:pPr marL="0" indent="0" algn="ctr">
              <a:buNone/>
            </a:pPr>
            <a:r>
              <a:rPr lang="ru-RU" sz="3200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Путин</a:t>
            </a:r>
            <a:endParaRPr lang="ru-RU" sz="3200" b="1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6599" y="1628801"/>
            <a:ext cx="3771360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Объект 10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925144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Президент Российской Федерации является гарантом Конституции Российской Федерации, прав и свобод человека и гражданина.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определяет основные направления внутренней и внешней политики государства</a:t>
            </a:r>
          </a:p>
          <a:p>
            <a:pPr>
              <a:buFont typeface="Wingdings" pitchFamily="2" charset="2"/>
              <a:buChar char="Ø"/>
            </a:pPr>
            <a:r>
              <a:rPr lang="ru-RU" b="1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издаёт указы и распоряжения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297389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Права  и  обязанности  граждан  России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392488" cy="4925144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ru-RU" dirty="0" smtClean="0"/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Сохранять природу и окружающую среду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(ст. 58)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Защищать Отечество, нести военную службу (ст. 59)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Беречь памятники истории и культуры     (ст. 44)</a:t>
            </a:r>
            <a:endParaRPr lang="ru-RU" sz="2800" dirty="0"/>
          </a:p>
        </p:txBody>
      </p:sp>
      <p:sp>
        <p:nvSpPr>
          <p:cNvPr id="4" name="Объект 3"/>
          <p:cNvSpPr>
            <a:spLocks noGrp="1"/>
          </p:cNvSpPr>
          <p:nvPr>
            <p:ph sz="quarter" idx="13"/>
          </p:nvPr>
        </p:nvSpPr>
        <p:spPr>
          <a:xfrm>
            <a:off x="365760" y="1600200"/>
            <a:ext cx="3762895" cy="4997152"/>
          </a:xfrm>
          <a:ln w="3175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жизнь (ст. 20)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свободу (ст. 22)</a:t>
            </a: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труд (ст. 37)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жилище (ст. 40)</a:t>
            </a:r>
          </a:p>
          <a:p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а охрану здоровья и медицинскую помощь </a:t>
            </a:r>
          </a:p>
          <a:p>
            <a:pPr marL="0" indent="0">
              <a:buNone/>
            </a:pPr>
            <a:r>
              <a:rPr lang="ru-RU" sz="2800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(ст. 41)</a:t>
            </a:r>
          </a:p>
          <a:p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образование </a:t>
            </a:r>
          </a:p>
          <a:p>
            <a:pPr marL="0" indent="0">
              <a:buNone/>
            </a:pP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    (ст. 43)</a:t>
            </a:r>
          </a:p>
          <a:p>
            <a:endParaRPr lang="ru-RU" dirty="0" smtClean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8476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140833" y="1200720"/>
            <a:ext cx="8791575" cy="544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2725" y="116633"/>
            <a:ext cx="8718550" cy="15121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52510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b="1" dirty="0" smtClean="0">
                <a:solidFill>
                  <a:srgbClr val="C00000"/>
                </a:solidFill>
              </a:rPr>
              <a:t>83 субъекта </a:t>
            </a:r>
            <a:br>
              <a:rPr lang="ru-RU" sz="4800" b="1" dirty="0" smtClean="0">
                <a:solidFill>
                  <a:srgbClr val="C00000"/>
                </a:solidFill>
              </a:rPr>
            </a:br>
            <a:r>
              <a:rPr lang="ru-RU" sz="4800" b="1" dirty="0" smtClean="0">
                <a:solidFill>
                  <a:srgbClr val="C00000"/>
                </a:solidFill>
              </a:rPr>
              <a:t>Российской  Федерации</a:t>
            </a:r>
            <a:endParaRPr lang="ru-RU" sz="4800" b="1" dirty="0">
              <a:solidFill>
                <a:srgbClr val="C0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21 республика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9 краёв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4 автономных округа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1 автономная область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46 областей</a:t>
            </a:r>
          </a:p>
          <a:p>
            <a:r>
              <a:rPr lang="ru-RU" sz="4000" b="1" dirty="0" smtClean="0">
                <a:solidFill>
                  <a:schemeClr val="tx2">
                    <a:lumMod val="50000"/>
                  </a:schemeClr>
                </a:solidFill>
                <a:latin typeface="Calibri" pitchFamily="34" charset="0"/>
              </a:rPr>
              <a:t>2 города федерального значения (Москва и Санкт-Петербург)</a:t>
            </a:r>
            <a:endParaRPr lang="ru-RU" sz="4000" b="1" dirty="0">
              <a:solidFill>
                <a:schemeClr val="tx2">
                  <a:lumMod val="50000"/>
                </a:scheme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245910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1701742"/>
            <a:ext cx="3432175" cy="452250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Конституция – основной закон России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7" name="Объект 6"/>
          <p:cNvSpPr>
            <a:spLocks noGrp="1"/>
          </p:cNvSpPr>
          <p:nvPr>
            <p:ph sz="half" idx="2"/>
          </p:nvPr>
        </p:nvSpPr>
        <p:spPr>
          <a:xfrm>
            <a:off x="4427984" y="1600200"/>
            <a:ext cx="4392488" cy="4525963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Конституция </a:t>
            </a:r>
          </a:p>
          <a:p>
            <a:pPr marL="0" indent="0">
              <a:buNone/>
            </a:pPr>
            <a:r>
              <a:rPr lang="ru-RU" sz="2800" b="1" dirty="0" smtClean="0">
                <a:solidFill>
                  <a:schemeClr val="accent1">
                    <a:lumMod val="50000"/>
                  </a:schemeClr>
                </a:solidFill>
              </a:rPr>
              <a:t>(от лат. «устройство») – основной закон государства, который определяет порядок.</a:t>
            </a:r>
          </a:p>
          <a:p>
            <a:r>
              <a:rPr lang="ru-RU" sz="2800" b="1" dirty="0" smtClean="0">
                <a:solidFill>
                  <a:srgbClr val="C00000"/>
                </a:solidFill>
              </a:rPr>
              <a:t>Конституция, по которой мы сейчас живём, была принята 12 декабря 1993 года.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27134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404665"/>
            <a:ext cx="8568952" cy="1800199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/>
            </a:r>
            <a:br>
              <a:rPr lang="ru-RU" dirty="0" smtClean="0">
                <a:solidFill>
                  <a:schemeClr val="tx1"/>
                </a:solidFill>
              </a:rPr>
            </a:br>
            <a:r>
              <a:rPr lang="ru-RU" b="1" dirty="0" smtClean="0">
                <a:solidFill>
                  <a:schemeClr val="tx2">
                    <a:lumMod val="75000"/>
                  </a:schemeClr>
                </a:solidFill>
              </a:rPr>
              <a:t>Россия – многонациональная страна</a:t>
            </a:r>
            <a:endParaRPr lang="ru-RU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95536" y="4180634"/>
            <a:ext cx="3181959" cy="246744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922891" y="4335744"/>
            <a:ext cx="3020247" cy="229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1919" y="2740467"/>
            <a:ext cx="1801493" cy="27401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87282" y="1574162"/>
            <a:ext cx="2397571" cy="2578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6" name="Picture 8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1583840"/>
            <a:ext cx="2160240" cy="2540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03300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half" idx="2"/>
          </p:nvPr>
        </p:nvSpPr>
        <p:spPr>
          <a:xfrm>
            <a:off x="4648200" y="2060848"/>
            <a:ext cx="4244280" cy="4065315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ru-RU" sz="4000" b="1" dirty="0" smtClean="0">
              <a:solidFill>
                <a:srgbClr val="C00000"/>
              </a:solidFill>
              <a:latin typeface="Calibri" pitchFamily="34" charset="0"/>
            </a:endParaRPr>
          </a:p>
          <a:p>
            <a:pPr marL="0" indent="0" algn="ctr">
              <a:buNone/>
            </a:pPr>
            <a:r>
              <a:rPr lang="ru-RU" sz="4000" b="1" dirty="0">
                <a:solidFill>
                  <a:srgbClr val="C00000"/>
                </a:solidFill>
                <a:latin typeface="Calibri" pitchFamily="34" charset="0"/>
              </a:rPr>
              <a:t> </a:t>
            </a:r>
            <a:r>
              <a:rPr lang="ru-RU" sz="4000" b="1" dirty="0" smtClean="0">
                <a:solidFill>
                  <a:srgbClr val="C00000"/>
                </a:solidFill>
                <a:latin typeface="Calibri" pitchFamily="34" charset="0"/>
              </a:rPr>
              <a:t>      В  России  государственным  языком является  русский.</a:t>
            </a:r>
            <a:endParaRPr lang="ru-RU" sz="4000" b="1" dirty="0">
              <a:solidFill>
                <a:srgbClr val="C00000"/>
              </a:solidFill>
              <a:latin typeface="Calibri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42923" y="2060848"/>
            <a:ext cx="4176464" cy="40929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0"/>
            <a:ext cx="8530848" cy="16002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Государственный  язык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64406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0"/>
            <a:ext cx="8712968" cy="1600200"/>
          </a:xfrm>
        </p:spPr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Государственные символы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82887" y="1556792"/>
            <a:ext cx="5145087" cy="343217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4988967"/>
            <a:ext cx="7920880" cy="1752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54699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0"/>
            <a:ext cx="8784976" cy="1484784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tx2">
                    <a:lumMod val="50000"/>
                  </a:schemeClr>
                </a:solidFill>
              </a:rPr>
              <a:t>День  Государственного  флага Российской Федерации</a:t>
            </a:r>
            <a:endParaRPr lang="ru-RU" sz="4400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23528" y="1846943"/>
            <a:ext cx="8112224" cy="45893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11960" y="5085184"/>
            <a:ext cx="4223792" cy="1600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456555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50000"/>
                  </a:schemeClr>
                </a:solidFill>
              </a:rPr>
              <a:t>Герб  России</a:t>
            </a:r>
            <a:endParaRPr lang="ru-RU" b="1" dirty="0">
              <a:solidFill>
                <a:schemeClr val="tx2">
                  <a:lumMod val="50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660650" y="1631193"/>
            <a:ext cx="3822700" cy="4792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73478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сполнительная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Исполнительн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Исполните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50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50000">
              <a:schemeClr val="phClr">
                <a:tint val="80000"/>
                <a:satMod val="250000"/>
              </a:schemeClr>
            </a:gs>
            <a:gs pos="76000">
              <a:schemeClr val="phClr">
                <a:tint val="90000"/>
                <a:shade val="90000"/>
                <a:satMod val="200000"/>
              </a:schemeClr>
            </a:gs>
            <a:gs pos="92000">
              <a:schemeClr val="phClr">
                <a:tint val="90000"/>
                <a:shade val="70000"/>
                <a:satMod val="2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5000"/>
              </a:schemeClr>
              <a:schemeClr val="phClr">
                <a:shade val="9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Executive</Template>
  <TotalTime>187</TotalTime>
  <Words>216</Words>
  <Application>Microsoft Office PowerPoint</Application>
  <PresentationFormat>Экран (4:3)</PresentationFormat>
  <Paragraphs>53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Исполнительная</vt:lpstr>
      <vt:lpstr>   20-летию Конституции Российской Федерации посвящается</vt:lpstr>
      <vt:lpstr>Презентация PowerPoint</vt:lpstr>
      <vt:lpstr>83 субъекта  Российской  Федерации</vt:lpstr>
      <vt:lpstr>Конституция – основной закон России</vt:lpstr>
      <vt:lpstr> Россия – многонациональная страна</vt:lpstr>
      <vt:lpstr>Государственный  язык</vt:lpstr>
      <vt:lpstr>Государственные символы</vt:lpstr>
      <vt:lpstr>День  Государственного  флага Российской Федерации</vt:lpstr>
      <vt:lpstr>Герб  России</vt:lpstr>
      <vt:lpstr>Гимн  России</vt:lpstr>
      <vt:lpstr>Глава  государства - президент</vt:lpstr>
      <vt:lpstr>Права  и  обязанности  граждан  России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связной</dc:creator>
  <cp:lastModifiedBy>Симонов</cp:lastModifiedBy>
  <cp:revision>18</cp:revision>
  <dcterms:created xsi:type="dcterms:W3CDTF">2013-09-01T11:50:53Z</dcterms:created>
  <dcterms:modified xsi:type="dcterms:W3CDTF">2015-02-02T07:07:01Z</dcterms:modified>
</cp:coreProperties>
</file>