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7"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110" d="100"/>
          <a:sy n="110" d="100"/>
        </p:scale>
        <p:origin x="1650"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5A0E2830-86E2-41A7-B58B-6C0100723E11}" type="datetimeFigureOut">
              <a:rPr lang="ru-RU" smtClean="0"/>
              <a:t>03.02.2015</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23D4C67-9A35-4B5C-B574-A880D99E9046}"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A0E2830-86E2-41A7-B58B-6C0100723E11}" type="datetimeFigureOut">
              <a:rPr lang="ru-RU" smtClean="0"/>
              <a:t>03.02.2015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3D4C67-9A35-4B5C-B574-A880D99E9046}"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A0E2830-86E2-41A7-B58B-6C0100723E11}" type="datetimeFigureOut">
              <a:rPr lang="ru-RU" smtClean="0"/>
              <a:t>03.02.2015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3D4C67-9A35-4B5C-B574-A880D99E9046}"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A0E2830-86E2-41A7-B58B-6C0100723E11}" type="datetimeFigureOut">
              <a:rPr lang="ru-RU" smtClean="0"/>
              <a:t>03.02.2015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3D4C67-9A35-4B5C-B574-A880D99E9046}"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A0E2830-86E2-41A7-B58B-6C0100723E11}" type="datetimeFigureOut">
              <a:rPr lang="ru-RU" smtClean="0"/>
              <a:t>03.02.2015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3D4C67-9A35-4B5C-B574-A880D99E9046}"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A0E2830-86E2-41A7-B58B-6C0100723E11}" type="datetimeFigureOut">
              <a:rPr lang="ru-RU" smtClean="0"/>
              <a:t>03.02.2015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3D4C67-9A35-4B5C-B574-A880D99E9046}"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A0E2830-86E2-41A7-B58B-6C0100723E11}" type="datetimeFigureOut">
              <a:rPr lang="ru-RU" smtClean="0"/>
              <a:t>03.02.2015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23D4C67-9A35-4B5C-B574-A880D99E9046}"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A0E2830-86E2-41A7-B58B-6C0100723E11}" type="datetimeFigureOut">
              <a:rPr lang="ru-RU" smtClean="0"/>
              <a:t>03.02.2015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23D4C67-9A35-4B5C-B574-A880D99E9046}"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0E2830-86E2-41A7-B58B-6C0100723E11}" type="datetimeFigureOut">
              <a:rPr lang="ru-RU" smtClean="0"/>
              <a:t>03.02.2015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23D4C67-9A35-4B5C-B574-A880D99E904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A0E2830-86E2-41A7-B58B-6C0100723E11}" type="datetimeFigureOut">
              <a:rPr lang="ru-RU" smtClean="0"/>
              <a:t>03.02.2015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3D4C67-9A35-4B5C-B574-A880D99E904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A0E2830-86E2-41A7-B58B-6C0100723E11}" type="datetimeFigureOut">
              <a:rPr lang="ru-RU" smtClean="0"/>
              <a:t>03.02.2015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3D4C67-9A35-4B5C-B574-A880D99E904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5A0E2830-86E2-41A7-B58B-6C0100723E11}" type="datetimeFigureOut">
              <a:rPr lang="ru-RU" smtClean="0"/>
              <a:t>03.02.2015</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23D4C67-9A35-4B5C-B574-A880D99E904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algn="ctr"/>
            <a:r>
              <a:rPr lang="ru-RU" dirty="0" smtClean="0"/>
              <a:t>Презентация на тему: «Блокада Ленинграда»</a:t>
            </a:r>
          </a:p>
          <a:p>
            <a:pPr marL="0" indent="0">
              <a:buNone/>
            </a:pPr>
            <a:r>
              <a:rPr lang="ru-RU" dirty="0" smtClean="0"/>
              <a:t>      </a:t>
            </a:r>
          </a:p>
          <a:p>
            <a:pPr marL="0" indent="0" algn="r">
              <a:buNone/>
            </a:pPr>
            <a:r>
              <a:rPr lang="ru-RU" dirty="0" smtClean="0"/>
              <a:t>выполнила ученица 11А класса </a:t>
            </a:r>
          </a:p>
          <a:p>
            <a:pPr marL="0" indent="0" algn="r">
              <a:buNone/>
            </a:pPr>
            <a:r>
              <a:rPr lang="ru-RU" dirty="0" smtClean="0"/>
              <a:t>Грек Софья</a:t>
            </a:r>
            <a:endParaRPr lang="ru-RU" dirty="0"/>
          </a:p>
        </p:txBody>
      </p:sp>
      <p:sp>
        <p:nvSpPr>
          <p:cNvPr id="3" name="Заголовок 2"/>
          <p:cNvSpPr>
            <a:spLocks noGrp="1"/>
          </p:cNvSpPr>
          <p:nvPr>
            <p:ph type="title"/>
          </p:nvPr>
        </p:nvSpPr>
        <p:spPr/>
        <p:txBody>
          <a:bodyPr/>
          <a:lstStyle/>
          <a:p>
            <a:r>
              <a:rPr lang="ru-RU" sz="2000" dirty="0" smtClean="0"/>
              <a:t>МБОУ </a:t>
            </a:r>
            <a:r>
              <a:rPr lang="ru-RU" sz="2000" dirty="0" err="1" smtClean="0"/>
              <a:t>Барвихинская</a:t>
            </a:r>
            <a:r>
              <a:rPr lang="ru-RU" sz="2000" dirty="0" smtClean="0"/>
              <a:t> средняя общеобразовательная школа</a:t>
            </a:r>
            <a:endParaRPr lang="ru-RU" sz="2000" dirty="0"/>
          </a:p>
        </p:txBody>
      </p:sp>
    </p:spTree>
    <p:extLst>
      <p:ext uri="{BB962C8B-B14F-4D97-AF65-F5344CB8AC3E}">
        <p14:creationId xmlns:p14="http://schemas.microsoft.com/office/powerpoint/2010/main" val="3874187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856984" cy="6647974"/>
          </a:xfrm>
          <a:prstGeom prst="rect">
            <a:avLst/>
          </a:prstGeom>
        </p:spPr>
        <p:txBody>
          <a:bodyPr wrap="square">
            <a:spAutoFit/>
          </a:bodyPr>
          <a:lstStyle/>
          <a:p>
            <a:r>
              <a:rPr lang="ru-RU" sz="6600" b="1" i="1" dirty="0"/>
              <a:t>Начало </a:t>
            </a:r>
            <a:r>
              <a:rPr lang="ru-RU" sz="6600" b="1" i="1" dirty="0" smtClean="0"/>
              <a:t>блокады.</a:t>
            </a:r>
            <a:r>
              <a:rPr lang="ru-RU" sz="6600" i="1" dirty="0"/>
              <a:t/>
            </a:r>
            <a:br>
              <a:rPr lang="ru-RU" sz="6600" i="1" dirty="0"/>
            </a:br>
            <a:r>
              <a:rPr lang="ru-RU" dirty="0"/>
              <a:t/>
            </a:r>
            <a:br>
              <a:rPr lang="ru-RU" dirty="0"/>
            </a:br>
            <a:r>
              <a:rPr lang="ru-RU" sz="1900" dirty="0"/>
              <a:t>10 и 11 сентября был проведён переучёт всех съестных припасов, скота, птицы, зерна. Исходя из фактического расхода на обеспечение войск и населения, на 12 сентября имелось: муки и зерна на 35 дней, крупы и макарон на 30, мяса на 33 дня, жиров на 45, сахара и кондитерских изделий на 60 дней. Почти отсутствовали картофель и овощи. Чтобы растянуть ничтожные запасы муки, по решению </a:t>
            </a:r>
            <a:r>
              <a:rPr lang="ru-RU" sz="1900" dirty="0" err="1"/>
              <a:t>Ленгорисполкома</a:t>
            </a:r>
            <a:r>
              <a:rPr lang="ru-RU" sz="1900" dirty="0"/>
              <a:t> к ней подмешивалось 12 процентов солодовой, соевой и овсяной муки, 2,5 процента размолотых жмыхов и 1,5 процента отрубей.</a:t>
            </a:r>
            <a:br>
              <a:rPr lang="ru-RU" sz="1900" dirty="0"/>
            </a:br>
            <a:r>
              <a:rPr lang="ru-RU" sz="1900" dirty="0"/>
              <a:t/>
            </a:r>
            <a:br>
              <a:rPr lang="ru-RU" sz="1900" dirty="0"/>
            </a:br>
            <a:r>
              <a:rPr lang="ru-RU" sz="1900" dirty="0"/>
              <a:t>С первых дней сентября в Ленинграде были введены продовольственные карточки. Закрылись столовые и рестораны. Весь скот, имевшийся в колхозах и госхозах, был забит, мясо сдали на заготовительные пункты. Кормовое фуражное зерно перевезли на мельницы с тем, чтобы перемолоть и использовать в качестве добавки к ржаной муке. Администрацию лечебных заведений обязали вырезать из карточек граждан, находящихся на лечении, талоны на продукты за время их пребывания в больницах. Такой же порядок распространялся и на детей, находившихся в детских домах. Занятия в школах были отменены до особого распоряжения.</a:t>
            </a:r>
            <a:br>
              <a:rPr lang="ru-RU" sz="1900" dirty="0"/>
            </a:br>
            <a:r>
              <a:rPr lang="ru-RU" sz="1900" dirty="0"/>
              <a:t/>
            </a:r>
            <a:br>
              <a:rPr lang="ru-RU" sz="1900" dirty="0"/>
            </a:br>
            <a:endParaRPr lang="ru-RU" sz="1900" dirty="0"/>
          </a:p>
        </p:txBody>
      </p:sp>
    </p:spTree>
    <p:extLst>
      <p:ext uri="{BB962C8B-B14F-4D97-AF65-F5344CB8AC3E}">
        <p14:creationId xmlns:p14="http://schemas.microsoft.com/office/powerpoint/2010/main" val="33458237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0" y="116632"/>
            <a:ext cx="4464496" cy="7017306"/>
          </a:xfrm>
          <a:prstGeom prst="rect">
            <a:avLst/>
          </a:prstGeom>
        </p:spPr>
        <p:txBody>
          <a:bodyPr wrap="square">
            <a:spAutoFit/>
          </a:bodyPr>
          <a:lstStyle/>
          <a:p>
            <a:r>
              <a:rPr lang="ru-RU" dirty="0" smtClean="0"/>
              <a:t>Строки </a:t>
            </a:r>
            <a:r>
              <a:rPr lang="ru-RU" dirty="0"/>
              <a:t>из писем, изъятых военной цензурой (из архивных документов управления ФСБ по С.-Петербургу и области [материалы Управления НКВД по Ленинградской области</a:t>
            </a:r>
            <a:r>
              <a:rPr lang="ru-RU" dirty="0" smtClean="0"/>
              <a:t>]).:</a:t>
            </a:r>
          </a:p>
          <a:p>
            <a:r>
              <a:rPr lang="ru-RU" b="1" dirty="0"/>
              <a:t/>
            </a:r>
            <a:br>
              <a:rPr lang="ru-RU" b="1" dirty="0"/>
            </a:br>
            <a:r>
              <a:rPr lang="ru-RU" b="1" i="1" dirty="0" smtClean="0"/>
              <a:t>"…</a:t>
            </a:r>
            <a:r>
              <a:rPr lang="ru-RU" b="1" i="1" dirty="0"/>
              <a:t>Жизнь в Ленинграде с каждым днем ухудшается. Люди начинают пухнуть, так как едят горчицу, из нее делают лепешки. Мучной пыли, которой раньше клеили обои, уже нигде не достанешь".</a:t>
            </a:r>
            <a:br>
              <a:rPr lang="ru-RU" b="1" i="1" dirty="0"/>
            </a:br>
            <a:r>
              <a:rPr lang="ru-RU" b="1" i="1" dirty="0"/>
              <a:t/>
            </a:r>
            <a:br>
              <a:rPr lang="ru-RU" b="1" i="1" dirty="0"/>
            </a:br>
            <a:r>
              <a:rPr lang="ru-RU" b="1" i="1" dirty="0"/>
              <a:t>"…В Ленинграде жуткий голод. Ездим по полям и свалкам и собираем всякие коренья и грязные листья от кормовой свеклы и серой капусты, да и тех-то нет".</a:t>
            </a:r>
            <a:br>
              <a:rPr lang="ru-RU" b="1" i="1" dirty="0"/>
            </a:br>
            <a:endParaRPr lang="ru-RU" b="1" i="1" dirty="0" smtClean="0"/>
          </a:p>
          <a:p>
            <a:r>
              <a:rPr lang="ru-RU" b="1" i="1" dirty="0" smtClean="0"/>
              <a:t>"…</a:t>
            </a:r>
            <a:r>
              <a:rPr lang="ru-RU" b="1" i="1" dirty="0"/>
              <a:t>Я был свидетелем сцены, когда на улице у извозчика упала от истощения лошадь, люди прибежали с топорами и ножами, начали резать лошадь на куски и таскать домой. Это ужасно. Люди имели вид палачей".</a:t>
            </a:r>
            <a:br>
              <a:rPr lang="ru-RU" b="1" i="1" dirty="0"/>
            </a:br>
            <a:endParaRPr lang="ru-RU" b="1" dirty="0"/>
          </a:p>
        </p:txBody>
      </p:sp>
      <p:sp>
        <p:nvSpPr>
          <p:cNvPr id="3" name="Прямоугольник 2"/>
          <p:cNvSpPr/>
          <p:nvPr/>
        </p:nvSpPr>
        <p:spPr>
          <a:xfrm>
            <a:off x="107504" y="116632"/>
            <a:ext cx="4104456" cy="3139321"/>
          </a:xfrm>
          <a:prstGeom prst="rect">
            <a:avLst/>
          </a:prstGeom>
        </p:spPr>
        <p:txBody>
          <a:bodyPr wrap="square">
            <a:spAutoFit/>
          </a:bodyPr>
          <a:lstStyle/>
          <a:p>
            <a:r>
              <a:rPr lang="ru-RU" dirty="0" smtClean="0"/>
              <a:t>Как только стало понятно, что город оказался в блокаде, настроение его жителей стало меняться в худшую сторону. Чтобы быть в курсе того, о чем думает население, военная цензура вскрывала все письма - некоторые, в которых горожане высказывали крамольные мысли, изымались. В августе 1941 года цензура изъяла 1,5 процента писем. В декабре - уже 20 процентов.</a:t>
            </a:r>
          </a:p>
        </p:txBody>
      </p:sp>
      <p:pic>
        <p:nvPicPr>
          <p:cNvPr id="7170" name="Picture 2" descr="C:\Users\тест\Desktop\248713-a96426a6f15cb25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117" y="3717032"/>
            <a:ext cx="4403457" cy="3027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911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925" y="116632"/>
            <a:ext cx="8928992" cy="6617196"/>
          </a:xfrm>
          <a:prstGeom prst="rect">
            <a:avLst/>
          </a:prstGeom>
        </p:spPr>
        <p:txBody>
          <a:bodyPr wrap="square">
            <a:spAutoFit/>
          </a:bodyPr>
          <a:lstStyle/>
          <a:p>
            <a:r>
              <a:rPr lang="ru-RU" sz="4600" b="1" i="1" dirty="0"/>
              <a:t>Дорога </a:t>
            </a:r>
            <a:r>
              <a:rPr lang="ru-RU" sz="4600" b="1" i="1" dirty="0" smtClean="0"/>
              <a:t>Жизни.</a:t>
            </a:r>
            <a:r>
              <a:rPr lang="ru-RU" i="1" dirty="0"/>
              <a:t/>
            </a:r>
            <a:br>
              <a:rPr lang="ru-RU" i="1" dirty="0"/>
            </a:br>
            <a:endParaRPr lang="ru-RU" dirty="0" smtClean="0"/>
          </a:p>
          <a:p>
            <a:r>
              <a:rPr lang="ru-RU" sz="2000" dirty="0" smtClean="0"/>
              <a:t>Для </a:t>
            </a:r>
            <a:r>
              <a:rPr lang="ru-RU" sz="2000" dirty="0"/>
              <a:t>подвоза продовольствия и боеприпасов оставалась единственная коммуникация - по Ладожскому озеру. К началу войны оно было мало освоено и практически не изучено. 30 августа 1941 года Государственный Комитет Обороны принял решение о доставке грузов в Ленинград через Ладожское озеро. На западном берегу озера началось сооружение порта в небольшой бухте </a:t>
            </a:r>
            <a:r>
              <a:rPr lang="ru-RU" sz="2000" dirty="0" err="1"/>
              <a:t>Осиновец</a:t>
            </a:r>
            <a:r>
              <a:rPr lang="ru-RU" sz="2000" dirty="0"/>
              <a:t>, в 55 километрах от Ленинграда. 12 сентября 1941 года к причалам мыса </a:t>
            </a:r>
            <a:r>
              <a:rPr lang="ru-RU" sz="2000" dirty="0" err="1"/>
              <a:t>Осиновец</a:t>
            </a:r>
            <a:r>
              <a:rPr lang="ru-RU" sz="2000" dirty="0"/>
              <a:t> с восточного берега Ладожского озера пришли две баржи, доставив 626 тонн зерна и 116 тонн муки. Так начала действовать блокадная "артерия" Ленинграда, которую народ назвал "Дорогой жизни</a:t>
            </a:r>
            <a:r>
              <a:rPr lang="ru-RU" sz="2000" dirty="0" smtClean="0"/>
              <a:t>".</a:t>
            </a:r>
          </a:p>
          <a:p>
            <a:endParaRPr lang="ru-RU" sz="2000" dirty="0" smtClean="0"/>
          </a:p>
          <a:p>
            <a:r>
              <a:rPr lang="ru-RU" sz="2000" dirty="0"/>
              <a:t>Коммуникация приобрела стратегическое значение - по ней направлялись в город из глубины страны пополнение в войска, боеприпасы, топливо. Отсюда они переправлялись на баржах и небольших судах на западный берег, а затем их доставляли в Ленинград по железной дороге. Пропускная способность этого пути была невелика. Сильные осенние штормы и непрерывные бомбардировки врага значительно замедляли темп перевозок.</a:t>
            </a:r>
            <a:br>
              <a:rPr lang="ru-RU" sz="2000" dirty="0"/>
            </a:br>
            <a:r>
              <a:rPr lang="ru-RU" sz="2000" dirty="0"/>
              <a:t/>
            </a:r>
            <a:br>
              <a:rPr lang="ru-RU" sz="2000" dirty="0"/>
            </a:br>
            <a:endParaRPr lang="ru-RU" sz="2000" dirty="0"/>
          </a:p>
        </p:txBody>
      </p:sp>
    </p:spTree>
    <p:extLst>
      <p:ext uri="{BB962C8B-B14F-4D97-AF65-F5344CB8AC3E}">
        <p14:creationId xmlns:p14="http://schemas.microsoft.com/office/powerpoint/2010/main" val="2799621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712968" cy="3693319"/>
          </a:xfrm>
          <a:prstGeom prst="rect">
            <a:avLst/>
          </a:prstGeom>
        </p:spPr>
        <p:txBody>
          <a:bodyPr wrap="square">
            <a:spAutoFit/>
          </a:bodyPr>
          <a:lstStyle/>
          <a:p>
            <a:r>
              <a:rPr lang="ru-RU" dirty="0"/>
              <a:t>С 12 сентября по 15 ноября, когда навигация официально закончилась, по Ладоге удалось доставить 24097 тонн зерна, муки и крупы, более 1130 тонн мяса и молочных продуктов и других грузов. Каждый рейс по озеру был подвигом. Осенние штормы на Ладоге делали невозможным судоходство.</a:t>
            </a:r>
            <a:br>
              <a:rPr lang="ru-RU" dirty="0"/>
            </a:br>
            <a:r>
              <a:rPr lang="ru-RU" dirty="0"/>
              <a:t/>
            </a:r>
            <a:br>
              <a:rPr lang="ru-RU" dirty="0"/>
            </a:br>
            <a:r>
              <a:rPr lang="ru-RU" dirty="0"/>
              <a:t>Судов на Ладоге было крайне мало, и они не смогли существенно помочь голодающему городу. В ноябре Ладога стала понемногу затягиваться льдом. К 17 ноября толщина льда достигла 100 миллиметров, но этого было недостаточно для открытия движения. Ждали морозов. 20 ноября толщина льда достигла 180 миллиметров - на лёд вышли конные обозы. 22 ноября на лёд вышли машины. Так родилась ставшая знаменитой ледовая трасса, которую именовали Военно-автомобильной дорогой № 101.</a:t>
            </a:r>
            <a:br>
              <a:rPr lang="ru-RU" dirty="0"/>
            </a:br>
            <a:endParaRPr lang="ru-RU" dirty="0"/>
          </a:p>
        </p:txBody>
      </p:sp>
      <p:pic>
        <p:nvPicPr>
          <p:cNvPr id="3" name="Рисунок 2" descr="http://p-w-w.ru/MGalleryItem.php?id=2303"/>
          <p:cNvPicPr/>
          <p:nvPr/>
        </p:nvPicPr>
        <p:blipFill>
          <a:blip r:embed="rId2">
            <a:extLst>
              <a:ext uri="{28A0092B-C50C-407E-A947-70E740481C1C}">
                <a14:useLocalDpi xmlns:a14="http://schemas.microsoft.com/office/drawing/2010/main" val="0"/>
              </a:ext>
            </a:extLst>
          </a:blip>
          <a:srcRect/>
          <a:stretch>
            <a:fillRect/>
          </a:stretch>
        </p:blipFill>
        <p:spPr bwMode="auto">
          <a:xfrm>
            <a:off x="1511660" y="3501008"/>
            <a:ext cx="6048672" cy="3240360"/>
          </a:xfrm>
          <a:prstGeom prst="rect">
            <a:avLst/>
          </a:prstGeom>
          <a:noFill/>
          <a:ln>
            <a:noFill/>
          </a:ln>
        </p:spPr>
      </p:pic>
    </p:spTree>
    <p:extLst>
      <p:ext uri="{BB962C8B-B14F-4D97-AF65-F5344CB8AC3E}">
        <p14:creationId xmlns:p14="http://schemas.microsoft.com/office/powerpoint/2010/main" val="1753486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9040" y="188640"/>
            <a:ext cx="8805448" cy="2585323"/>
          </a:xfrm>
          <a:prstGeom prst="rect">
            <a:avLst/>
          </a:prstGeom>
        </p:spPr>
        <p:txBody>
          <a:bodyPr wrap="square">
            <a:spAutoFit/>
          </a:bodyPr>
          <a:lstStyle/>
          <a:p>
            <a:r>
              <a:rPr lang="ru-RU" dirty="0"/>
              <a:t>Соблюдая интервалы, на небольшой скорости машины поехали по следу лошадей. 23 ноября в Ленинград завезли только 19 тонн продовольствия. Дело в том, что лед был хрупок; двухтонные грузовики везли по 2-3 мешка, тем не менее, несколько машин затонуло. Позже к грузовикам стали прикреплять сани, что позволило уменьшить давление на лёд и увеличить количество груза. Помогли и морозы - если 25 ноября в город завезли 70 тонн продовольствия, то через месяц уже 800 тонн. За это время затонуло 40 грузовиков.</a:t>
            </a:r>
            <a:br>
              <a:rPr lang="ru-RU" dirty="0"/>
            </a:br>
            <a:r>
              <a:rPr lang="ru-RU" dirty="0"/>
              <a:t/>
            </a:r>
            <a:br>
              <a:rPr lang="ru-RU" dirty="0"/>
            </a:br>
            <a:endParaRPr lang="ru-RU" dirty="0"/>
          </a:p>
        </p:txBody>
      </p:sp>
      <p:pic>
        <p:nvPicPr>
          <p:cNvPr id="3" name="Рисунок 2" descr="http://p-w-w.ru/MGalleryItem.php?id=2304"/>
          <p:cNvPicPr/>
          <p:nvPr/>
        </p:nvPicPr>
        <p:blipFill>
          <a:blip r:embed="rId2">
            <a:extLst>
              <a:ext uri="{28A0092B-C50C-407E-A947-70E740481C1C}">
                <a14:useLocalDpi xmlns:a14="http://schemas.microsoft.com/office/drawing/2010/main" val="0"/>
              </a:ext>
            </a:extLst>
          </a:blip>
          <a:srcRect/>
          <a:stretch>
            <a:fillRect/>
          </a:stretch>
        </p:blipFill>
        <p:spPr bwMode="auto">
          <a:xfrm>
            <a:off x="1141384" y="2284571"/>
            <a:ext cx="6840760" cy="4354717"/>
          </a:xfrm>
          <a:prstGeom prst="rect">
            <a:avLst/>
          </a:prstGeom>
          <a:noFill/>
          <a:ln>
            <a:noFill/>
          </a:ln>
        </p:spPr>
      </p:pic>
    </p:spTree>
    <p:extLst>
      <p:ext uri="{BB962C8B-B14F-4D97-AF65-F5344CB8AC3E}">
        <p14:creationId xmlns:p14="http://schemas.microsoft.com/office/powerpoint/2010/main" val="3568276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424936" cy="6524863"/>
          </a:xfrm>
          <a:prstGeom prst="rect">
            <a:avLst/>
          </a:prstGeom>
        </p:spPr>
        <p:txBody>
          <a:bodyPr wrap="square">
            <a:spAutoFit/>
          </a:bodyPr>
          <a:lstStyle/>
          <a:p>
            <a:r>
              <a:rPr lang="ru-RU" sz="1900" dirty="0"/>
              <a:t>Перерезать Дорогу жизни немцы стремились постоянно. В первые недели работы трассы немецкие лётчики безнаказанно расстреливали с бреющего полёта автомашины и бомбами разбивали лёд на трассе. Для прикрытия Дороги жизни командование Ленинградского фронта установило прямо на льду Ладоги зенитные орудия и пулемёты, а также привлекло истребительную авиацию. Результаты не замедлили сказаться - 16 января 1942 года на западный берег Ладоги вместо запланированных 2000 тонн было доставлено 2506 тонн грузов.</a:t>
            </a:r>
            <a:br>
              <a:rPr lang="ru-RU" sz="1900" dirty="0"/>
            </a:br>
            <a:r>
              <a:rPr lang="ru-RU" sz="1900" dirty="0"/>
              <a:t/>
            </a:r>
            <a:br>
              <a:rPr lang="ru-RU" sz="1900" dirty="0"/>
            </a:br>
            <a:r>
              <a:rPr lang="ru-RU" sz="1900" dirty="0"/>
              <a:t>В начале апреля 1942 года растаял снег, и лёд на озере покрылся водой - порой на 30-40 сантиметров. Но движение по Дороге жизни не прерывалось. 24 апреля, когда начал разрушаться снежный покров, Ладожская ледовая трасса была закрыта. Всего с 24 ноября 1941 года по 21 апреля 1942 года через Ладожское озеро в Ленинград было доставлено 361309 тонн грузов, три четверти которых составляли продовольствие и фураж.</a:t>
            </a:r>
            <a:br>
              <a:rPr lang="ru-RU" sz="1900" dirty="0"/>
            </a:br>
            <a:r>
              <a:rPr lang="ru-RU" sz="1900" dirty="0"/>
              <a:t/>
            </a:r>
            <a:br>
              <a:rPr lang="ru-RU" sz="1900" dirty="0"/>
            </a:br>
            <a:r>
              <a:rPr lang="ru-RU" sz="1900" dirty="0"/>
              <a:t>Дорога жизни была под особым контролем, но и на ней не обходилось без преступлений. Водители ухитрялись сворачивать с пути, расшивали мешки с продуктами, отсыпали по несколько килограммов и вновь зашивали. На пунктах приема хищения не обнаруживали - мешки принимали не по весу, а по количеству. Но если факт кражи доказывался, то водитель немедленно представал перед военным трибуналом, который обычно выносил смертный приговор</a:t>
            </a:r>
            <a:r>
              <a:rPr lang="ru-RU" dirty="0"/>
              <a:t>. </a:t>
            </a:r>
          </a:p>
        </p:txBody>
      </p:sp>
    </p:spTree>
    <p:extLst>
      <p:ext uri="{BB962C8B-B14F-4D97-AF65-F5344CB8AC3E}">
        <p14:creationId xmlns:p14="http://schemas.microsoft.com/office/powerpoint/2010/main" val="4695463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0605" y="116631"/>
            <a:ext cx="8928992" cy="4524315"/>
          </a:xfrm>
          <a:prstGeom prst="rect">
            <a:avLst/>
          </a:prstGeom>
        </p:spPr>
        <p:txBody>
          <a:bodyPr wrap="square">
            <a:spAutoFit/>
          </a:bodyPr>
          <a:lstStyle/>
          <a:p>
            <a:r>
              <a:rPr lang="ru-RU" sz="3000" dirty="0"/>
              <a:t>Весной 1942 года, в связи с потеплением и улучшением питания, значительно сократилось количество внезапных смертей на улицах города. Так, если в феврале на улицах города было подобрано около 7000 трупов, то в апреле — примерно 600, а в мае — 50 трупов. В марте 1942 года все трудоспособное население вышло на очистку города от мусора</a:t>
            </a:r>
            <a:r>
              <a:rPr lang="ru-RU" sz="3000" dirty="0" smtClean="0"/>
              <a:t>.</a:t>
            </a:r>
          </a:p>
          <a:p>
            <a:endParaRPr lang="ru-RU" sz="2400" dirty="0"/>
          </a:p>
          <a:p>
            <a:r>
              <a:rPr lang="ru-RU" sz="2400" dirty="0" smtClean="0"/>
              <a:t> </a:t>
            </a:r>
            <a:endParaRPr lang="ru-RU" sz="2400" dirty="0"/>
          </a:p>
        </p:txBody>
      </p:sp>
      <p:pic>
        <p:nvPicPr>
          <p:cNvPr id="8194" name="Picture 2" descr="C:\Users\тест\Desktop\1327594188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2071" y="4581129"/>
            <a:ext cx="3107526" cy="2106212"/>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тест\Desktop\96716968_5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4581128"/>
            <a:ext cx="2808285" cy="210621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тест\Desktop\blokada-leningrada-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6854" y="4581128"/>
            <a:ext cx="2643783" cy="2106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6176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784976" cy="5632311"/>
          </a:xfrm>
          <a:prstGeom prst="rect">
            <a:avLst/>
          </a:prstGeom>
        </p:spPr>
        <p:txBody>
          <a:bodyPr wrap="square">
            <a:spAutoFit/>
          </a:bodyPr>
          <a:lstStyle/>
          <a:p>
            <a:r>
              <a:rPr lang="ru-RU" sz="2400" dirty="0" smtClean="0"/>
              <a:t>В апреле—мае 1942 года произошло дальнейшее улучшение условий жизни населения: началось восстановление коммунального хозяйства. Возобновилась работа многих предприятий</a:t>
            </a:r>
          </a:p>
          <a:p>
            <a:endParaRPr lang="ru-RU" sz="2400" dirty="0" smtClean="0"/>
          </a:p>
          <a:p>
            <a:r>
              <a:rPr lang="ru-RU" sz="2400" dirty="0"/>
              <a:t>В городе, несмотря на блокаду, продолжалась культурная, интеллектуальная жизнь. </a:t>
            </a:r>
            <a:r>
              <a:rPr lang="ru-RU" sz="2400" dirty="0" smtClean="0"/>
              <a:t>Не </a:t>
            </a:r>
            <a:r>
              <a:rPr lang="ru-RU" sz="2400" dirty="0"/>
              <a:t>прерывало своей работы Ленинградское радио. В августе 1942 года была вновь открыта городская филармония, где стали регулярно исполнять классическую музыку. Во время первого концерта 9 августа в филармонии оркестром ленинградского радиокомитета под управлением Карла </a:t>
            </a:r>
            <a:r>
              <a:rPr lang="ru-RU" sz="2400" dirty="0" err="1"/>
              <a:t>Элиасберга</a:t>
            </a:r>
            <a:r>
              <a:rPr lang="ru-RU" sz="2400" dirty="0"/>
              <a:t> была впервые исполнена знаменитая Ленинградская Героическая симфония Дмитрия Шостаковича, ставшая музыкальным символом блокады. Всю блокаду в Ленинграде работали действующие храмы.</a:t>
            </a:r>
          </a:p>
        </p:txBody>
      </p:sp>
    </p:spTree>
    <p:extLst>
      <p:ext uri="{BB962C8B-B14F-4D97-AF65-F5344CB8AC3E}">
        <p14:creationId xmlns:p14="http://schemas.microsoft.com/office/powerpoint/2010/main" val="33941319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тест\Desktop\13d101968c2d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9899" y="3687933"/>
            <a:ext cx="4200467" cy="3024336"/>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тест\Desktop\1ebf6e6ea29e837d1a7293176d2628b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302" y="152931"/>
            <a:ext cx="4585300" cy="3348077"/>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839898" y="152931"/>
            <a:ext cx="4200467" cy="3308598"/>
          </a:xfrm>
          <a:prstGeom prst="rect">
            <a:avLst/>
          </a:prstGeom>
        </p:spPr>
        <p:txBody>
          <a:bodyPr wrap="square">
            <a:spAutoFit/>
          </a:bodyPr>
          <a:lstStyle/>
          <a:p>
            <a:r>
              <a:rPr lang="ru-RU" sz="1900" dirty="0" smtClean="0"/>
              <a:t>Летом 1942 года были открыты некоторые учебные заведения, театры и кинотеатры; состоялись даже несколько джазовых концертов. В первую блокадную зиму продолжали работать несколько театров и библиотек — в частности, на протяжении всего периода блокады были открыты Государственная Публичная библиотека и библиотека Академии наук. </a:t>
            </a:r>
            <a:endParaRPr lang="ru-RU" sz="1900" dirty="0"/>
          </a:p>
        </p:txBody>
      </p:sp>
      <p:pic>
        <p:nvPicPr>
          <p:cNvPr id="9220" name="Picture 4" descr="C:\Users\тест\Desktop\blokada_00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509" y="3687934"/>
            <a:ext cx="4332824"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0603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0"/>
            <a:ext cx="8784976" cy="769441"/>
          </a:xfrm>
          <a:prstGeom prst="rect">
            <a:avLst/>
          </a:prstGeom>
        </p:spPr>
        <p:txBody>
          <a:bodyPr wrap="square">
            <a:spAutoFit/>
          </a:bodyPr>
          <a:lstStyle/>
          <a:p>
            <a:r>
              <a:rPr lang="ru-RU" sz="4400" i="1" dirty="0" smtClean="0"/>
              <a:t>Звание города-героя.</a:t>
            </a:r>
            <a:endParaRPr lang="ru-RU" sz="4400" i="1" dirty="0"/>
          </a:p>
        </p:txBody>
      </p:sp>
      <p:sp>
        <p:nvSpPr>
          <p:cNvPr id="3" name="Прямоугольник 2"/>
          <p:cNvSpPr/>
          <p:nvPr/>
        </p:nvSpPr>
        <p:spPr>
          <a:xfrm>
            <a:off x="179512" y="769441"/>
            <a:ext cx="8784976" cy="1631216"/>
          </a:xfrm>
          <a:prstGeom prst="rect">
            <a:avLst/>
          </a:prstGeom>
        </p:spPr>
        <p:txBody>
          <a:bodyPr wrap="square">
            <a:spAutoFit/>
          </a:bodyPr>
          <a:lstStyle/>
          <a:p>
            <a:r>
              <a:rPr lang="ru-RU" sz="2000" dirty="0"/>
              <a:t>Приказом Верховного Главнокомандующего от 1 мая 1945 </a:t>
            </a:r>
            <a:r>
              <a:rPr lang="ru-RU" sz="2000" dirty="0" smtClean="0"/>
              <a:t>года.</a:t>
            </a:r>
            <a:r>
              <a:rPr lang="ru-RU" sz="2000" dirty="0"/>
              <a:t> Ленинград вместе со Сталинградом, </a:t>
            </a:r>
            <a:r>
              <a:rPr lang="ru-RU" sz="2000" dirty="0" smtClean="0"/>
              <a:t>Севастополем и</a:t>
            </a:r>
            <a:r>
              <a:rPr lang="ru-RU" sz="2000" dirty="0"/>
              <a:t> Одессой был </a:t>
            </a:r>
            <a:r>
              <a:rPr lang="ru-RU" sz="2000" dirty="0" smtClean="0"/>
              <a:t>назван городом-героем</a:t>
            </a:r>
            <a:r>
              <a:rPr lang="ru-RU" sz="2000" dirty="0"/>
              <a:t> за героизм и мужество, проявленные жителями города во время блокады. 8 мая 1965 года Указом Президиума Верховного Совета СССР Город-герой Ленинград был награждён орденом Ленина и медалью «Золотая Звезда».</a:t>
            </a:r>
          </a:p>
        </p:txBody>
      </p:sp>
      <p:pic>
        <p:nvPicPr>
          <p:cNvPr id="10242" name="Picture 2" descr="C:\Users\тест\Desktop\102_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121" y="2400657"/>
            <a:ext cx="5867757" cy="4387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9214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59632" y="476672"/>
            <a:ext cx="6777318" cy="1731982"/>
          </a:xfrm>
        </p:spPr>
        <p:txBody>
          <a:bodyPr/>
          <a:lstStyle/>
          <a:p>
            <a:r>
              <a:rPr lang="ru-RU" dirty="0" smtClean="0"/>
              <a:t>БЛОКАДА ЛЕНИНГРАДА.</a:t>
            </a:r>
            <a:endParaRPr lang="ru-RU" dirty="0"/>
          </a:p>
        </p:txBody>
      </p:sp>
      <p:pic>
        <p:nvPicPr>
          <p:cNvPr id="1027" name="Picture 3" descr="C:\Users\тест\Desktop\n3niURxSIp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250524"/>
            <a:ext cx="7255842" cy="4289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01283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 память о погибших.</a:t>
            </a:r>
            <a:endParaRPr lang="ru-RU" dirty="0"/>
          </a:p>
        </p:txBody>
      </p:sp>
      <p:pic>
        <p:nvPicPr>
          <p:cNvPr id="11267" name="Picture 3" descr="C:\Users\тест\Desktop\Zo8zj74AS5A.jpg"/>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971600" y="1700808"/>
            <a:ext cx="7272808" cy="4912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62723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тест\Desktop\cFUNKJbPlG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92" y="116632"/>
            <a:ext cx="8712968" cy="6534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7990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8800" dirty="0" smtClean="0"/>
              <a:t>Конец.</a:t>
            </a:r>
            <a:endParaRPr lang="ru-RU" sz="8800" dirty="0"/>
          </a:p>
        </p:txBody>
      </p:sp>
      <p:sp>
        <p:nvSpPr>
          <p:cNvPr id="3" name="Подзаголовок 2"/>
          <p:cNvSpPr>
            <a:spLocks noGrp="1"/>
          </p:cNvSpPr>
          <p:nvPr>
            <p:ph type="subTitle" idx="1"/>
          </p:nvPr>
        </p:nvSpPr>
        <p:spPr>
          <a:xfrm>
            <a:off x="323528" y="3717032"/>
            <a:ext cx="8712968" cy="1752600"/>
          </a:xfrm>
        </p:spPr>
        <p:txBody>
          <a:bodyPr>
            <a:noAutofit/>
          </a:bodyPr>
          <a:lstStyle/>
          <a:p>
            <a:r>
              <a:rPr lang="ru-RU" sz="6000" dirty="0" smtClean="0"/>
              <a:t>Спасибо за внимание!</a:t>
            </a:r>
            <a:endParaRPr lang="ru-RU" sz="6000" dirty="0"/>
          </a:p>
        </p:txBody>
      </p:sp>
    </p:spTree>
    <p:extLst>
      <p:ext uri="{BB962C8B-B14F-4D97-AF65-F5344CB8AC3E}">
        <p14:creationId xmlns:p14="http://schemas.microsoft.com/office/powerpoint/2010/main" val="1555235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7504" y="116632"/>
            <a:ext cx="9036496" cy="1507774"/>
          </a:xfrm>
        </p:spPr>
        <p:txBody>
          <a:bodyPr/>
          <a:lstStyle/>
          <a:p>
            <a:r>
              <a:rPr lang="ru-RU" sz="3600" b="1" dirty="0"/>
              <a:t>Самая страшная осада города в военной истории человечества длилась </a:t>
            </a:r>
            <a:r>
              <a:rPr lang="ru-RU" sz="3600" b="1" i="1" u="sng" dirty="0"/>
              <a:t>871</a:t>
            </a:r>
            <a:r>
              <a:rPr lang="ru-RU" sz="3600" b="1" dirty="0"/>
              <a:t> </a:t>
            </a:r>
            <a:r>
              <a:rPr lang="ru-RU" sz="3600" b="1" dirty="0" smtClean="0"/>
              <a:t>день.</a:t>
            </a:r>
            <a:endParaRPr lang="ru-RU" sz="3600" dirty="0"/>
          </a:p>
        </p:txBody>
      </p:sp>
      <p:pic>
        <p:nvPicPr>
          <p:cNvPr id="4" name="Объект 3" descr="http://p-w-w.ru/MGalleryItem.php?id=2301"/>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2132856"/>
            <a:ext cx="6264696" cy="4608512"/>
          </a:xfrm>
          <a:prstGeom prst="rect">
            <a:avLst/>
          </a:prstGeom>
          <a:noFill/>
          <a:ln>
            <a:noFill/>
          </a:ln>
        </p:spPr>
      </p:pic>
    </p:spTree>
    <p:extLst>
      <p:ext uri="{BB962C8B-B14F-4D97-AF65-F5344CB8AC3E}">
        <p14:creationId xmlns:p14="http://schemas.microsoft.com/office/powerpoint/2010/main" val="36736797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3968" y="116632"/>
            <a:ext cx="4572000" cy="6186309"/>
          </a:xfrm>
          <a:prstGeom prst="rect">
            <a:avLst/>
          </a:prstGeom>
        </p:spPr>
        <p:txBody>
          <a:bodyPr wrap="square">
            <a:spAutoFit/>
          </a:bodyPr>
          <a:lstStyle/>
          <a:p>
            <a:r>
              <a:rPr lang="ru-RU" dirty="0"/>
              <a:t>Летом 1941 года на Ленинград шла группа армий "Север", общей численностью 500 тысяч человек, под командованием генерал-фельдмаршала фон </a:t>
            </a:r>
            <a:r>
              <a:rPr lang="ru-RU" dirty="0" err="1"/>
              <a:t>Лееба</a:t>
            </a:r>
            <a:r>
              <a:rPr lang="ru-RU" dirty="0"/>
              <a:t>. </a:t>
            </a:r>
            <a:r>
              <a:rPr lang="ru-RU" dirty="0" err="1"/>
              <a:t>Леебу</a:t>
            </a:r>
            <a:r>
              <a:rPr lang="ru-RU" dirty="0"/>
              <a:t> поручалось уничтожить части Красной армии, расположенные в Прибалтике, развить наступление, захватить все военно-морские базы на Балтийском море и к 21 июля овладеть Ленинградом. 9 июля был занят Псков. 10 июля немецкие танки прорвали фронт и пошли на Лугу. До Ленинграда оставалось 180 километров. 21 августа немцы заняли станцию Чудово, перерезали Октябрьскую железную дорогу и через 8 дней овладели Тосно. 30 августа пал крупный железнодорожный узел Мга. Последняя железная дорога, соединяющая Ленинград со страной, оказалась в руках немцев. 8 сентября 1941 года гитлеровцы захватили у истока Невы город Шлиссельбург, окружив Ленинград с суши. Началась 871-дневная блокада </a:t>
            </a:r>
            <a:r>
              <a:rPr lang="ru-RU" dirty="0" smtClean="0"/>
              <a:t>Ленинграда.</a:t>
            </a:r>
            <a:endParaRPr lang="ru-RU" dirty="0"/>
          </a:p>
        </p:txBody>
      </p:sp>
      <p:pic>
        <p:nvPicPr>
          <p:cNvPr id="2050" name="Picture 2" descr="C:\Users\тест\Desktop\RittervonLee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1145"/>
            <a:ext cx="3993048" cy="491403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5327050"/>
            <a:ext cx="4283968"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42900"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342900" defTabSz="914400" rtl="0" eaLnBrk="1" fontAlgn="base" latinLnBrk="0" hangingPunct="1">
              <a:lnSpc>
                <a:spcPct val="100000"/>
              </a:lnSpc>
              <a:spcBef>
                <a:spcPct val="0"/>
              </a:spcBef>
              <a:spcAft>
                <a:spcPct val="0"/>
              </a:spcAft>
              <a:buClrTx/>
              <a:buSzTx/>
              <a:buFontTx/>
              <a:buNone/>
              <a:tabLst/>
            </a:pPr>
            <a:r>
              <a:rPr kumimoji="0" lang="ru-RU" altLang="ru-RU" sz="2000" b="1" i="0" u="none" strike="noStrike" cap="none" normalizeH="0" baseline="0" dirty="0" err="1" smtClean="0">
                <a:ln>
                  <a:noFill/>
                </a:ln>
                <a:solidFill>
                  <a:srgbClr val="000000"/>
                </a:solidFill>
                <a:effectLst/>
                <a:latin typeface="Times New Roman" pitchFamily="18" charset="0"/>
                <a:cs typeface="Times New Roman" pitchFamily="18" charset="0"/>
              </a:rPr>
              <a:t>Лееб</a:t>
            </a:r>
            <a:r>
              <a:rPr kumimoji="0" lang="ru-RU" altLang="ru-RU" sz="2000" b="1" i="0" u="none" strike="noStrike" cap="none" normalizeH="0" baseline="0" dirty="0" smtClean="0">
                <a:ln>
                  <a:noFill/>
                </a:ln>
                <a:solidFill>
                  <a:srgbClr val="000000"/>
                </a:solidFill>
                <a:effectLst/>
                <a:latin typeface="Times New Roman" pitchFamily="18" charset="0"/>
                <a:cs typeface="Times New Roman" pitchFamily="18" charset="0"/>
              </a:rPr>
              <a:t> Вильгельм Йозеф Франц Риттер фон – генерал-фельдмаршал Третьего Рейха.</a:t>
            </a:r>
            <a:endParaRPr kumimoji="0" lang="ru-RU" altLang="ru-RU" sz="2000" b="0" i="0" u="none" strike="noStrike" cap="none" normalizeH="0" baseline="0" dirty="0" smtClean="0">
              <a:ln>
                <a:noFill/>
              </a:ln>
              <a:solidFill>
                <a:schemeClr val="tx1"/>
              </a:solidFill>
              <a:effectLst/>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7226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88640"/>
            <a:ext cx="8848534" cy="3785652"/>
          </a:xfrm>
          <a:prstGeom prst="rect">
            <a:avLst/>
          </a:prstGeom>
        </p:spPr>
        <p:txBody>
          <a:bodyPr wrap="square">
            <a:spAutoFit/>
          </a:bodyPr>
          <a:lstStyle/>
          <a:p>
            <a:r>
              <a:rPr lang="ru-RU" sz="4800" b="1" i="1" dirty="0"/>
              <a:t>Тучи над городом встали</a:t>
            </a:r>
            <a:r>
              <a:rPr lang="ru-RU" sz="4800" b="1" i="1" dirty="0" smtClean="0"/>
              <a:t>...</a:t>
            </a:r>
          </a:p>
          <a:p>
            <a:r>
              <a:rPr lang="ru-RU" sz="2600" dirty="0" smtClean="0"/>
              <a:t>На </a:t>
            </a:r>
            <a:r>
              <a:rPr lang="ru-RU" sz="2600" dirty="0"/>
              <a:t>момент установления блокады в городе находилось 2 миллиона 544 тысячи человек, в том числе около 400 тысяч детей. Кроме того, в пригородных районах, то есть тоже в кольце блокады, осталось 343 тысячи человек. В сентябре, когда начались систематические бомбардировки, обстрелы и пожары, многие хотели выехать, но пути уже были отрезаны.</a:t>
            </a:r>
            <a:br>
              <a:rPr lang="ru-RU" sz="2600" dirty="0"/>
            </a:br>
            <a:r>
              <a:rPr lang="ru-RU" dirty="0"/>
              <a:t/>
            </a:r>
            <a:br>
              <a:rPr lang="ru-RU" dirty="0"/>
            </a:br>
            <a:endParaRPr lang="ru-RU" dirty="0"/>
          </a:p>
        </p:txBody>
      </p:sp>
      <p:pic>
        <p:nvPicPr>
          <p:cNvPr id="3074" name="Picture 2" descr="C:\Users\тест\Desktop\Dec-1941-Jan-1942-leningr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5705" y="3723225"/>
            <a:ext cx="4566323" cy="295506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тест\Desktop\1327919254_leningrad_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139" y="3723225"/>
            <a:ext cx="4088032" cy="2955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586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12968" cy="2677656"/>
          </a:xfrm>
          <a:prstGeom prst="rect">
            <a:avLst/>
          </a:prstGeom>
        </p:spPr>
        <p:txBody>
          <a:bodyPr wrap="square">
            <a:spAutoFit/>
          </a:bodyPr>
          <a:lstStyle/>
          <a:p>
            <a:r>
              <a:rPr lang="ru-RU" sz="2400" dirty="0"/>
              <a:t>Горожане начали готовиться к осаде: люди бросились изымать средства из сберкасс, за несколько часов был выбран весь денежный запас по городу. У всех магазинов выстроились огромные очереди. На самом деле в осаду мало кто верил, но по старой привычке запасались сахаром, мукой, мылом, солью. Даже по официальным данным спрос на эти продукты в некоторых районах превышал 500 процентов.</a:t>
            </a:r>
          </a:p>
        </p:txBody>
      </p:sp>
      <p:pic>
        <p:nvPicPr>
          <p:cNvPr id="4098" name="Picture 2" descr="C:\Users\тест\Desktop\kartochk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4160" y="3227855"/>
            <a:ext cx="3779778" cy="346306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тест\Desktop\zZrGnkKOiK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053" y="3227855"/>
            <a:ext cx="4846352" cy="3469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743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1279" y="116632"/>
            <a:ext cx="3936666" cy="6524863"/>
          </a:xfrm>
          <a:prstGeom prst="rect">
            <a:avLst/>
          </a:prstGeom>
        </p:spPr>
        <p:txBody>
          <a:bodyPr wrap="square">
            <a:spAutoFit/>
          </a:bodyPr>
          <a:lstStyle/>
          <a:p>
            <a:r>
              <a:rPr lang="ru-RU" sz="1900" dirty="0"/>
              <a:t>Управление НКВД по Ленинградской области произвело обследование состояния хранения неприкосновенного запаса продовольствия. В своем донесении под грифом "совершенно секретно" на имя секретаря Ленинградского горкома ВКП(б) управление сообщало, что "кладовые непригодны для хранения продуктов, не соблюдаются требования санитарного надзора, неприкосновенный запас подвергнут порче. Из-за течи воды с потолка подмочены мешки с сухофруктами, сливочное масло покрыто плесенью, рис и горох заражены клещом, мешки с сухарями разорваны крысами, покрыты пылью и пометом грызунов".</a:t>
            </a:r>
            <a:br>
              <a:rPr lang="ru-RU" sz="1900" dirty="0"/>
            </a:br>
            <a:endParaRPr lang="ru-RU" sz="1900" dirty="0"/>
          </a:p>
        </p:txBody>
      </p:sp>
      <p:pic>
        <p:nvPicPr>
          <p:cNvPr id="5122" name="Picture 2" descr="C:\Users\тест\Desktop\lis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6492" y="3485771"/>
            <a:ext cx="4825120" cy="3264997"/>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тест\Desktop\BA7l7F2v70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124848"/>
            <a:ext cx="4832513" cy="3360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5625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39952" y="21938"/>
            <a:ext cx="5004048" cy="4154984"/>
          </a:xfrm>
          <a:prstGeom prst="rect">
            <a:avLst/>
          </a:prstGeom>
        </p:spPr>
        <p:txBody>
          <a:bodyPr wrap="square">
            <a:spAutoFit/>
          </a:bodyPr>
          <a:lstStyle/>
          <a:p>
            <a:r>
              <a:rPr lang="ru-RU" sz="2200" dirty="0"/>
              <a:t>В первые месяцы блокады на улицах Ленинграда было установлено 1500 громкоговорителей. Радиосеть несла информацию для населения о налётах и воздушной тревоге. Знаменитый метроном, вошедший в историю блокады Ленинграда как культурный памятник сопротивления населения, транслировался во время налётов именно через эту сеть. Быстрый ритм означал воздушную тревогу, медленный ритм — отбой.</a:t>
            </a:r>
          </a:p>
        </p:txBody>
      </p:sp>
      <p:pic>
        <p:nvPicPr>
          <p:cNvPr id="3" name="Рисунок 2" descr="http://p-w-w.ru/MGalleryItem.php?id=2302"/>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176922"/>
            <a:ext cx="3240360" cy="2542966"/>
          </a:xfrm>
          <a:prstGeom prst="rect">
            <a:avLst/>
          </a:prstGeom>
          <a:noFill/>
          <a:ln>
            <a:noFill/>
          </a:ln>
        </p:spPr>
      </p:pic>
      <p:pic>
        <p:nvPicPr>
          <p:cNvPr id="6146" name="Picture 2" descr="C:\Users\тест\Desktop\800_c45f8250ce8fdd2c63784b72db88037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323" y="248072"/>
            <a:ext cx="3877848" cy="5187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3511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2763" y="299930"/>
            <a:ext cx="8712968" cy="6555641"/>
          </a:xfrm>
          <a:prstGeom prst="rect">
            <a:avLst/>
          </a:prstGeom>
        </p:spPr>
        <p:txBody>
          <a:bodyPr wrap="square">
            <a:spAutoFit/>
          </a:bodyPr>
          <a:lstStyle/>
          <a:p>
            <a:r>
              <a:rPr lang="ru-RU" dirty="0"/>
              <a:t>Вечером 8 сентября, в 18 часов 55 минут на Ленинград обрушился невиданный ранее по ударной мощи налет вражеской авиации. Только за один заход бомбардировщиков на город было сброшено 6327 зажигательных бомб. Черные клубы дыма от 178 пожаров потянулись к небу. От немецкой бомбежки загорелись </a:t>
            </a:r>
            <a:r>
              <a:rPr lang="ru-RU" dirty="0" err="1"/>
              <a:t>Бадаевские</a:t>
            </a:r>
            <a:r>
              <a:rPr lang="ru-RU" dirty="0"/>
              <a:t> склады.</a:t>
            </a:r>
            <a:br>
              <a:rPr lang="ru-RU" dirty="0"/>
            </a:br>
            <a:r>
              <a:rPr lang="ru-RU" dirty="0"/>
              <a:t/>
            </a:r>
            <a:br>
              <a:rPr lang="ru-RU" dirty="0"/>
            </a:br>
            <a:r>
              <a:rPr lang="ru-RU" dirty="0"/>
              <a:t>Ущерб складам был нанесен незначительный, но сам факт пожара породил устойчивую легенду, согласно которой при пожаре сгорели "стратегические запасы продовольствия", что и стало причиной последующего страшного голода. На самом деле во время этого пожара были уничтожены трехсуточный запас сахара и примерно полуторасуточный запас муки - то есть текущие запасы. По ведомости состояния товарных запасов, на </a:t>
            </a:r>
            <a:r>
              <a:rPr lang="ru-RU" dirty="0" err="1"/>
              <a:t>Бадаевских</a:t>
            </a:r>
            <a:r>
              <a:rPr lang="ru-RU" dirty="0"/>
              <a:t> складах тогда были лишь "соль, помидоры соленые технические, слива маринованная техническая, яблочная кожура, мыло семейное, сахарный песок, печенье, конфеты, желуди</a:t>
            </a:r>
            <a:r>
              <a:rPr lang="ru-RU" dirty="0" smtClean="0"/>
              <a:t>".</a:t>
            </a:r>
          </a:p>
          <a:p>
            <a:endParaRPr lang="ru-RU" sz="2400" dirty="0"/>
          </a:p>
          <a:p>
            <a:r>
              <a:rPr lang="ru-RU" dirty="0" smtClean="0"/>
              <a:t>Никакого </a:t>
            </a:r>
            <a:r>
              <a:rPr lang="ru-RU" dirty="0"/>
              <a:t>серьезного запаса в Ленинграде в принципе не существовало - город жил на привозных продуктах, питаясь "с колес". В конце июля 1941 года в наличии был примерно недельный запас продуктов. Более того, создать стратегические запасы продовольствия для города с почти трехмиллионным населением было практически невозможно, тем более в условиях августа-сентября того года. В первые дни блокады при довольно скудных нормах ежесуточно в городе расходовалось 2100 тонн муки. Годовой запас муки составил бы более 700 тысяч тонн, и условий для ее хранения не было.</a:t>
            </a:r>
          </a:p>
          <a:p>
            <a:endParaRPr lang="ru-RU" dirty="0"/>
          </a:p>
        </p:txBody>
      </p:sp>
    </p:spTree>
    <p:extLst>
      <p:ext uri="{BB962C8B-B14F-4D97-AF65-F5344CB8AC3E}">
        <p14:creationId xmlns:p14="http://schemas.microsoft.com/office/powerpoint/2010/main" val="40925666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117</TotalTime>
  <Words>1047</Words>
  <Application>Microsoft Office PowerPoint</Application>
  <PresentationFormat>Экран (4:3)</PresentationFormat>
  <Paragraphs>42</Paragraphs>
  <Slides>22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22</vt:i4>
      </vt:variant>
    </vt:vector>
  </HeadingPairs>
  <TitlesOfParts>
    <vt:vector size="27" baseType="lpstr">
      <vt:lpstr>Arial</vt:lpstr>
      <vt:lpstr>Book Antiqua</vt:lpstr>
      <vt:lpstr>Times New Roman</vt:lpstr>
      <vt:lpstr>Wingdings</vt:lpstr>
      <vt:lpstr>Твердый переплет</vt:lpstr>
      <vt:lpstr>МБОУ Барвихинская средняя общеобразовательная школа</vt:lpstr>
      <vt:lpstr>БЛОКАДА ЛЕНИНГРАДА.</vt:lpstr>
      <vt:lpstr>Самая страшная осада города в военной истории человечества длилась 871 день.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 память о погибших.</vt:lpstr>
      <vt:lpstr>Презентация PowerPoint</vt:lpstr>
      <vt:lpstr>Конец.</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БЛОКАДА ЛЕНИНГРАДА.</dc:title>
  <dc:creator>тест</dc:creator>
  <cp:lastModifiedBy>Владимир Ерошин</cp:lastModifiedBy>
  <cp:revision>13</cp:revision>
  <dcterms:created xsi:type="dcterms:W3CDTF">2014-02-04T22:00:35Z</dcterms:created>
  <dcterms:modified xsi:type="dcterms:W3CDTF">2015-02-03T16:23:53Z</dcterms:modified>
</cp:coreProperties>
</file>