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2" r:id="rId3"/>
    <p:sldId id="263" r:id="rId4"/>
    <p:sldId id="264" r:id="rId5"/>
    <p:sldId id="265" r:id="rId6"/>
    <p:sldId id="266" r:id="rId7"/>
    <p:sldId id="267" r:id="rId8"/>
    <p:sldId id="268" r:id="rId9"/>
    <p:sldId id="269" r:id="rId10"/>
    <p:sldId id="270" r:id="rId11"/>
    <p:sldId id="271" r:id="rId12"/>
    <p:sldId id="272" r:id="rId13"/>
    <p:sldId id="273" r:id="rId14"/>
    <p:sldId id="274" r:id="rId15"/>
    <p:sldId id="275" r:id="rId16"/>
    <p:sldId id="276" r:id="rId17"/>
    <p:sldId id="277" r:id="rId18"/>
    <p:sldId id="278" r:id="rId19"/>
    <p:sldId id="279" r:id="rId20"/>
    <p:sldId id="280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33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3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8C4FF4-6EE1-4A76-9B8F-B2F594D6C874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F7A747-1B53-4B3F-B8D2-D8AB0E1281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BD201-5F9C-4593-BEFD-74C971F0B552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22E6F0-797A-404D-B2F0-96032D2C1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7A3035-02C7-4538-A480-C6887B19F5A6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18664C-3B03-4311-A452-8E87A1DF2E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52DDE1-E9F2-4B50-AB95-1A36B28481DE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87BA6C-DE82-4922-A007-5CB817EE4E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11FA9-72D4-4D0D-AA04-5200C8F96D1C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CBFCBB-F7D8-4AD9-B5F9-93687358CA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AA105-3B9A-485F-A7BD-B3B1C1BFF994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17202-91A5-4841-8837-12B3422A9C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003E727-7E97-4B76-A273-97C117DFD6DE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9F140D1-42AB-456C-B3EB-2E58162D29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2FDA9A-A9AF-4522-BA4E-959710ABA8F2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4C3DF-49FF-4AA4-A1AB-8615103FAE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1C31E6-6AC6-4E62-806B-D0CB1E8C6262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B0E188-B191-46AC-99B7-5113417AE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E59BE0-226E-4980-AAF5-F1A9DF7C7AE8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D8319C-EFFD-43A6-A723-9E31BBA50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94FB44-2B3A-4EA5-B708-4FEB9F41BBF1}" type="datetimeFigureOut">
              <a:rPr lang="ru-RU"/>
              <a:pPr>
                <a:defRPr/>
              </a:pPr>
              <a:t>01.02.2015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C51498-F984-481A-8E8C-4DDFA9BC918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18" Type="http://schemas.openxmlformats.org/officeDocument/2006/relationships/image" Target="../media/image5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20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hyperlink" Target="http://linda6035.ucoz.ru/" TargetMode="Externa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6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cstate="email">
            <a:duotone>
              <a:prstClr val="black"/>
              <a:schemeClr val="accent5">
                <a:tint val="45000"/>
                <a:satMod val="400000"/>
              </a:schemeClr>
            </a:duotone>
          </a:blip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оугольник 20"/>
          <p:cNvSpPr/>
          <p:nvPr userDrawn="1"/>
        </p:nvSpPr>
        <p:spPr>
          <a:xfrm>
            <a:off x="1500166" y="142852"/>
            <a:ext cx="7500990" cy="6572296"/>
          </a:xfrm>
          <a:prstGeom prst="rect">
            <a:avLst/>
          </a:prstGeom>
          <a:blipFill>
            <a:blip r:embed="rId13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3" name="Прямоугольник 32"/>
          <p:cNvSpPr/>
          <p:nvPr userDrawn="1"/>
        </p:nvSpPr>
        <p:spPr>
          <a:xfrm>
            <a:off x="142844" y="142852"/>
            <a:ext cx="1214446" cy="6572296"/>
          </a:xfrm>
          <a:prstGeom prst="rect">
            <a:avLst/>
          </a:prstGeom>
          <a:blipFill>
            <a:blip r:embed="rId13" cstate="email">
              <a:duotone>
                <a:schemeClr val="accent5">
                  <a:shade val="45000"/>
                  <a:satMod val="135000"/>
                </a:schemeClr>
                <a:prstClr val="white"/>
              </a:duotone>
            </a:blip>
            <a:tile tx="0" ty="0" sx="100000" sy="100000" flip="none" algn="tl"/>
          </a:blip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0" name="Рисунок 39" descr="0_b4102_1793a431_S.png"/>
          <p:cNvPicPr>
            <a:picLocks noChangeAspect="1"/>
          </p:cNvPicPr>
          <p:nvPr userDrawn="1"/>
        </p:nvPicPr>
        <p:blipFill>
          <a:blip r:embed="rId14" cstate="email"/>
          <a:stretch>
            <a:fillRect/>
          </a:stretch>
        </p:blipFill>
        <p:spPr>
          <a:xfrm>
            <a:off x="214282" y="3071810"/>
            <a:ext cx="522290" cy="456133"/>
          </a:xfrm>
          <a:prstGeom prst="rect">
            <a:avLst/>
          </a:prstGeom>
        </p:spPr>
      </p:pic>
      <p:sp>
        <p:nvSpPr>
          <p:cNvPr id="10" name="Прямоугольник 9"/>
          <p:cNvSpPr/>
          <p:nvPr userDrawn="1"/>
        </p:nvSpPr>
        <p:spPr>
          <a:xfrm>
            <a:off x="142844" y="6500834"/>
            <a:ext cx="1199367" cy="21544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8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  <a:hlinkClick r:id="rId15"/>
              </a:rPr>
              <a:t>http://linda6035.ucoz.ru/</a:t>
            </a:r>
            <a:endParaRPr lang="ru-RU" sz="8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 descr="http://img-fotki.yandex.ru/get/9299/134091466.f5/0_d4d6e_ccd0a668_S"/>
          <p:cNvPicPr>
            <a:picLocks noChangeAspect="1" noChangeArrowheads="1"/>
          </p:cNvPicPr>
          <p:nvPr userDrawn="1"/>
        </p:nvPicPr>
        <p:blipFill>
          <a:blip r:embed="rId16" cstate="email"/>
          <a:srcRect/>
          <a:stretch>
            <a:fillRect/>
          </a:stretch>
        </p:blipFill>
        <p:spPr bwMode="auto">
          <a:xfrm flipH="1">
            <a:off x="285720" y="5072074"/>
            <a:ext cx="1009650" cy="1428750"/>
          </a:xfrm>
          <a:prstGeom prst="rect">
            <a:avLst/>
          </a:prstGeom>
          <a:noFill/>
        </p:spPr>
      </p:pic>
      <p:pic>
        <p:nvPicPr>
          <p:cNvPr id="17412" name="Picture 4" descr="http://img-fotki.yandex.ru/get/6613/134091466.a/0_8eae3_6ea58e84_S"/>
          <p:cNvPicPr>
            <a:picLocks noChangeAspect="1" noChangeArrowheads="1"/>
          </p:cNvPicPr>
          <p:nvPr userDrawn="1"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285720" y="1500174"/>
            <a:ext cx="1071570" cy="1190633"/>
          </a:xfrm>
          <a:prstGeom prst="rect">
            <a:avLst/>
          </a:prstGeom>
          <a:noFill/>
        </p:spPr>
      </p:pic>
      <p:pic>
        <p:nvPicPr>
          <p:cNvPr id="17414" name="Picture 6" descr="http://img-fotki.yandex.ru/get/9300/134091466.c5/0_c98b9_19d24419_S"/>
          <p:cNvPicPr>
            <a:picLocks noChangeAspect="1" noChangeArrowheads="1"/>
          </p:cNvPicPr>
          <p:nvPr userDrawn="1"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142844" y="0"/>
            <a:ext cx="1214446" cy="1214446"/>
          </a:xfrm>
          <a:prstGeom prst="rect">
            <a:avLst/>
          </a:prstGeom>
          <a:noFill/>
        </p:spPr>
      </p:pic>
      <p:pic>
        <p:nvPicPr>
          <p:cNvPr id="17418" name="Picture 10" descr="http://img-fotki.yandex.ru/get/4904/134091466.f5/0_d4d6d_4740c1eb_S"/>
          <p:cNvPicPr>
            <a:picLocks noChangeAspect="1" noChangeArrowheads="1"/>
          </p:cNvPicPr>
          <p:nvPr userDrawn="1"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142844" y="3000372"/>
            <a:ext cx="1176112" cy="642942"/>
          </a:xfrm>
          <a:prstGeom prst="rect">
            <a:avLst/>
          </a:prstGeom>
          <a:noFill/>
        </p:spPr>
      </p:pic>
      <p:pic>
        <p:nvPicPr>
          <p:cNvPr id="17420" name="Picture 12" descr="http://img-fotki.yandex.ru/get/9558/134091466.9a/0_c0378_bebb161_S"/>
          <p:cNvPicPr>
            <a:picLocks noChangeAspect="1" noChangeArrowheads="1"/>
          </p:cNvPicPr>
          <p:nvPr userDrawn="1"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214282" y="4000504"/>
            <a:ext cx="1043121" cy="785818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hyperlink" Target="http://mgyie.ru/components/com_remository_files/file_image_315/img_315_02.jpg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nspu.net/fileadmin/library/books/8/top_14/t2_04.jpg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cor.edu.27.ru/dlrstore/94bc9644-96dc-f72e-f414-61f8dca00994/126.gif" TargetMode="External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png"/><Relationship Id="rId3" Type="http://schemas.openxmlformats.org/officeDocument/2006/relationships/image" Target="../media/image24.png"/><Relationship Id="rId7" Type="http://schemas.openxmlformats.org/officeDocument/2006/relationships/image" Target="../media/image28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7.png"/><Relationship Id="rId5" Type="http://schemas.openxmlformats.org/officeDocument/2006/relationships/image" Target="../media/image26.png"/><Relationship Id="rId10" Type="http://schemas.openxmlformats.org/officeDocument/2006/relationships/image" Target="../media/image30.png"/><Relationship Id="rId4" Type="http://schemas.openxmlformats.org/officeDocument/2006/relationships/image" Target="../media/image25.png"/><Relationship Id="rId9" Type="http://schemas.openxmlformats.org/officeDocument/2006/relationships/hyperlink" Target="http://cor.edu.27.ru/dlrstore/acf7baa3-38e5-08c0-33f1-2c777f5195d0/123.gi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Documents%20and%20Settings\Admin\&#1056;&#1072;&#1073;&#1086;&#1095;&#1080;&#1081;%20&#1089;&#1090;&#1086;&#1083;\&#1093;&#1080;&#1084;&#1080;&#1103;%20&#1057;&#1086;&#1083;&#1076;&#1072;&#1090;&#1086;&#1074;&#1072;%201\5%20&#1087;&#1086;&#1076;&#1075;&#1088;&#1091;&#1087;&#1087;&#1072;%20&#1072;&#1079;&#1086;&#1090;&#1072;\090555.mpg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usinenouvelle.com/expo/img/les-xagapps-000094172-4.jpg" TargetMode="External"/><Relationship Id="rId13" Type="http://schemas.openxmlformats.org/officeDocument/2006/relationships/image" Target="../media/image37.jpeg"/><Relationship Id="rId18" Type="http://schemas.openxmlformats.org/officeDocument/2006/relationships/hyperlink" Target="http://rejneke.narod.ru/raznoe/sovety/images/006.jpg" TargetMode="External"/><Relationship Id="rId3" Type="http://schemas.openxmlformats.org/officeDocument/2006/relationships/image" Target="../media/image32.jpeg"/><Relationship Id="rId7" Type="http://schemas.openxmlformats.org/officeDocument/2006/relationships/image" Target="../media/image34.jpeg"/><Relationship Id="rId12" Type="http://schemas.openxmlformats.org/officeDocument/2006/relationships/hyperlink" Target="http://www.abcfarben.ru/images/news/nitroelam_NC132P_dl_der_met.jpg" TargetMode="External"/><Relationship Id="rId17" Type="http://schemas.openxmlformats.org/officeDocument/2006/relationships/image" Target="../media/image39.png"/><Relationship Id="rId2" Type="http://schemas.openxmlformats.org/officeDocument/2006/relationships/hyperlink" Target="http://www.cag.su/img/fotomenubottomleft/345foto55_345345.jpg" TargetMode="External"/><Relationship Id="rId16" Type="http://schemas.openxmlformats.org/officeDocument/2006/relationships/hyperlink" Target="http://www.rkursk.ru/saiti/ves/foto/him.gif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dennisdonnie.files.wordpress.com/2008/08/explosion-l.jpg" TargetMode="External"/><Relationship Id="rId11" Type="http://schemas.openxmlformats.org/officeDocument/2006/relationships/image" Target="../media/image36.jpeg"/><Relationship Id="rId5" Type="http://schemas.openxmlformats.org/officeDocument/2006/relationships/image" Target="../media/image33.jpeg"/><Relationship Id="rId15" Type="http://schemas.openxmlformats.org/officeDocument/2006/relationships/image" Target="../media/image38.jpeg"/><Relationship Id="rId10" Type="http://schemas.openxmlformats.org/officeDocument/2006/relationships/hyperlink" Target="http://www.stihi.ru/pics/2006/10/16-2576.jpg" TargetMode="External"/><Relationship Id="rId19" Type="http://schemas.openxmlformats.org/officeDocument/2006/relationships/image" Target="../media/image40.jpeg"/><Relationship Id="rId4" Type="http://schemas.openxmlformats.org/officeDocument/2006/relationships/hyperlink" Target="http://www.100best.ru/files/8049C3C96BEF4324903DBEF112FE184C-145.jpg" TargetMode="External"/><Relationship Id="rId9" Type="http://schemas.openxmlformats.org/officeDocument/2006/relationships/image" Target="../media/image35.jpeg"/><Relationship Id="rId14" Type="http://schemas.openxmlformats.org/officeDocument/2006/relationships/hyperlink" Target="http://perekrestok74.ru/pics/uploads/SITE/1014.jpg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hyperlink" Target="http://images.asia.ru/img/alibaba/photo/50873948/Potassium_Nitrate.jpg" TargetMode="External"/><Relationship Id="rId3" Type="http://schemas.openxmlformats.org/officeDocument/2006/relationships/image" Target="../media/image41.jpeg"/><Relationship Id="rId7" Type="http://schemas.openxmlformats.org/officeDocument/2006/relationships/image" Target="../media/image43.jpeg"/><Relationship Id="rId2" Type="http://schemas.openxmlformats.org/officeDocument/2006/relationships/hyperlink" Target="http://www.glavagro.ru/tovar_images/327_1_orig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h6.ggpht.com/_MyJaHKMWjyw/SzC9PxZuYxI/AAAAAAAACX4/t2olBpbjBX4/Sodium_nitrite_thumb1.jpg?imgmax=800" TargetMode="External"/><Relationship Id="rId5" Type="http://schemas.openxmlformats.org/officeDocument/2006/relationships/image" Target="../media/image42.jpeg"/><Relationship Id="rId4" Type="http://schemas.openxmlformats.org/officeDocument/2006/relationships/hyperlink" Target="http://sdelai.3dn.ru/_pu/0/32423705.jpg" TargetMode="External"/><Relationship Id="rId9" Type="http://schemas.openxmlformats.org/officeDocument/2006/relationships/image" Target="../media/image44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gif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http://ru.wikipedia.org/wiki/%D0%A4%D0%B0%D0%B9%D0%BB:Nitric-acid-3D-balls-B.png" TargetMode="Externa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7.jpeg"/><Relationship Id="rId5" Type="http://schemas.openxmlformats.org/officeDocument/2006/relationships/image" Target="../media/image16.png"/><Relationship Id="rId4" Type="http://schemas.openxmlformats.org/officeDocument/2006/relationships/hyperlink" Target="http://alligater.my1.ru/_fr/4/0753044.gif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ru.wikipedia.org/wiki/%D0%A4%D0%B0%D0%B9%D0%BB:Salpetersaeure.jpg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6"/>
          <p:cNvGrpSpPr/>
          <p:nvPr/>
        </p:nvGrpSpPr>
        <p:grpSpPr>
          <a:xfrm>
            <a:off x="2071670" y="2357430"/>
            <a:ext cx="6643734" cy="4066534"/>
            <a:chOff x="1115616" y="2146448"/>
            <a:chExt cx="7165477" cy="4615496"/>
          </a:xfrm>
        </p:grpSpPr>
        <p:sp>
          <p:nvSpPr>
            <p:cNvPr id="3" name="Прямоугольник 2"/>
            <p:cNvSpPr/>
            <p:nvPr/>
          </p:nvSpPr>
          <p:spPr>
            <a:xfrm>
              <a:off x="1115616" y="2146448"/>
              <a:ext cx="7165477" cy="220074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sz="6000" b="1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chemeClr val="accent1">
                      <a:lumMod val="75000"/>
                    </a:schemeClr>
                  </a:solidFill>
                  <a:effectLst>
                    <a:outerShdw blurRad="50000" dist="50800" dir="7500000" algn="tl">
                      <a:srgbClr val="000000">
                        <a:shade val="5000"/>
                        <a:alpha val="35000"/>
                      </a:srgbClr>
                    </a:outerShdw>
                  </a:effectLst>
                  <a:latin typeface="Monotype Corsiva" pitchFamily="66" charset="0"/>
                </a:rPr>
                <a:t>Кислородные соединения азота.</a:t>
              </a:r>
              <a:endParaRPr lang="ru-RU" sz="6000" b="1" dirty="0">
                <a:ln w="19050">
                  <a:solidFill>
                    <a:prstClr val="white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Monotype Corsiva" pitchFamily="66" charset="0"/>
              </a:endParaRPr>
            </a:p>
          </p:txBody>
        </p:sp>
        <p:sp>
          <p:nvSpPr>
            <p:cNvPr id="4" name="Прямоугольник 3"/>
            <p:cNvSpPr/>
            <p:nvPr/>
          </p:nvSpPr>
          <p:spPr>
            <a:xfrm>
              <a:off x="2187089" y="5085184"/>
              <a:ext cx="5084703" cy="16767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Автор : 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Гвоздева Е. А., 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учитель </a:t>
              </a: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химии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МБОУ  ООШ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 smtClean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Г. Кирсанова</a:t>
              </a:r>
              <a:endParaRPr lang="ru-RU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endParaRPr>
            </a:p>
            <a:p>
              <a:pPr algn="ctr">
                <a:defRPr/>
              </a:pPr>
              <a:r>
                <a:rPr lang="ru-RU" dirty="0">
                  <a:solidFill>
                    <a:prstClr val="black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Monotype Corsiva" pitchFamily="66" charset="0"/>
                </a:rPr>
                <a:t>2014</a:t>
              </a:r>
              <a:endParaRPr lang="ru-RU" dirty="0">
                <a:solidFill>
                  <a:prstClr val="black"/>
                </a:solidFill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8"/>
          <p:cNvSpPr txBox="1">
            <a:spLocks noChangeArrowheads="1"/>
          </p:cNvSpPr>
          <p:nvPr/>
        </p:nvSpPr>
        <p:spPr bwMode="auto">
          <a:xfrm>
            <a:off x="2195736" y="0"/>
            <a:ext cx="614302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Получение азотной кислоты в </a:t>
            </a:r>
            <a:endParaRPr lang="en-US" sz="40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промышленности</a:t>
            </a:r>
            <a:endParaRPr lang="ru-RU" sz="40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9219" name="AutoShape 9"/>
          <p:cNvSpPr>
            <a:spLocks noChangeArrowheads="1"/>
          </p:cNvSpPr>
          <p:nvPr/>
        </p:nvSpPr>
        <p:spPr bwMode="auto">
          <a:xfrm>
            <a:off x="1763688" y="1412776"/>
            <a:ext cx="6408712" cy="647477"/>
          </a:xfrm>
          <a:prstGeom prst="roundRect">
            <a:avLst>
              <a:gd name="adj" fmla="val 16667"/>
            </a:avLst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600" b="1" dirty="0">
                <a:solidFill>
                  <a:srgbClr val="990000"/>
                </a:solidFill>
              </a:rPr>
              <a:t>NH</a:t>
            </a:r>
            <a:r>
              <a:rPr lang="en-US" sz="3600" b="1" baseline="-25000" dirty="0">
                <a:solidFill>
                  <a:srgbClr val="990000"/>
                </a:solidFill>
              </a:rPr>
              <a:t>3</a:t>
            </a:r>
            <a:r>
              <a:rPr lang="en-US" sz="3600" b="1" dirty="0"/>
              <a:t>     </a:t>
            </a:r>
            <a:r>
              <a:rPr lang="en-US" sz="3600" b="1" dirty="0">
                <a:solidFill>
                  <a:srgbClr val="990000"/>
                </a:solidFill>
              </a:rPr>
              <a:t>NO</a:t>
            </a:r>
            <a:r>
              <a:rPr lang="en-US" sz="3600" b="1" dirty="0"/>
              <a:t>     </a:t>
            </a:r>
            <a:r>
              <a:rPr lang="ru-RU" sz="3600" b="1" dirty="0"/>
              <a:t> </a:t>
            </a:r>
            <a:r>
              <a:rPr lang="en-US" sz="3600" b="1" dirty="0">
                <a:solidFill>
                  <a:srgbClr val="990000"/>
                </a:solidFill>
              </a:rPr>
              <a:t>NO</a:t>
            </a:r>
            <a:r>
              <a:rPr lang="en-US" sz="3600" b="1" baseline="-25000" dirty="0">
                <a:solidFill>
                  <a:srgbClr val="990000"/>
                </a:solidFill>
              </a:rPr>
              <a:t>2</a:t>
            </a:r>
            <a:r>
              <a:rPr lang="en-US" sz="3600" b="1" dirty="0"/>
              <a:t>      </a:t>
            </a:r>
            <a:r>
              <a:rPr lang="en-US" sz="3600" b="1" dirty="0">
                <a:solidFill>
                  <a:srgbClr val="990000"/>
                </a:solidFill>
              </a:rPr>
              <a:t>HNO</a:t>
            </a:r>
            <a:r>
              <a:rPr lang="en-US" sz="3600" b="1" baseline="-25000" dirty="0">
                <a:solidFill>
                  <a:srgbClr val="990000"/>
                </a:solidFill>
              </a:rPr>
              <a:t>3</a:t>
            </a:r>
            <a:endParaRPr lang="ru-RU" sz="3600" b="1" baseline="-25000" dirty="0">
              <a:solidFill>
                <a:srgbClr val="990000"/>
              </a:solidFill>
            </a:endParaRPr>
          </a:p>
        </p:txBody>
      </p:sp>
      <p:sp>
        <p:nvSpPr>
          <p:cNvPr id="9220" name="Line 10"/>
          <p:cNvSpPr>
            <a:spLocks noChangeShapeType="1"/>
          </p:cNvSpPr>
          <p:nvPr/>
        </p:nvSpPr>
        <p:spPr bwMode="auto">
          <a:xfrm>
            <a:off x="2843808" y="1700808"/>
            <a:ext cx="647700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1" name="Line 11"/>
          <p:cNvSpPr>
            <a:spLocks noChangeShapeType="1"/>
          </p:cNvSpPr>
          <p:nvPr/>
        </p:nvSpPr>
        <p:spPr bwMode="auto">
          <a:xfrm>
            <a:off x="5868144" y="1700808"/>
            <a:ext cx="647700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2" name="Line 12"/>
          <p:cNvSpPr>
            <a:spLocks noChangeShapeType="1"/>
          </p:cNvSpPr>
          <p:nvPr/>
        </p:nvSpPr>
        <p:spPr bwMode="auto">
          <a:xfrm>
            <a:off x="4283968" y="1700808"/>
            <a:ext cx="647700" cy="0"/>
          </a:xfrm>
          <a:prstGeom prst="line">
            <a:avLst/>
          </a:prstGeom>
          <a:noFill/>
          <a:ln w="38100">
            <a:solidFill>
              <a:srgbClr val="99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9223" name="Rectangle 14"/>
          <p:cNvSpPr>
            <a:spLocks noChangeArrowheads="1"/>
          </p:cNvSpPr>
          <p:nvPr/>
        </p:nvSpPr>
        <p:spPr bwMode="auto">
          <a:xfrm>
            <a:off x="1835696" y="2996953"/>
            <a:ext cx="3744416" cy="57606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2400" dirty="0"/>
              <a:t>4NH</a:t>
            </a:r>
            <a:r>
              <a:rPr lang="en-US" sz="2400" baseline="-25000" dirty="0"/>
              <a:t>3</a:t>
            </a:r>
            <a:r>
              <a:rPr lang="en-US" sz="2400" dirty="0"/>
              <a:t>+ 5O</a:t>
            </a:r>
            <a:r>
              <a:rPr lang="en-US" sz="2400" baseline="-25000" dirty="0"/>
              <a:t>2 </a:t>
            </a:r>
            <a:r>
              <a:rPr lang="en-US" sz="2400" dirty="0"/>
              <a:t>= 4NO + 6H</a:t>
            </a:r>
            <a:r>
              <a:rPr lang="en-US" sz="2400" baseline="-25000" dirty="0"/>
              <a:t>2</a:t>
            </a:r>
            <a:r>
              <a:rPr lang="en-US" sz="2400" dirty="0"/>
              <a:t>O</a:t>
            </a:r>
            <a:endParaRPr lang="ru-RU" sz="2400" baseline="-25000" dirty="0"/>
          </a:p>
        </p:txBody>
      </p:sp>
      <p:sp>
        <p:nvSpPr>
          <p:cNvPr id="9224" name="Rectangle 16"/>
          <p:cNvSpPr>
            <a:spLocks noChangeArrowheads="1"/>
          </p:cNvSpPr>
          <p:nvPr/>
        </p:nvSpPr>
        <p:spPr bwMode="auto">
          <a:xfrm>
            <a:off x="2051720" y="4293096"/>
            <a:ext cx="3384451" cy="576064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400" dirty="0"/>
              <a:t>2NO+O</a:t>
            </a:r>
            <a:r>
              <a:rPr lang="en-US" sz="2400" baseline="-25000" dirty="0"/>
              <a:t>2</a:t>
            </a:r>
            <a:r>
              <a:rPr lang="en-US" sz="2400" dirty="0"/>
              <a:t> = 2NO</a:t>
            </a:r>
            <a:r>
              <a:rPr lang="en-US" sz="2400" baseline="-25000" dirty="0"/>
              <a:t>2</a:t>
            </a:r>
            <a:endParaRPr lang="ru-RU" sz="2400" baseline="-25000" dirty="0"/>
          </a:p>
        </p:txBody>
      </p:sp>
      <p:sp>
        <p:nvSpPr>
          <p:cNvPr id="9225" name="Rectangle 17"/>
          <p:cNvSpPr>
            <a:spLocks noChangeArrowheads="1"/>
          </p:cNvSpPr>
          <p:nvPr/>
        </p:nvSpPr>
        <p:spPr bwMode="auto">
          <a:xfrm>
            <a:off x="1763688" y="6021288"/>
            <a:ext cx="3960440" cy="57579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400" dirty="0"/>
              <a:t>4</a:t>
            </a:r>
            <a:r>
              <a:rPr lang="en-US" sz="2400" dirty="0"/>
              <a:t>NO</a:t>
            </a:r>
            <a:r>
              <a:rPr lang="en-US" sz="2400" baseline="-25000" dirty="0"/>
              <a:t>2</a:t>
            </a:r>
            <a:r>
              <a:rPr lang="en-US" sz="2400" dirty="0"/>
              <a:t> + </a:t>
            </a:r>
            <a:r>
              <a:rPr lang="ru-RU" sz="2400" dirty="0"/>
              <a:t>2</a:t>
            </a:r>
            <a:r>
              <a:rPr lang="en-US" sz="2400" dirty="0"/>
              <a:t>H</a:t>
            </a:r>
            <a:r>
              <a:rPr lang="en-US" sz="2400" baseline="-25000" dirty="0"/>
              <a:t>2</a:t>
            </a:r>
            <a:r>
              <a:rPr lang="en-US" sz="2400" dirty="0"/>
              <a:t>O + O</a:t>
            </a:r>
            <a:r>
              <a:rPr lang="en-US" sz="2400" baseline="-25000" dirty="0"/>
              <a:t>2</a:t>
            </a:r>
            <a:r>
              <a:rPr lang="en-US" sz="2400" dirty="0"/>
              <a:t> = </a:t>
            </a:r>
            <a:r>
              <a:rPr lang="ru-RU" sz="2400" dirty="0"/>
              <a:t>4</a:t>
            </a:r>
            <a:r>
              <a:rPr lang="en-US" sz="2400" dirty="0"/>
              <a:t>HNO</a:t>
            </a:r>
            <a:r>
              <a:rPr lang="en-US" sz="2400" baseline="-25000" dirty="0"/>
              <a:t>3</a:t>
            </a:r>
            <a:endParaRPr lang="ru-RU" sz="2400" baseline="-25000" dirty="0"/>
          </a:p>
        </p:txBody>
      </p:sp>
      <p:pic>
        <p:nvPicPr>
          <p:cNvPr id="9226" name="Picture 18" descr="Картинка 10 из 30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4168" y="2564904"/>
            <a:ext cx="2888877" cy="4117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7" name="Text Box 19"/>
          <p:cNvSpPr txBox="1">
            <a:spLocks noChangeArrowheads="1"/>
          </p:cNvSpPr>
          <p:nvPr/>
        </p:nvSpPr>
        <p:spPr bwMode="auto">
          <a:xfrm>
            <a:off x="1547664" y="2204864"/>
            <a:ext cx="666023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ru-RU" sz="2400" b="1" dirty="0" smtClean="0">
                <a:latin typeface="Monotype Corsiva" pitchFamily="66" charset="0"/>
              </a:rPr>
              <a:t>Контактное </a:t>
            </a:r>
            <a:r>
              <a:rPr lang="ru-RU" sz="2400" b="1" dirty="0">
                <a:latin typeface="Monotype Corsiva" pitchFamily="66" charset="0"/>
              </a:rPr>
              <a:t>окисление аммиака </a:t>
            </a:r>
            <a:r>
              <a:rPr lang="ru-RU" sz="2400" b="1" dirty="0" smtClean="0">
                <a:latin typeface="Monotype Corsiva" pitchFamily="66" charset="0"/>
              </a:rPr>
              <a:t>до</a:t>
            </a:r>
            <a:r>
              <a:rPr lang="en-US" sz="2400" b="1" dirty="0" smtClean="0">
                <a:latin typeface="Monotype Corsiva" pitchFamily="66" charset="0"/>
              </a:rPr>
              <a:t> </a:t>
            </a:r>
          </a:p>
          <a:p>
            <a:pPr marL="457200" indent="-457200"/>
            <a:r>
              <a:rPr lang="ru-RU" sz="2400" b="1" dirty="0" smtClean="0">
                <a:latin typeface="Monotype Corsiva" pitchFamily="66" charset="0"/>
              </a:rPr>
              <a:t>оксида </a:t>
            </a:r>
            <a:r>
              <a:rPr lang="ru-RU" sz="2400" b="1" dirty="0">
                <a:latin typeface="Monotype Corsiva" pitchFamily="66" charset="0"/>
              </a:rPr>
              <a:t>азота (</a:t>
            </a:r>
            <a:r>
              <a:rPr lang="en-US" sz="2400" b="1" dirty="0">
                <a:latin typeface="Monotype Corsiva" pitchFamily="66" charset="0"/>
              </a:rPr>
              <a:t>II</a:t>
            </a:r>
            <a:r>
              <a:rPr lang="ru-RU" sz="2400" b="1" dirty="0">
                <a:latin typeface="Monotype Corsiva" pitchFamily="66" charset="0"/>
              </a:rPr>
              <a:t>): </a:t>
            </a:r>
            <a:endParaRPr lang="ru-RU" sz="2400" b="1" dirty="0">
              <a:solidFill>
                <a:srgbClr val="990000"/>
              </a:solidFill>
              <a:latin typeface="Monotype Corsiva" pitchFamily="66" charset="0"/>
            </a:endParaRPr>
          </a:p>
        </p:txBody>
      </p:sp>
      <p:sp>
        <p:nvSpPr>
          <p:cNvPr id="9228" name="Text Box 20"/>
          <p:cNvSpPr txBox="1">
            <a:spLocks noChangeArrowheads="1"/>
          </p:cNvSpPr>
          <p:nvPr/>
        </p:nvSpPr>
        <p:spPr bwMode="auto">
          <a:xfrm>
            <a:off x="1547664" y="3573016"/>
            <a:ext cx="435597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latin typeface="Monotype Corsiva" pitchFamily="66" charset="0"/>
              </a:rPr>
              <a:t>2</a:t>
            </a:r>
            <a:r>
              <a:rPr lang="ru-RU" sz="2400" b="1" dirty="0">
                <a:latin typeface="Monotype Corsiva" pitchFamily="66" charset="0"/>
              </a:rPr>
              <a:t>. Окисление оксида азота (</a:t>
            </a:r>
            <a:r>
              <a:rPr lang="en-US" sz="2400" b="1" dirty="0">
                <a:latin typeface="Monotype Corsiva" pitchFamily="66" charset="0"/>
              </a:rPr>
              <a:t>II</a:t>
            </a:r>
            <a:r>
              <a:rPr lang="ru-RU" sz="2400" b="1" dirty="0">
                <a:latin typeface="Monotype Corsiva" pitchFamily="66" charset="0"/>
              </a:rPr>
              <a:t>) в </a:t>
            </a:r>
            <a:r>
              <a:rPr lang="ru-RU" sz="2400" b="1" dirty="0" smtClean="0">
                <a:latin typeface="Monotype Corsiva" pitchFamily="66" charset="0"/>
              </a:rPr>
              <a:t>оксид</a:t>
            </a:r>
            <a:r>
              <a:rPr lang="en-US" sz="2400" b="1" dirty="0" smtClean="0">
                <a:latin typeface="Monotype Corsiva" pitchFamily="66" charset="0"/>
              </a:rPr>
              <a:t> </a:t>
            </a:r>
            <a:r>
              <a:rPr lang="ru-RU" sz="2400" b="1" dirty="0" smtClean="0">
                <a:latin typeface="Monotype Corsiva" pitchFamily="66" charset="0"/>
              </a:rPr>
              <a:t>азота </a:t>
            </a:r>
            <a:r>
              <a:rPr lang="ru-RU" sz="2400" b="1" dirty="0">
                <a:latin typeface="Monotype Corsiva" pitchFamily="66" charset="0"/>
              </a:rPr>
              <a:t>(</a:t>
            </a:r>
            <a:r>
              <a:rPr lang="en-US" sz="2400" b="1" dirty="0">
                <a:latin typeface="Monotype Corsiva" pitchFamily="66" charset="0"/>
              </a:rPr>
              <a:t>IV</a:t>
            </a:r>
            <a:r>
              <a:rPr lang="ru-RU" sz="2400" b="1" dirty="0">
                <a:latin typeface="Monotype Corsiva" pitchFamily="66" charset="0"/>
              </a:rPr>
              <a:t>): </a:t>
            </a:r>
          </a:p>
        </p:txBody>
      </p:sp>
      <p:sp>
        <p:nvSpPr>
          <p:cNvPr id="9229" name="Text Box 21"/>
          <p:cNvSpPr txBox="1">
            <a:spLocks noChangeArrowheads="1"/>
          </p:cNvSpPr>
          <p:nvPr/>
        </p:nvSpPr>
        <p:spPr bwMode="auto">
          <a:xfrm>
            <a:off x="1547664" y="4869160"/>
            <a:ext cx="464400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400" b="1" dirty="0">
                <a:latin typeface="Monotype Corsiva" pitchFamily="66" charset="0"/>
              </a:rPr>
              <a:t>3</a:t>
            </a:r>
            <a:r>
              <a:rPr lang="ru-RU" sz="2400" b="1" dirty="0">
                <a:latin typeface="Monotype Corsiva" pitchFamily="66" charset="0"/>
              </a:rPr>
              <a:t>. Адсорбция (поглощение) оксида</a:t>
            </a:r>
          </a:p>
          <a:p>
            <a:r>
              <a:rPr lang="ru-RU" sz="2400" b="1" dirty="0">
                <a:latin typeface="Monotype Corsiva" pitchFamily="66" charset="0"/>
              </a:rPr>
              <a:t>азота (</a:t>
            </a:r>
            <a:r>
              <a:rPr lang="en-US" sz="2400" b="1" dirty="0">
                <a:latin typeface="Monotype Corsiva" pitchFamily="66" charset="0"/>
              </a:rPr>
              <a:t>IV</a:t>
            </a:r>
            <a:r>
              <a:rPr lang="ru-RU" sz="2400" b="1" dirty="0">
                <a:latin typeface="Monotype Corsiva" pitchFamily="66" charset="0"/>
              </a:rPr>
              <a:t>) водой при избытке кислорода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4" descr="Картинка 1 из 300">
            <a:hlinkClick r:id="rId2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2123728" y="2276872"/>
            <a:ext cx="6192688" cy="4241201"/>
          </a:xfrm>
        </p:spPr>
      </p:pic>
      <p:sp>
        <p:nvSpPr>
          <p:cNvPr id="10243" name="Text Box 5"/>
          <p:cNvSpPr txBox="1">
            <a:spLocks noChangeArrowheads="1"/>
          </p:cNvSpPr>
          <p:nvPr/>
        </p:nvSpPr>
        <p:spPr bwMode="auto">
          <a:xfrm>
            <a:off x="1691680" y="207963"/>
            <a:ext cx="71665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355600" algn="just"/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В лаборатории </a:t>
            </a:r>
            <a:r>
              <a:rPr lang="ru-RU" sz="2400" b="1" dirty="0">
                <a:latin typeface="Monotype Corsiva" pitchFamily="66" charset="0"/>
              </a:rPr>
              <a:t>азотную кислоту получают действием концентрированной серной кислоты на нитраты при слабом нагревании.</a:t>
            </a:r>
          </a:p>
        </p:txBody>
      </p:sp>
      <p:sp>
        <p:nvSpPr>
          <p:cNvPr id="32775" name="Text Box 7"/>
          <p:cNvSpPr txBox="1">
            <a:spLocks noChangeArrowheads="1"/>
          </p:cNvSpPr>
          <p:nvPr/>
        </p:nvSpPr>
        <p:spPr bwMode="auto">
          <a:xfrm>
            <a:off x="2411760" y="1556792"/>
            <a:ext cx="5070619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/>
              <a:t>NaNO</a:t>
            </a:r>
            <a:r>
              <a:rPr lang="en-US" sz="2400" baseline="-25000" dirty="0"/>
              <a:t>3</a:t>
            </a:r>
            <a:r>
              <a:rPr lang="en-US" sz="2400" dirty="0"/>
              <a:t> + H</a:t>
            </a:r>
            <a:r>
              <a:rPr lang="en-US" sz="2400" baseline="-25000" dirty="0"/>
              <a:t>2</a:t>
            </a:r>
            <a:r>
              <a:rPr lang="en-US" sz="2400" dirty="0"/>
              <a:t>SO</a:t>
            </a:r>
            <a:r>
              <a:rPr lang="en-US" sz="2400" baseline="-25000" dirty="0"/>
              <a:t>4</a:t>
            </a:r>
            <a:r>
              <a:rPr lang="en-US" sz="2400" dirty="0"/>
              <a:t> = NaHSO</a:t>
            </a:r>
            <a:r>
              <a:rPr lang="en-US" sz="2400" baseline="-25000" dirty="0"/>
              <a:t>4</a:t>
            </a:r>
            <a:r>
              <a:rPr lang="en-US" sz="2400" dirty="0"/>
              <a:t> + </a:t>
            </a:r>
            <a:r>
              <a:rPr lang="en-US" sz="2400" dirty="0">
                <a:solidFill>
                  <a:srgbClr val="990000"/>
                </a:solidFill>
              </a:rPr>
              <a:t>HNO</a:t>
            </a:r>
            <a:r>
              <a:rPr lang="en-US" sz="2400" baseline="-25000" dirty="0">
                <a:solidFill>
                  <a:srgbClr val="990000"/>
                </a:solidFill>
              </a:rPr>
              <a:t>3</a:t>
            </a:r>
            <a:endParaRPr lang="ru-RU" sz="2400" baseline="-25000" dirty="0">
              <a:solidFill>
                <a:srgbClr val="99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4"/>
          <p:cNvSpPr txBox="1">
            <a:spLocks noChangeArrowheads="1"/>
          </p:cNvSpPr>
          <p:nvPr/>
        </p:nvSpPr>
        <p:spPr bwMode="auto">
          <a:xfrm>
            <a:off x="1763688" y="260648"/>
            <a:ext cx="715131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Monotype Corsiva" pitchFamily="66" charset="0"/>
              </a:rPr>
              <a:t>Химические свойства азотной </a:t>
            </a: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кислоты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2291" name="Text Box 5"/>
          <p:cNvSpPr txBox="1">
            <a:spLocks noChangeArrowheads="1"/>
          </p:cNvSpPr>
          <p:nvPr/>
        </p:nvSpPr>
        <p:spPr bwMode="auto">
          <a:xfrm>
            <a:off x="1619672" y="764704"/>
            <a:ext cx="7344816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Monotype Corsiva" pitchFamily="66" charset="0"/>
              </a:rPr>
              <a:t>Азотная кислота проявляет все типичные свойства кислот.</a:t>
            </a:r>
          </a:p>
          <a:p>
            <a:pPr algn="just"/>
            <a:r>
              <a:rPr lang="ru-RU" sz="2400" b="1" u="sng" dirty="0" smtClean="0">
                <a:solidFill>
                  <a:srgbClr val="C00000"/>
                </a:solidFill>
                <a:latin typeface="Monotype Corsiva" pitchFamily="66" charset="0"/>
              </a:rPr>
              <a:t>1</a:t>
            </a:r>
            <a:r>
              <a:rPr lang="ru-RU" sz="2800" b="1" u="sng" dirty="0" smtClean="0">
                <a:solidFill>
                  <a:srgbClr val="C00000"/>
                </a:solidFill>
                <a:latin typeface="Monotype Corsiva" pitchFamily="66" charset="0"/>
              </a:rPr>
              <a:t>. Свойства </a:t>
            </a:r>
            <a:r>
              <a:rPr lang="en-US" sz="2800" b="1" u="sng" dirty="0" smtClean="0">
                <a:solidFill>
                  <a:srgbClr val="C00000"/>
                </a:solidFill>
                <a:latin typeface="Monotype Corsiva" pitchFamily="66" charset="0"/>
              </a:rPr>
              <a:t>HNO</a:t>
            </a:r>
            <a:r>
              <a:rPr lang="en-US" sz="2800" b="1" u="sng" baseline="-25000" dirty="0" smtClean="0">
                <a:solidFill>
                  <a:srgbClr val="C00000"/>
                </a:solidFill>
                <a:latin typeface="Monotype Corsiva" pitchFamily="66" charset="0"/>
              </a:rPr>
              <a:t>3</a:t>
            </a:r>
            <a:r>
              <a:rPr lang="ru-RU" sz="2800" b="1" u="sng" dirty="0" smtClean="0">
                <a:solidFill>
                  <a:srgbClr val="C00000"/>
                </a:solidFill>
                <a:latin typeface="Monotype Corsiva" pitchFamily="66" charset="0"/>
              </a:rPr>
              <a:t> как электролита:</a:t>
            </a:r>
          </a:p>
          <a:p>
            <a:pPr algn="just"/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12294" name="AutoShape 9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50825" y="4149725"/>
            <a:ext cx="358775" cy="360363"/>
          </a:xfrm>
          <a:prstGeom prst="foldedCorner">
            <a:avLst>
              <a:gd name="adj" fmla="val 12500"/>
            </a:avLst>
          </a:prstGeom>
          <a:solidFill>
            <a:srgbClr val="CCFF99"/>
          </a:solidFill>
          <a:ln w="15875">
            <a:solidFill>
              <a:srgbClr val="9966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800000"/>
                </a:solidFill>
              </a:rPr>
              <a:t>1</a:t>
            </a:r>
            <a:endParaRPr lang="ru-RU">
              <a:solidFill>
                <a:srgbClr val="800000"/>
              </a:solidFill>
            </a:endParaRPr>
          </a:p>
        </p:txBody>
      </p:sp>
      <p:sp>
        <p:nvSpPr>
          <p:cNvPr id="12295" name="AutoShape 10"/>
          <p:cNvSpPr>
            <a:spLocks noChangeArrowheads="1"/>
          </p:cNvSpPr>
          <p:nvPr/>
        </p:nvSpPr>
        <p:spPr bwMode="auto">
          <a:xfrm>
            <a:off x="250825" y="5300663"/>
            <a:ext cx="358775" cy="358775"/>
          </a:xfrm>
          <a:prstGeom prst="foldedCorner">
            <a:avLst>
              <a:gd name="adj" fmla="val 12500"/>
            </a:avLst>
          </a:prstGeom>
          <a:solidFill>
            <a:srgbClr val="CCFF99"/>
          </a:solidFill>
          <a:ln w="15875">
            <a:solidFill>
              <a:srgbClr val="9966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800000"/>
                </a:solidFill>
              </a:rPr>
              <a:t>3</a:t>
            </a:r>
            <a:endParaRPr lang="ru-RU">
              <a:solidFill>
                <a:srgbClr val="800000"/>
              </a:solidFill>
            </a:endParaRPr>
          </a:p>
        </p:txBody>
      </p:sp>
      <p:sp>
        <p:nvSpPr>
          <p:cNvPr id="12296" name="AutoShape 11">
            <a:hlinkClick r:id="rId2" action="ppaction://hlinksldjump"/>
          </p:cNvPr>
          <p:cNvSpPr>
            <a:spLocks noChangeArrowheads="1"/>
          </p:cNvSpPr>
          <p:nvPr/>
        </p:nvSpPr>
        <p:spPr bwMode="auto">
          <a:xfrm>
            <a:off x="250825" y="4724400"/>
            <a:ext cx="358775" cy="358775"/>
          </a:xfrm>
          <a:prstGeom prst="foldedCorner">
            <a:avLst>
              <a:gd name="adj" fmla="val 12500"/>
            </a:avLst>
          </a:prstGeom>
          <a:solidFill>
            <a:srgbClr val="CCFF99"/>
          </a:solidFill>
          <a:ln w="15875">
            <a:solidFill>
              <a:srgbClr val="9966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800000"/>
                </a:solidFill>
              </a:rPr>
              <a:t>2</a:t>
            </a:r>
            <a:endParaRPr lang="ru-RU">
              <a:solidFill>
                <a:srgbClr val="800000"/>
              </a:solidFill>
            </a:endParaRPr>
          </a:p>
        </p:txBody>
      </p:sp>
      <p:sp>
        <p:nvSpPr>
          <p:cNvPr id="12301" name="AutoShape 17"/>
          <p:cNvSpPr>
            <a:spLocks noChangeArrowheads="1"/>
          </p:cNvSpPr>
          <p:nvPr/>
        </p:nvSpPr>
        <p:spPr bwMode="auto">
          <a:xfrm>
            <a:off x="250825" y="5300663"/>
            <a:ext cx="358775" cy="358775"/>
          </a:xfrm>
          <a:prstGeom prst="foldedCorner">
            <a:avLst>
              <a:gd name="adj" fmla="val 12500"/>
            </a:avLst>
          </a:prstGeom>
          <a:solidFill>
            <a:srgbClr val="CCFF99"/>
          </a:solidFill>
          <a:ln w="15875">
            <a:solidFill>
              <a:srgbClr val="9966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>
                <a:solidFill>
                  <a:srgbClr val="800000"/>
                </a:solidFill>
              </a:rPr>
              <a:t>3</a:t>
            </a:r>
            <a:endParaRPr lang="ru-RU">
              <a:solidFill>
                <a:srgbClr val="8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619672" y="2348880"/>
            <a:ext cx="727280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 algn="just">
              <a:defRPr/>
            </a:pPr>
            <a:r>
              <a:rPr lang="ru-RU" sz="2400" b="1" dirty="0" smtClean="0">
                <a:latin typeface="Monotype Corsiva" pitchFamily="66" charset="0"/>
              </a:rPr>
              <a:t>2)  с основными и </a:t>
            </a:r>
            <a:r>
              <a:rPr lang="ru-RU" sz="2400" b="1" dirty="0" err="1" smtClean="0">
                <a:latin typeface="Monotype Corsiva" pitchFamily="66" charset="0"/>
              </a:rPr>
              <a:t>амфотерными</a:t>
            </a:r>
            <a:r>
              <a:rPr lang="ru-RU" sz="2400" b="1" dirty="0" smtClean="0">
                <a:latin typeface="Monotype Corsiva" pitchFamily="66" charset="0"/>
              </a:rPr>
              <a:t> оксидами</a:t>
            </a:r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051720" y="3861048"/>
            <a:ext cx="218842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3)  с </a:t>
            </a:r>
            <a:r>
              <a:rPr lang="ru-RU" sz="2400" b="1" dirty="0" smtClean="0">
                <a:latin typeface="Monotype Corsiva" pitchFamily="66" charset="0"/>
              </a:rPr>
              <a:t>основаниями</a:t>
            </a:r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051720" y="1556792"/>
            <a:ext cx="2130711" cy="4062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2400" b="1" dirty="0" smtClean="0">
                <a:latin typeface="Monotype Corsiva" pitchFamily="66" charset="0"/>
              </a:rPr>
              <a:t>1)  Диссоциация:</a:t>
            </a:r>
            <a:endParaRPr lang="ru-RU" sz="2400" b="1" baseline="30000" dirty="0" smtClean="0">
              <a:solidFill>
                <a:schemeClr val="hlink"/>
              </a:solidFill>
              <a:latin typeface="Monotype Corsiva" pitchFamily="66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627784" y="1916832"/>
            <a:ext cx="2693366" cy="38779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pPr marL="533400" indent="-533400"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HNO</a:t>
            </a:r>
            <a:r>
              <a:rPr lang="ru-RU" sz="2400" b="1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400" b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NO</a:t>
            </a:r>
            <a:r>
              <a:rPr lang="ru-RU" sz="2400" b="1" baseline="30000" dirty="0" smtClean="0">
                <a:latin typeface="Times New Roman" pitchFamily="18" charset="0"/>
                <a:cs typeface="Times New Roman" pitchFamily="18" charset="0"/>
              </a:rPr>
              <a:t>3 –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2627784" y="2780928"/>
            <a:ext cx="4700326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2HNO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CuO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= Cu(NO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2627784" y="3356992"/>
            <a:ext cx="5086457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6HNO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+ Al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= 2Al(NO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+ 3H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2627784" y="4221088"/>
            <a:ext cx="4349268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HNO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NaOH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= NaNO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627784" y="4797152"/>
            <a:ext cx="5343129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2HNO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+ Zn(OH)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= Zn(NO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+ 2H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2195736" y="5229200"/>
            <a:ext cx="153118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4)  с солями</a:t>
            </a:r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2627784" y="5661248"/>
            <a:ext cx="5569153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txBody>
          <a:bodyPr wrap="none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2HNO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+ Na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SiO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= H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SiO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↓ + 2NaNO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ru-RU" sz="24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" name="Picture 10" descr="Картинка 35 из 2352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4288" y="1196752"/>
            <a:ext cx="1763746" cy="1550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619672" y="1628800"/>
            <a:ext cx="4320480" cy="50405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19672" y="404664"/>
            <a:ext cx="7200800" cy="1872208"/>
          </a:xfrm>
          <a:extLst>
            <a:ext uri="{91240B29-F687-4F45-9708-019B960494DF}">
              <a14:hiddenLine xmlns:a14="http://schemas.microsoft.com/office/drawing/2010/main" xmlns="" w="9525">
                <a:solidFill>
                  <a:srgbClr val="FF0066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 fontScale="92500" lnSpcReduction="20000"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0066"/>
                </a:solidFill>
              </a:rPr>
              <a:t> </a:t>
            </a:r>
            <a:r>
              <a:rPr lang="en-US" sz="30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</a:t>
            </a:r>
            <a:r>
              <a:rPr lang="ru-RU" sz="30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 Окислительные </a:t>
            </a:r>
            <a:r>
              <a:rPr lang="ru-RU" sz="30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свойства:</a:t>
            </a:r>
          </a:p>
          <a:p>
            <a:pPr marL="514350" indent="-514350" eaLnBrk="1" hangingPunct="1">
              <a:buFont typeface="Wingdings" pitchFamily="2" charset="2"/>
              <a:buAutoNum type="arabicParenR"/>
              <a:defRPr/>
            </a:pPr>
            <a:r>
              <a:rPr lang="ru-RU" sz="2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особенности взаимодействия с металлами: (азотная кислота </a:t>
            </a:r>
            <a:r>
              <a:rPr lang="ru-RU" sz="2800" b="1" i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никогда не выделяет водород!)</a:t>
            </a:r>
          </a:p>
          <a:p>
            <a:pPr marL="514350" indent="-514350" eaLnBrk="1" hangingPunct="1">
              <a:buNone/>
              <a:defRPr/>
            </a:pPr>
            <a:endParaRPr lang="ru-RU" sz="1000" b="1" i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en-US" sz="2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Me </a:t>
            </a:r>
            <a:r>
              <a:rPr lang="en-US" sz="2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+ HNO</a:t>
            </a:r>
            <a:r>
              <a:rPr lang="en-US" sz="2800" b="1" baseline="-250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= Me(NO</a:t>
            </a:r>
            <a:r>
              <a:rPr lang="en-US" sz="2800" b="1" baseline="-250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800" b="1" baseline="-250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="1" baseline="-25000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solidFill>
                  <a:srgbClr val="FF0066"/>
                </a:solidFill>
                <a:latin typeface="Times New Roman" pitchFamily="18" charset="0"/>
                <a:ea typeface="Arial Unicode MS" pitchFamily="34" charset="-128"/>
                <a:cs typeface="Times New Roman" pitchFamily="18" charset="0"/>
              </a:rPr>
              <a:t>￪</a:t>
            </a:r>
          </a:p>
        </p:txBody>
      </p:sp>
      <p:sp>
        <p:nvSpPr>
          <p:cNvPr id="39947" name="Line 11"/>
          <p:cNvSpPr>
            <a:spLocks noChangeShapeType="1"/>
          </p:cNvSpPr>
          <p:nvPr/>
        </p:nvSpPr>
        <p:spPr bwMode="auto">
          <a:xfrm flipH="1">
            <a:off x="2987824" y="1484784"/>
            <a:ext cx="936625" cy="9350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9948" name="Line 12"/>
          <p:cNvSpPr>
            <a:spLocks noChangeShapeType="1"/>
          </p:cNvSpPr>
          <p:nvPr/>
        </p:nvSpPr>
        <p:spPr bwMode="auto">
          <a:xfrm>
            <a:off x="3059832" y="1412776"/>
            <a:ext cx="719138" cy="10064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8" name="Picture 19" descr="7ic2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548680"/>
            <a:ext cx="504056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119878879"/>
              </p:ext>
            </p:extLst>
          </p:nvPr>
        </p:nvGraphicFramePr>
        <p:xfrm>
          <a:off x="1619672" y="2276871"/>
          <a:ext cx="7344816" cy="4218834"/>
        </p:xfrm>
        <a:graphic>
          <a:graphicData uri="http://schemas.openxmlformats.org/drawingml/2006/table">
            <a:tbl>
              <a:tblPr>
                <a:tableStyleId>{5940675A-B579-460E-94D1-54222C63F5DA}</a:tableStyleId>
              </a:tblPr>
              <a:tblGrid>
                <a:gridCol w="1440160"/>
                <a:gridCol w="2232248"/>
                <a:gridCol w="1836204"/>
                <a:gridCol w="1836204"/>
              </a:tblGrid>
              <a:tr h="97768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Металл</a:t>
                      </a:r>
                      <a:endParaRPr lang="ru-RU" sz="2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7" marB="9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Концентри</a:t>
                      </a:r>
                      <a:r>
                        <a:rPr lang="ru-RU" sz="2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-</a:t>
                      </a:r>
                      <a:endParaRPr lang="ru-RU" sz="22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рованная</a:t>
                      </a:r>
                      <a:r>
                        <a:rPr lang="ru-RU" sz="2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2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(&gt; 60%)</a:t>
                      </a:r>
                      <a:endParaRPr lang="ru-RU" sz="2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7" marB="9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Разбавлен-</a:t>
                      </a:r>
                      <a:endParaRPr lang="ru-RU" sz="22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ная</a:t>
                      </a:r>
                      <a:r>
                        <a:rPr lang="ru-RU" sz="2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22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(5-60%)</a:t>
                      </a:r>
                      <a:endParaRPr lang="ru-RU" sz="2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7" marB="9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Очень </a:t>
                      </a:r>
                      <a:r>
                        <a:rPr lang="ru-RU" sz="2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разбавлен-</a:t>
                      </a:r>
                      <a:endParaRPr lang="ru-RU" sz="2200" b="1" dirty="0" smtClean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err="1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ная</a:t>
                      </a:r>
                      <a:r>
                        <a:rPr lang="ru-RU" sz="2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(&lt;5 %)</a:t>
                      </a:r>
                      <a:endParaRPr lang="ru-RU" sz="2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7" marB="9527" anchor="ctr"/>
                </a:tc>
              </a:tr>
              <a:tr h="65663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до </a:t>
                      </a:r>
                      <a:r>
                        <a:rPr lang="ru-RU" sz="22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</a:t>
                      </a:r>
                      <a:endParaRPr lang="ru-RU" sz="2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7" marB="9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ru-RU" sz="2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7" marB="9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 NO, </a:t>
                      </a:r>
                      <a:r>
                        <a:rPr lang="ru-RU" sz="2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200" b="1" spc="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ru-RU" sz="2200" b="1" spc="600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r>
                        <a:rPr lang="ru-RU" sz="2200" b="1" spc="6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r>
                        <a:rPr lang="ru-RU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  </a:t>
                      </a:r>
                      <a:r>
                        <a:rPr lang="ru-RU" sz="2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</a:t>
                      </a:r>
                      <a:r>
                        <a:rPr lang="ru-RU" sz="2200" b="1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</a:t>
                      </a:r>
                      <a:endParaRPr lang="ru-RU" sz="2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7" marB="9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NH</a:t>
                      </a:r>
                      <a:r>
                        <a:rPr lang="ru-RU" sz="2200" b="1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2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ru-RU" sz="2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NH</a:t>
                      </a:r>
                      <a:r>
                        <a:rPr lang="ru-RU" sz="2200" b="1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</a:t>
                      </a:r>
                      <a:r>
                        <a:rPr lang="ru-RU" sz="2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r>
                        <a:rPr lang="ru-RU" sz="2200" b="1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</a:t>
                      </a:r>
                      <a:r>
                        <a:rPr lang="ru-RU" sz="2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lang="ru-RU" sz="2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7" marB="9527" anchor="ctr"/>
                </a:tc>
              </a:tr>
              <a:tr h="3370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Pb - Ag</a:t>
                      </a:r>
                      <a:endParaRPr lang="ru-RU" sz="2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7" marB="9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r>
                        <a:rPr lang="ru-RU" sz="2200" b="1" baseline="-25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2</a:t>
                      </a:r>
                      <a:endParaRPr lang="ru-RU" sz="2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7" marB="9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ru-RU" sz="2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7" marB="9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NO</a:t>
                      </a:r>
                      <a:endParaRPr lang="ru-RU" sz="2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7" marB="9527" anchor="ctr"/>
                </a:tc>
              </a:tr>
              <a:tr h="1940823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не действует</a:t>
                      </a:r>
                      <a:endParaRPr lang="ru-RU" sz="2200" b="1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7" marB="9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Fe, Cr, Al, Au,</a:t>
                      </a:r>
                      <a:endParaRPr lang="ru-RU" sz="22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Pt</a:t>
                      </a:r>
                      <a:r>
                        <a:rPr lang="ru-RU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en-US" sz="22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Ir</a:t>
                      </a:r>
                      <a:r>
                        <a:rPr lang="ru-RU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en-US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</a:t>
                      </a:r>
                      <a:r>
                        <a:rPr lang="ru-RU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(на холоде)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</a:t>
                      </a:r>
                      <a:r>
                        <a:rPr lang="en-US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Al</a:t>
                      </a:r>
                      <a:r>
                        <a:rPr lang="ru-RU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при </a:t>
                      </a:r>
                      <a:r>
                        <a:rPr lang="en-US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t</a:t>
                      </a:r>
                      <a:r>
                        <a:rPr lang="en-US" sz="2200" b="1" baseline="30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0 </a:t>
                      </a:r>
                      <a:r>
                        <a:rPr lang="ru-RU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→</a:t>
                      </a:r>
                      <a:r>
                        <a:rPr lang="en-US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NO</a:t>
                      </a:r>
                      <a:endParaRPr lang="ru-RU" sz="2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7" marB="9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Fe, Cr, Al, Au,</a:t>
                      </a:r>
                      <a:endParaRPr lang="ru-RU" sz="2200" b="1" dirty="0"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Pt</a:t>
                      </a:r>
                      <a:r>
                        <a:rPr lang="ru-RU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en-US" sz="2200" b="1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Ir</a:t>
                      </a:r>
                      <a:r>
                        <a:rPr lang="ru-RU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en-US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Ta</a:t>
                      </a:r>
                      <a:endParaRPr lang="ru-RU" sz="2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7" marB="9527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2200" b="1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2200" b="1" dirty="0">
                        <a:effectLst/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9525" marR="9525" marT="9527" marB="9527" anchor="ctr"/>
                </a:tc>
              </a:tr>
            </a:tbl>
          </a:graphicData>
        </a:graphic>
      </p:graphicFrame>
      <p:sp>
        <p:nvSpPr>
          <p:cNvPr id="12" name="Text Box 4"/>
          <p:cNvSpPr txBox="1">
            <a:spLocks noChangeArrowheads="1"/>
          </p:cNvSpPr>
          <p:nvPr/>
        </p:nvSpPr>
        <p:spPr bwMode="auto">
          <a:xfrm>
            <a:off x="1763688" y="0"/>
            <a:ext cx="715131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Monotype Corsiva" pitchFamily="66" charset="0"/>
              </a:rPr>
              <a:t>Химические свойства азотной </a:t>
            </a: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кислоты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599194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99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399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39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9947" grpId="0" animBg="1"/>
      <p:bldP spid="3994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475656" y="116632"/>
            <a:ext cx="7668344" cy="466969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22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  С </a:t>
            </a:r>
            <a:r>
              <a:rPr lang="ru-RU" sz="2400" b="1" dirty="0" smtClean="0">
                <a:solidFill>
                  <a:schemeClr val="tx1"/>
                </a:solidFill>
                <a:latin typeface="Monotype Corsiva" pitchFamily="66" charset="0"/>
                <a:cs typeface="Times New Roman" pitchFamily="18" charset="0"/>
              </a:rPr>
              <a:t>металлами, стоящими в ряду напряжений левее водорода:</a:t>
            </a:r>
          </a:p>
          <a:p>
            <a:pPr marL="0" indent="0">
              <a:buNone/>
            </a:pPr>
            <a:endParaRPr lang="ru-RU" sz="2100" dirty="0" smtClean="0"/>
          </a:p>
          <a:p>
            <a:endParaRPr lang="ru-RU" dirty="0"/>
          </a:p>
        </p:txBody>
      </p:sp>
      <p:pic>
        <p:nvPicPr>
          <p:cNvPr id="3077" name="Picture 5" descr="C:\Documents and Settings\User\Рабочий стол\p8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1052736"/>
            <a:ext cx="7041748" cy="35719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" name="Группа 5"/>
          <p:cNvGrpSpPr/>
          <p:nvPr/>
        </p:nvGrpSpPr>
        <p:grpSpPr>
          <a:xfrm>
            <a:off x="1691680" y="1556792"/>
            <a:ext cx="6889968" cy="2000264"/>
            <a:chOff x="344804" y="4797152"/>
            <a:chExt cx="4377640" cy="1280145"/>
          </a:xfrm>
        </p:grpSpPr>
        <p:pic>
          <p:nvPicPr>
            <p:cNvPr id="3079" name="Picture 7" descr="C:\Documents and Settings\User\Рабочий стол\p9.png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804" y="4797152"/>
              <a:ext cx="4377640" cy="21529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0" name="Picture 8" descr="C:\Documents and Settings\User\Рабочий стол\p10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4804" y="5146004"/>
              <a:ext cx="4365080" cy="211214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1" name="Picture 9" descr="C:\Documents and Settings\User\Рабочий стол\p11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3964" y="5499462"/>
              <a:ext cx="4355920" cy="217796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082" name="Picture 10" descr="C:\Documents and Settings\User\Рабочий стол\p12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=""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53964" y="5872656"/>
              <a:ext cx="4355920" cy="204641"/>
            </a:xfrm>
            <a:prstGeom prst="rect">
              <a:avLst/>
            </a:prstGeom>
            <a:solidFill>
              <a:schemeClr val="accent5">
                <a:lumMod val="60000"/>
                <a:lumOff val="40000"/>
              </a:schemeClr>
            </a:solidFill>
            <a:ln>
              <a:solidFill>
                <a:schemeClr val="tx1"/>
              </a:solidFill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10" name="Прямоугольник 9"/>
          <p:cNvSpPr/>
          <p:nvPr/>
        </p:nvSpPr>
        <p:spPr>
          <a:xfrm>
            <a:off x="1547664" y="3573016"/>
            <a:ext cx="73448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Monotype Corsiva" pitchFamily="66" charset="0"/>
                <a:cs typeface="Times New Roman" pitchFamily="18" charset="0"/>
              </a:rPr>
              <a:t>С </a:t>
            </a:r>
            <a:r>
              <a:rPr lang="ru-RU" sz="2400" b="1" dirty="0" smtClean="0">
                <a:latin typeface="Monotype Corsiva" pitchFamily="66" charset="0"/>
                <a:cs typeface="Times New Roman" pitchFamily="18" charset="0"/>
              </a:rPr>
              <a:t>металлами, стоящими в ряду напряжений правее водорода:</a:t>
            </a:r>
          </a:p>
          <a:p>
            <a:pPr marL="0" indent="0">
              <a:buNone/>
            </a:pPr>
            <a:r>
              <a:rPr lang="ru-RU" sz="2400" b="1" dirty="0" smtClean="0">
                <a:latin typeface="Monotype Corsiva" pitchFamily="66" charset="0"/>
                <a:cs typeface="Times New Roman" pitchFamily="18" charset="0"/>
              </a:rPr>
              <a:t>Концентрированная HNO</a:t>
            </a:r>
            <a:r>
              <a:rPr lang="ru-RU" sz="2400" b="1" baseline="-25000" dirty="0" smtClean="0">
                <a:latin typeface="Monotype Corsiva" pitchFamily="66" charset="0"/>
                <a:cs typeface="Times New Roman" pitchFamily="18" charset="0"/>
              </a:rPr>
              <a:t>3 </a:t>
            </a:r>
          </a:p>
          <a:p>
            <a:pPr marL="0" indent="0">
              <a:buNone/>
            </a:pPr>
            <a:endParaRPr lang="ru-RU" sz="2400" b="1" dirty="0" smtClean="0">
              <a:latin typeface="Monotype Corsiva" pitchFamily="66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ru-RU" sz="2400" b="1" dirty="0" smtClean="0">
                <a:latin typeface="Monotype Corsiva" pitchFamily="66" charset="0"/>
                <a:cs typeface="Times New Roman" pitchFamily="18" charset="0"/>
              </a:rPr>
              <a:t>Разбавленная HNO</a:t>
            </a:r>
            <a:r>
              <a:rPr lang="ru-RU" sz="2400" b="1" baseline="-25000" dirty="0" smtClean="0">
                <a:latin typeface="Monotype Corsiva" pitchFamily="66" charset="0"/>
                <a:cs typeface="Times New Roman" pitchFamily="18" charset="0"/>
              </a:rPr>
              <a:t>3</a:t>
            </a:r>
          </a:p>
        </p:txBody>
      </p:sp>
      <p:pic>
        <p:nvPicPr>
          <p:cNvPr id="11" name="Picture 3" descr="C:\Documents and Settings\User\Рабочий стол\p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365104"/>
            <a:ext cx="6353101" cy="321483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C:\Documents and Settings\User\Рабочий стол\p7.pn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5157192"/>
            <a:ext cx="6484422" cy="318906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 Box 4"/>
          <p:cNvSpPr txBox="1">
            <a:spLocks noChangeArrowheads="1"/>
          </p:cNvSpPr>
          <p:nvPr/>
        </p:nvSpPr>
        <p:spPr bwMode="auto">
          <a:xfrm>
            <a:off x="1763688" y="0"/>
            <a:ext cx="715131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Monotype Corsiva" pitchFamily="66" charset="0"/>
              </a:rPr>
              <a:t>Химические свойства азотной </a:t>
            </a: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кислоты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15" name="Picture 12" descr="Картинка 52 из 2352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 l="24484" r="10257"/>
          <a:stretch>
            <a:fillRect/>
          </a:stretch>
        </p:blipFill>
        <p:spPr bwMode="auto">
          <a:xfrm>
            <a:off x="7596336" y="5517232"/>
            <a:ext cx="1225277" cy="11291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366301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75656" y="620688"/>
            <a:ext cx="7200800" cy="5976193"/>
          </a:xfrm>
          <a:extLst>
            <a:ext uri="{91240B29-F687-4F45-9708-019B960494DF}">
              <a14:hiddenLine xmlns:a14="http://schemas.microsoft.com/office/drawing/2010/main" xmlns="" w="9525">
                <a:solidFill>
                  <a:srgbClr val="FF0066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normAutofit/>
          </a:bodyPr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en-US" dirty="0" smtClean="0">
                <a:solidFill>
                  <a:srgbClr val="FF0066"/>
                </a:solidFill>
              </a:rPr>
              <a:t> </a:t>
            </a:r>
            <a:r>
              <a:rPr lang="en-US" sz="28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</a:t>
            </a:r>
            <a:r>
              <a:rPr lang="ru-RU" sz="2800" b="1" i="1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 Окислительные свойства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2) Особенности взаимодействия с неметаллами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(S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, P, C</a:t>
            </a:r>
            <a:r>
              <a:rPr lang="en-US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)</a:t>
            </a:r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:</a:t>
            </a:r>
            <a:endParaRPr lang="ru-RU" sz="24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b="1" dirty="0" smtClean="0">
                <a:latin typeface="Comic Sans MS" pitchFamily="66" charset="0"/>
              </a:rPr>
              <a:t>  </a:t>
            </a:r>
            <a:endParaRPr lang="ru-RU" b="1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endParaRPr lang="ru-RU" b="1" dirty="0" smtClean="0">
              <a:latin typeface="Comic Sans MS" pitchFamily="66" charset="0"/>
            </a:endParaRP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2400" b="1" dirty="0" smtClean="0">
                <a:latin typeface="Monotype Corsiva" pitchFamily="66" charset="0"/>
              </a:rPr>
              <a:t>3) Взаимодействует с органическими веществами (скипидар вспыхивает):</a:t>
            </a:r>
            <a:endParaRPr lang="ru-RU" sz="2400" b="1" dirty="0" smtClean="0">
              <a:latin typeface="Monotype Corsiva" pitchFamily="66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1763688" y="116632"/>
            <a:ext cx="715131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3600" b="1" dirty="0">
                <a:solidFill>
                  <a:srgbClr val="FF0000"/>
                </a:solidFill>
                <a:latin typeface="Monotype Corsiva" pitchFamily="66" charset="0"/>
              </a:rPr>
              <a:t>Химические свойства азотной </a:t>
            </a: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  <a:latin typeface="Monotype Corsiva" pitchFamily="66" charset="0"/>
              </a:rPr>
              <a:t>кислоты</a:t>
            </a:r>
            <a:endParaRPr lang="ru-RU" sz="36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2148820" y="1657523"/>
            <a:ext cx="5711051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>
              <a:tabLst>
                <a:tab pos="3063875" algn="ctr"/>
              </a:tabLst>
            </a:pPr>
            <a:r>
              <a:rPr lang="ru-RU" sz="1800" dirty="0"/>
              <a:t>       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3P + 5HNO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 = 3H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+ 5NO</a:t>
            </a:r>
          </a:p>
        </p:txBody>
      </p:sp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123728" y="2204864"/>
            <a:ext cx="5012911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just">
              <a:tabLst>
                <a:tab pos="3063875" algn="ctr"/>
              </a:tabLst>
            </a:pP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   C + 4HNO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= CO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+ H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O + 4NO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2123728" y="2780928"/>
            <a:ext cx="5441554" cy="46166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HNO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 +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O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→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PO</a:t>
            </a:r>
            <a:r>
              <a:rPr lang="en-US" sz="2400" b="1" baseline="-25000" dirty="0" smtClean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5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NO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090555.mpg">
            <a:hlinkClick r:id="" action="ppaction://media"/>
          </p:cNvPr>
          <p:cNvPicPr>
            <a:picLocks noRot="1" noChangeAspect="1" noChangeArrowheads="1"/>
          </p:cNvPicPr>
          <p:nvPr>
            <a:videoFile r:link="rId1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3995936" y="4005064"/>
            <a:ext cx="3819621" cy="254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4962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8" presetClass="entr" presetSubtype="0" ac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99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99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1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>
              <p:cMediaNode>
                <p:cTn id="2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AutoShape 5"/>
          <p:cNvSpPr>
            <a:spLocks noChangeArrowheads="1"/>
          </p:cNvSpPr>
          <p:nvPr/>
        </p:nvSpPr>
        <p:spPr bwMode="auto">
          <a:xfrm>
            <a:off x="1547664" y="188913"/>
            <a:ext cx="6624786" cy="647700"/>
          </a:xfrm>
          <a:prstGeom prst="foldedCorner">
            <a:avLst>
              <a:gd name="adj" fmla="val 12500"/>
            </a:avLst>
          </a:prstGeom>
          <a:noFill/>
          <a:ln w="38100">
            <a:noFill/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Применение азотной кислоты</a:t>
            </a:r>
          </a:p>
        </p:txBody>
      </p:sp>
      <p:sp>
        <p:nvSpPr>
          <p:cNvPr id="23555" name="AutoShape 9"/>
          <p:cNvSpPr>
            <a:spLocks noChangeArrowheads="1"/>
          </p:cNvSpPr>
          <p:nvPr/>
        </p:nvSpPr>
        <p:spPr bwMode="auto">
          <a:xfrm>
            <a:off x="250825" y="981075"/>
            <a:ext cx="792163" cy="647700"/>
          </a:xfrm>
          <a:prstGeom prst="foldedCorner">
            <a:avLst>
              <a:gd name="adj" fmla="val 12500"/>
            </a:avLst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1</a:t>
            </a:r>
          </a:p>
        </p:txBody>
      </p:sp>
      <p:sp>
        <p:nvSpPr>
          <p:cNvPr id="23556" name="AutoShape 10"/>
          <p:cNvSpPr>
            <a:spLocks noChangeArrowheads="1"/>
          </p:cNvSpPr>
          <p:nvPr/>
        </p:nvSpPr>
        <p:spPr bwMode="auto">
          <a:xfrm>
            <a:off x="250825" y="4149725"/>
            <a:ext cx="792163" cy="647700"/>
          </a:xfrm>
          <a:prstGeom prst="foldedCorner">
            <a:avLst>
              <a:gd name="adj" fmla="val 12500"/>
            </a:avLst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5</a:t>
            </a:r>
          </a:p>
        </p:txBody>
      </p:sp>
      <p:sp>
        <p:nvSpPr>
          <p:cNvPr id="23557" name="AutoShape 11"/>
          <p:cNvSpPr>
            <a:spLocks noChangeArrowheads="1"/>
          </p:cNvSpPr>
          <p:nvPr/>
        </p:nvSpPr>
        <p:spPr bwMode="auto">
          <a:xfrm>
            <a:off x="250825" y="3357563"/>
            <a:ext cx="792163" cy="647700"/>
          </a:xfrm>
          <a:prstGeom prst="foldedCorner">
            <a:avLst>
              <a:gd name="adj" fmla="val 12500"/>
            </a:avLst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4</a:t>
            </a:r>
          </a:p>
        </p:txBody>
      </p:sp>
      <p:sp>
        <p:nvSpPr>
          <p:cNvPr id="23558" name="AutoShape 12"/>
          <p:cNvSpPr>
            <a:spLocks noChangeArrowheads="1"/>
          </p:cNvSpPr>
          <p:nvPr/>
        </p:nvSpPr>
        <p:spPr bwMode="auto">
          <a:xfrm>
            <a:off x="250825" y="4941888"/>
            <a:ext cx="792163" cy="647700"/>
          </a:xfrm>
          <a:prstGeom prst="foldedCorner">
            <a:avLst>
              <a:gd name="adj" fmla="val 12500"/>
            </a:avLst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6</a:t>
            </a:r>
          </a:p>
        </p:txBody>
      </p:sp>
      <p:sp>
        <p:nvSpPr>
          <p:cNvPr id="23559" name="AutoShape 13"/>
          <p:cNvSpPr>
            <a:spLocks noChangeArrowheads="1"/>
          </p:cNvSpPr>
          <p:nvPr/>
        </p:nvSpPr>
        <p:spPr bwMode="auto">
          <a:xfrm>
            <a:off x="250825" y="1773238"/>
            <a:ext cx="792163" cy="647700"/>
          </a:xfrm>
          <a:prstGeom prst="foldedCorner">
            <a:avLst>
              <a:gd name="adj" fmla="val 12500"/>
            </a:avLst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2</a:t>
            </a:r>
          </a:p>
        </p:txBody>
      </p:sp>
      <p:sp>
        <p:nvSpPr>
          <p:cNvPr id="23560" name="AutoShape 14"/>
          <p:cNvSpPr>
            <a:spLocks noChangeArrowheads="1"/>
          </p:cNvSpPr>
          <p:nvPr/>
        </p:nvSpPr>
        <p:spPr bwMode="auto">
          <a:xfrm>
            <a:off x="250825" y="2565400"/>
            <a:ext cx="792163" cy="647700"/>
          </a:xfrm>
          <a:prstGeom prst="foldedCorner">
            <a:avLst>
              <a:gd name="adj" fmla="val 12500"/>
            </a:avLst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3</a:t>
            </a:r>
          </a:p>
        </p:txBody>
      </p:sp>
      <p:sp>
        <p:nvSpPr>
          <p:cNvPr id="62479" name="Text Box 15"/>
          <p:cNvSpPr txBox="1">
            <a:spLocks noChangeArrowheads="1"/>
          </p:cNvSpPr>
          <p:nvPr/>
        </p:nvSpPr>
        <p:spPr bwMode="auto">
          <a:xfrm>
            <a:off x="1547664" y="980728"/>
            <a:ext cx="3937296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latin typeface="Monotype Corsiva" pitchFamily="66" charset="0"/>
              </a:rPr>
              <a:t>Производство азотных и комплексных</a:t>
            </a:r>
          </a:p>
          <a:p>
            <a:r>
              <a:rPr lang="ru-RU" sz="2000" b="1" dirty="0">
                <a:latin typeface="Monotype Corsiva" pitchFamily="66" charset="0"/>
              </a:rPr>
              <a:t> удобрений.</a:t>
            </a:r>
          </a:p>
        </p:txBody>
      </p:sp>
      <p:pic>
        <p:nvPicPr>
          <p:cNvPr id="62481" name="Picture 17" descr="Картинка 18 из 246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 l="45898"/>
          <a:stretch>
            <a:fillRect/>
          </a:stretch>
        </p:blipFill>
        <p:spPr bwMode="auto">
          <a:xfrm>
            <a:off x="6516688" y="981075"/>
            <a:ext cx="2376487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85" name="Picture 21" descr="Картинка 45 из 2465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3" y="2852738"/>
            <a:ext cx="2627312" cy="375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2486" name="Text Box 22"/>
          <p:cNvSpPr txBox="1">
            <a:spLocks noChangeArrowheads="1"/>
          </p:cNvSpPr>
          <p:nvPr/>
        </p:nvSpPr>
        <p:spPr bwMode="auto">
          <a:xfrm>
            <a:off x="1547664" y="1772816"/>
            <a:ext cx="360868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latin typeface="Monotype Corsiva" pitchFamily="66" charset="0"/>
              </a:rPr>
              <a:t>Производство взрывчатых веществ</a:t>
            </a:r>
          </a:p>
        </p:txBody>
      </p:sp>
      <p:sp>
        <p:nvSpPr>
          <p:cNvPr id="62489" name="Text Box 25"/>
          <p:cNvSpPr txBox="1">
            <a:spLocks noChangeArrowheads="1"/>
          </p:cNvSpPr>
          <p:nvPr/>
        </p:nvSpPr>
        <p:spPr bwMode="auto">
          <a:xfrm>
            <a:off x="1547664" y="2564904"/>
            <a:ext cx="268374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latin typeface="Monotype Corsiva" pitchFamily="66" charset="0"/>
              </a:rPr>
              <a:t>Производство красителей</a:t>
            </a:r>
          </a:p>
        </p:txBody>
      </p:sp>
      <p:sp>
        <p:nvSpPr>
          <p:cNvPr id="62491" name="Text Box 27"/>
          <p:cNvSpPr txBox="1">
            <a:spLocks noChangeArrowheads="1"/>
          </p:cNvSpPr>
          <p:nvPr/>
        </p:nvSpPr>
        <p:spPr bwMode="auto">
          <a:xfrm>
            <a:off x="1547664" y="3356992"/>
            <a:ext cx="245451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latin typeface="Monotype Corsiva" pitchFamily="66" charset="0"/>
              </a:rPr>
              <a:t>Производство лекарств</a:t>
            </a:r>
          </a:p>
        </p:txBody>
      </p:sp>
      <p:sp>
        <p:nvSpPr>
          <p:cNvPr id="62493" name="Text Box 29"/>
          <p:cNvSpPr txBox="1">
            <a:spLocks noChangeArrowheads="1"/>
          </p:cNvSpPr>
          <p:nvPr/>
        </p:nvSpPr>
        <p:spPr bwMode="auto">
          <a:xfrm>
            <a:off x="1475656" y="4077072"/>
            <a:ext cx="272863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latin typeface="Monotype Corsiva" pitchFamily="66" charset="0"/>
              </a:rPr>
              <a:t>Производство пленок,</a:t>
            </a:r>
          </a:p>
          <a:p>
            <a:r>
              <a:rPr lang="ru-RU" sz="2000" b="1" dirty="0">
                <a:latin typeface="Monotype Corsiva" pitchFamily="66" charset="0"/>
              </a:rPr>
              <a:t>нитролаков, нитроэмалей</a:t>
            </a:r>
          </a:p>
        </p:txBody>
      </p:sp>
      <p:sp>
        <p:nvSpPr>
          <p:cNvPr id="62496" name="Text Box 32"/>
          <p:cNvSpPr txBox="1">
            <a:spLocks noChangeArrowheads="1"/>
          </p:cNvSpPr>
          <p:nvPr/>
        </p:nvSpPr>
        <p:spPr bwMode="auto">
          <a:xfrm>
            <a:off x="1547664" y="4941168"/>
            <a:ext cx="241765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latin typeface="Monotype Corsiva" pitchFamily="66" charset="0"/>
              </a:rPr>
              <a:t>Производство </a:t>
            </a:r>
          </a:p>
          <a:p>
            <a:r>
              <a:rPr lang="ru-RU" sz="2000" b="1" dirty="0">
                <a:latin typeface="Monotype Corsiva" pitchFamily="66" charset="0"/>
              </a:rPr>
              <a:t>искусственных волокон</a:t>
            </a:r>
          </a:p>
        </p:txBody>
      </p:sp>
      <p:sp>
        <p:nvSpPr>
          <p:cNvPr id="23569" name="AutoShape 34"/>
          <p:cNvSpPr>
            <a:spLocks noChangeArrowheads="1"/>
          </p:cNvSpPr>
          <p:nvPr/>
        </p:nvSpPr>
        <p:spPr bwMode="auto">
          <a:xfrm>
            <a:off x="250825" y="5734050"/>
            <a:ext cx="792163" cy="647700"/>
          </a:xfrm>
          <a:prstGeom prst="foldedCorner">
            <a:avLst>
              <a:gd name="adj" fmla="val 12500"/>
            </a:avLst>
          </a:prstGeom>
          <a:solidFill>
            <a:schemeClr val="accent1">
              <a:lumMod val="60000"/>
              <a:lumOff val="40000"/>
            </a:schemeClr>
          </a:solidFill>
          <a:ln w="381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</a:rPr>
              <a:t>7</a:t>
            </a:r>
          </a:p>
        </p:txBody>
      </p:sp>
      <p:sp>
        <p:nvSpPr>
          <p:cNvPr id="62499" name="Text Box 35"/>
          <p:cNvSpPr txBox="1">
            <a:spLocks noChangeArrowheads="1"/>
          </p:cNvSpPr>
          <p:nvPr/>
        </p:nvSpPr>
        <p:spPr bwMode="auto">
          <a:xfrm>
            <a:off x="1547664" y="5733256"/>
            <a:ext cx="2900153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 dirty="0">
                <a:latin typeface="Monotype Corsiva" pitchFamily="66" charset="0"/>
              </a:rPr>
              <a:t>Как компонент нитрующей</a:t>
            </a:r>
          </a:p>
          <a:p>
            <a:r>
              <a:rPr lang="ru-RU" sz="2000" b="1" dirty="0">
                <a:latin typeface="Monotype Corsiva" pitchFamily="66" charset="0"/>
              </a:rPr>
              <a:t>смеси, для траления</a:t>
            </a:r>
          </a:p>
          <a:p>
            <a:r>
              <a:rPr lang="ru-RU" sz="2000" b="1" dirty="0">
                <a:latin typeface="Monotype Corsiva" pitchFamily="66" charset="0"/>
              </a:rPr>
              <a:t>металлов в металлургии</a:t>
            </a:r>
          </a:p>
        </p:txBody>
      </p:sp>
      <p:pic>
        <p:nvPicPr>
          <p:cNvPr id="62510" name="Picture 46" descr="Картинка 40 из 148673">
            <a:hlinkClick r:id="rId6"/>
          </p:cNvPr>
          <p:cNvPicPr>
            <a:picLocks noChangeAspect="1" noChangeArrowheads="1"/>
          </p:cNvPicPr>
          <p:nvPr>
            <p:ph type="body" idx="1"/>
          </p:nvPr>
        </p:nvPicPr>
        <p:blipFill>
          <a:blip r:embed="rId7" cstate="print"/>
          <a:srcRect/>
          <a:stretch>
            <a:fillRect/>
          </a:stretch>
        </p:blipFill>
        <p:spPr>
          <a:xfrm>
            <a:off x="4356100" y="3068638"/>
            <a:ext cx="4537075" cy="3240087"/>
          </a:xfrm>
        </p:spPr>
      </p:pic>
      <p:pic>
        <p:nvPicPr>
          <p:cNvPr id="62512" name="Picture 48" descr="Картинка 35 из 77172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4356100" y="2781300"/>
            <a:ext cx="4570413" cy="380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516" name="Picture 52" descr="Картинка 15 из 9904">
            <a:hlinkClick r:id="rId10"/>
          </p:cNvPr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356100" y="2781300"/>
            <a:ext cx="4521200" cy="3805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519" name="Picture 55" descr="nitroelam_NC132P_dl_der_met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4284663" y="3213100"/>
            <a:ext cx="4643437" cy="344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520" name="Picture 56" descr="Картинка 25 из 439">
            <a:hlinkClick r:id="rId14"/>
          </p:cNvPr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4787900" y="981075"/>
            <a:ext cx="4356100" cy="251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521" name="Picture 57" descr="Картинка 43 из 3061">
            <a:hlinkClick r:id="rId16"/>
          </p:cNvPr>
          <p:cNvPicPr>
            <a:picLocks noChangeAspect="1" noChangeArrowheads="1"/>
          </p:cNvPicPr>
          <p:nvPr/>
        </p:nvPicPr>
        <p:blipFill>
          <a:blip r:embed="rId17" cstate="print"/>
          <a:srcRect/>
          <a:stretch>
            <a:fillRect/>
          </a:stretch>
        </p:blipFill>
        <p:spPr bwMode="auto">
          <a:xfrm>
            <a:off x="4572000" y="3181350"/>
            <a:ext cx="4572000" cy="3676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522" name="Picture 58" descr="Картинка 3 из 17">
            <a:hlinkClick r:id="rId18"/>
          </p:cNvPr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4859338" y="3644900"/>
            <a:ext cx="3810000" cy="2959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24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62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62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62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62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62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2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24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62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62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625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625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624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62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624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500"/>
                            </p:stCondLst>
                            <p:childTnLst>
                              <p:par>
                                <p:cTn id="9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625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5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79" grpId="0"/>
      <p:bldP spid="62486" grpId="0"/>
      <p:bldP spid="62489" grpId="0"/>
      <p:bldP spid="62491" grpId="0"/>
      <p:bldP spid="62493" grpId="0"/>
      <p:bldP spid="62496" grpId="0"/>
      <p:bldP spid="6249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7" descr="Картинка 2 из 2491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5445224"/>
            <a:ext cx="1459907" cy="1220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0" descr="Картинка 13 из 249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28184" y="4365104"/>
            <a:ext cx="1798961" cy="1364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Картинка 7 из 193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588224" y="2276872"/>
            <a:ext cx="1440284" cy="13523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1619672" y="284153"/>
            <a:ext cx="734481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3200" b="1" u="sng" dirty="0">
                <a:solidFill>
                  <a:srgbClr val="FF0000"/>
                </a:solidFill>
                <a:latin typeface="Monotype Corsiva" pitchFamily="66" charset="0"/>
              </a:rPr>
              <a:t>Нитраты</a:t>
            </a:r>
            <a:r>
              <a:rPr lang="ru-RU" sz="3200" b="1" dirty="0">
                <a:solidFill>
                  <a:srgbClr val="FF0000"/>
                </a:solidFill>
                <a:latin typeface="Monotype Corsiva" pitchFamily="66" charset="0"/>
              </a:rPr>
              <a:t> – </a:t>
            </a:r>
            <a:r>
              <a:rPr lang="ru-RU" sz="2400" b="1" dirty="0">
                <a:latin typeface="Monotype Corsiva" pitchFamily="66" charset="0"/>
              </a:rPr>
              <a:t>соли азотной кислоты, получают при действии кислоты на металлы, их оксиды и </a:t>
            </a:r>
            <a:r>
              <a:rPr lang="ru-RU" sz="2400" b="1" dirty="0" err="1">
                <a:latin typeface="Monotype Corsiva" pitchFamily="66" charset="0"/>
              </a:rPr>
              <a:t>гидроксиды</a:t>
            </a:r>
            <a:r>
              <a:rPr lang="ru-RU" sz="2400" b="1" dirty="0">
                <a:latin typeface="Monotype Corsiva" pitchFamily="66" charset="0"/>
              </a:rPr>
              <a:t>.</a:t>
            </a:r>
          </a:p>
        </p:txBody>
      </p:sp>
      <p:sp>
        <p:nvSpPr>
          <p:cNvPr id="20483" name="Rectangle 5"/>
          <p:cNvSpPr>
            <a:spLocks noChangeArrowheads="1"/>
          </p:cNvSpPr>
          <p:nvPr/>
        </p:nvSpPr>
        <p:spPr bwMode="auto">
          <a:xfrm>
            <a:off x="1691680" y="1916832"/>
            <a:ext cx="74523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400" b="1" u="sng" dirty="0">
                <a:solidFill>
                  <a:srgbClr val="FF0000"/>
                </a:solidFill>
                <a:latin typeface="Monotype Corsiva" pitchFamily="66" charset="0"/>
              </a:rPr>
              <a:t>Селитры</a:t>
            </a:r>
            <a:r>
              <a:rPr lang="ru-RU" sz="2400" b="1" dirty="0">
                <a:solidFill>
                  <a:srgbClr val="FF0000"/>
                </a:solidFill>
                <a:latin typeface="Monotype Corsiva" pitchFamily="66" charset="0"/>
              </a:rPr>
              <a:t> </a:t>
            </a:r>
            <a:r>
              <a:rPr lang="ru-RU" sz="2400" b="1" dirty="0">
                <a:latin typeface="Monotype Corsiva" pitchFamily="66" charset="0"/>
              </a:rPr>
              <a:t>– соли азотной кислоты и щелочных металлов. </a:t>
            </a:r>
          </a:p>
        </p:txBody>
      </p:sp>
      <p:sp>
        <p:nvSpPr>
          <p:cNvPr id="20484" name="Rectangle 6"/>
          <p:cNvSpPr>
            <a:spLocks noChangeArrowheads="1"/>
          </p:cNvSpPr>
          <p:nvPr/>
        </p:nvSpPr>
        <p:spPr bwMode="auto">
          <a:xfrm>
            <a:off x="1763688" y="2420888"/>
            <a:ext cx="361188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400" b="1" dirty="0" err="1">
                <a:latin typeface="Monotype Corsiva" pitchFamily="66" charset="0"/>
              </a:rPr>
              <a:t>NaNO</a:t>
            </a:r>
            <a:r>
              <a:rPr lang="ru-RU" sz="2400" b="1" baseline="-25000" dirty="0">
                <a:latin typeface="Monotype Corsiva" pitchFamily="66" charset="0"/>
              </a:rPr>
              <a:t>3</a:t>
            </a:r>
            <a:r>
              <a:rPr lang="ru-RU" sz="2400" b="1" dirty="0">
                <a:latin typeface="Monotype Corsiva" pitchFamily="66" charset="0"/>
              </a:rPr>
              <a:t> – натриевая селитра</a:t>
            </a:r>
            <a:r>
              <a:rPr lang="ru-RU" sz="2400" dirty="0">
                <a:latin typeface="Monotype Corsiva" pitchFamily="66" charset="0"/>
              </a:rPr>
              <a:t> </a:t>
            </a:r>
          </a:p>
        </p:txBody>
      </p:sp>
      <p:sp>
        <p:nvSpPr>
          <p:cNvPr id="20485" name="Rectangle 7"/>
          <p:cNvSpPr>
            <a:spLocks noChangeArrowheads="1"/>
          </p:cNvSpPr>
          <p:nvPr/>
        </p:nvSpPr>
        <p:spPr bwMode="auto">
          <a:xfrm>
            <a:off x="1763688" y="3573016"/>
            <a:ext cx="333456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400" b="1" dirty="0" smtClean="0">
                <a:latin typeface="Monotype Corsiva" pitchFamily="66" charset="0"/>
              </a:rPr>
              <a:t>KNO</a:t>
            </a:r>
            <a:r>
              <a:rPr lang="ru-RU" sz="2400" b="1" baseline="-25000" dirty="0" smtClean="0">
                <a:latin typeface="Monotype Corsiva" pitchFamily="66" charset="0"/>
              </a:rPr>
              <a:t>3</a:t>
            </a:r>
            <a:r>
              <a:rPr lang="ru-RU" sz="2400" b="1" dirty="0" smtClean="0">
                <a:latin typeface="Monotype Corsiva" pitchFamily="66" charset="0"/>
              </a:rPr>
              <a:t> – калийная селитра </a:t>
            </a:r>
            <a:endParaRPr lang="ru-RU" sz="2400" b="1" dirty="0">
              <a:latin typeface="Monotype Corsiva" pitchFamily="66" charset="0"/>
            </a:endParaRPr>
          </a:p>
        </p:txBody>
      </p:sp>
      <p:sp>
        <p:nvSpPr>
          <p:cNvPr id="20486" name="Rectangle 8"/>
          <p:cNvSpPr>
            <a:spLocks noChangeArrowheads="1"/>
          </p:cNvSpPr>
          <p:nvPr/>
        </p:nvSpPr>
        <p:spPr bwMode="auto">
          <a:xfrm>
            <a:off x="1835696" y="4653136"/>
            <a:ext cx="3886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400" b="1" dirty="0">
                <a:latin typeface="Monotype Corsiva" pitchFamily="66" charset="0"/>
              </a:rPr>
              <a:t>NH</a:t>
            </a:r>
            <a:r>
              <a:rPr lang="ru-RU" sz="2400" b="1" baseline="-25000" dirty="0">
                <a:latin typeface="Monotype Corsiva" pitchFamily="66" charset="0"/>
              </a:rPr>
              <a:t>4</a:t>
            </a:r>
            <a:r>
              <a:rPr lang="en-US" sz="2400" b="1" dirty="0">
                <a:latin typeface="Monotype Corsiva" pitchFamily="66" charset="0"/>
              </a:rPr>
              <a:t>NO</a:t>
            </a:r>
            <a:r>
              <a:rPr lang="ru-RU" sz="2400" b="1" baseline="-25000" dirty="0">
                <a:latin typeface="Monotype Corsiva" pitchFamily="66" charset="0"/>
              </a:rPr>
              <a:t>3</a:t>
            </a:r>
            <a:r>
              <a:rPr lang="ru-RU" sz="2400" b="1" dirty="0">
                <a:latin typeface="Monotype Corsiva" pitchFamily="66" charset="0"/>
              </a:rPr>
              <a:t> – аммиачная селитра </a:t>
            </a:r>
          </a:p>
        </p:txBody>
      </p:sp>
      <p:sp>
        <p:nvSpPr>
          <p:cNvPr id="20487" name="Rectangle 9"/>
          <p:cNvSpPr>
            <a:spLocks noChangeArrowheads="1"/>
          </p:cNvSpPr>
          <p:nvPr/>
        </p:nvSpPr>
        <p:spPr bwMode="auto">
          <a:xfrm>
            <a:off x="1835696" y="5877272"/>
            <a:ext cx="38587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en-US" sz="2400" b="1" dirty="0">
                <a:latin typeface="Monotype Corsiva" pitchFamily="66" charset="0"/>
              </a:rPr>
              <a:t>Ca</a:t>
            </a:r>
            <a:r>
              <a:rPr lang="ru-RU" sz="2400" b="1" dirty="0">
                <a:latin typeface="Monotype Corsiva" pitchFamily="66" charset="0"/>
              </a:rPr>
              <a:t>(</a:t>
            </a:r>
            <a:r>
              <a:rPr lang="en-US" sz="2400" b="1" dirty="0">
                <a:latin typeface="Monotype Corsiva" pitchFamily="66" charset="0"/>
              </a:rPr>
              <a:t>NO</a:t>
            </a:r>
            <a:r>
              <a:rPr lang="ru-RU" sz="2400" b="1" baseline="-25000" dirty="0">
                <a:latin typeface="Monotype Corsiva" pitchFamily="66" charset="0"/>
              </a:rPr>
              <a:t>3</a:t>
            </a:r>
            <a:r>
              <a:rPr lang="ru-RU" sz="2400" b="1" dirty="0">
                <a:latin typeface="Monotype Corsiva" pitchFamily="66" charset="0"/>
              </a:rPr>
              <a:t>)</a:t>
            </a:r>
            <a:r>
              <a:rPr lang="ru-RU" sz="2400" b="1" baseline="-25000" dirty="0">
                <a:latin typeface="Monotype Corsiva" pitchFamily="66" charset="0"/>
              </a:rPr>
              <a:t>2</a:t>
            </a:r>
            <a:r>
              <a:rPr lang="ru-RU" sz="2400" b="1" dirty="0">
                <a:latin typeface="Monotype Corsiva" pitchFamily="66" charset="0"/>
              </a:rPr>
              <a:t> – кальциевая селитра </a:t>
            </a:r>
          </a:p>
        </p:txBody>
      </p:sp>
      <p:sp>
        <p:nvSpPr>
          <p:cNvPr id="20488" name="Rectangle 10"/>
          <p:cNvSpPr>
            <a:spLocks noChangeArrowheads="1"/>
          </p:cNvSpPr>
          <p:nvPr/>
        </p:nvSpPr>
        <p:spPr bwMode="auto">
          <a:xfrm>
            <a:off x="1619672" y="1366986"/>
            <a:ext cx="669724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2400" b="1" u="sng" dirty="0">
                <a:latin typeface="Monotype Corsiva" pitchFamily="66" charset="0"/>
              </a:rPr>
              <a:t>Свойства</a:t>
            </a:r>
            <a:r>
              <a:rPr lang="ru-RU" sz="2400" b="1" dirty="0">
                <a:latin typeface="Monotype Corsiva" pitchFamily="66" charset="0"/>
              </a:rPr>
              <a:t>: </a:t>
            </a:r>
            <a:r>
              <a:rPr lang="ru-RU" sz="2400" b="1" u="sng" dirty="0">
                <a:latin typeface="Monotype Corsiva" pitchFamily="66" charset="0"/>
              </a:rPr>
              <a:t>ВСЕ</a:t>
            </a:r>
            <a:r>
              <a:rPr lang="ru-RU" sz="2400" b="1" dirty="0">
                <a:latin typeface="Monotype Corsiva" pitchFamily="66" charset="0"/>
              </a:rPr>
              <a:t> растворимы в воде.</a:t>
            </a:r>
          </a:p>
        </p:txBody>
      </p:sp>
      <p:pic>
        <p:nvPicPr>
          <p:cNvPr id="10" name="Picture 8" descr="Картинка 5 из 9811">
            <a:hlinkClick r:id="rId8"/>
          </p:cNvPr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364088" y="3099088"/>
            <a:ext cx="1368152" cy="144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1619671" y="142875"/>
            <a:ext cx="745289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indent="355600"/>
            <a:r>
              <a:rPr lang="ru-RU" sz="2400" b="1" dirty="0">
                <a:latin typeface="Monotype Corsiva" pitchFamily="66" charset="0"/>
              </a:rPr>
              <a:t>При нагревании нитраты разлагаются тем полнее, чем правее в электрохимическом ряду напряжений стоит металл, образующий соль.</a:t>
            </a:r>
          </a:p>
        </p:txBody>
      </p:sp>
      <p:sp>
        <p:nvSpPr>
          <p:cNvPr id="27651" name="Line 11"/>
          <p:cNvSpPr>
            <a:spLocks noChangeShapeType="1"/>
          </p:cNvSpPr>
          <p:nvPr/>
        </p:nvSpPr>
        <p:spPr bwMode="auto">
          <a:xfrm>
            <a:off x="1547664" y="2060848"/>
            <a:ext cx="7416824" cy="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2" name="Text Box 27"/>
          <p:cNvSpPr txBox="1">
            <a:spLocks noChangeArrowheads="1"/>
          </p:cNvSpPr>
          <p:nvPr/>
        </p:nvSpPr>
        <p:spPr bwMode="auto">
          <a:xfrm>
            <a:off x="1547664" y="1573213"/>
            <a:ext cx="698477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000099"/>
                </a:solidFill>
              </a:rPr>
              <a:t>Li K </a:t>
            </a:r>
            <a:r>
              <a:rPr lang="en-US" dirty="0" err="1">
                <a:solidFill>
                  <a:srgbClr val="000099"/>
                </a:solidFill>
              </a:rPr>
              <a:t>Ba</a:t>
            </a:r>
            <a:r>
              <a:rPr lang="en-US" dirty="0">
                <a:solidFill>
                  <a:srgbClr val="000099"/>
                </a:solidFill>
              </a:rPr>
              <a:t> Ca Na    </a:t>
            </a:r>
            <a:r>
              <a:rPr lang="en-US" dirty="0">
                <a:solidFill>
                  <a:srgbClr val="006600"/>
                </a:solidFill>
              </a:rPr>
              <a:t>Mg</a:t>
            </a:r>
            <a:r>
              <a:rPr lang="en-US" dirty="0"/>
              <a:t> </a:t>
            </a:r>
            <a:r>
              <a:rPr lang="en-US" dirty="0">
                <a:solidFill>
                  <a:srgbClr val="006600"/>
                </a:solidFill>
              </a:rPr>
              <a:t>Al </a:t>
            </a:r>
            <a:r>
              <a:rPr lang="en-US" dirty="0" err="1">
                <a:solidFill>
                  <a:srgbClr val="006600"/>
                </a:solidFill>
              </a:rPr>
              <a:t>Mn</a:t>
            </a:r>
            <a:r>
              <a:rPr lang="en-US" dirty="0">
                <a:solidFill>
                  <a:srgbClr val="006600"/>
                </a:solidFill>
              </a:rPr>
              <a:t> Zn Cr Fe Co </a:t>
            </a:r>
            <a:r>
              <a:rPr lang="en-US" dirty="0" err="1">
                <a:solidFill>
                  <a:srgbClr val="006600"/>
                </a:solidFill>
              </a:rPr>
              <a:t>Sn</a:t>
            </a:r>
            <a:r>
              <a:rPr lang="en-US" dirty="0">
                <a:solidFill>
                  <a:srgbClr val="006600"/>
                </a:solidFill>
              </a:rPr>
              <a:t> </a:t>
            </a:r>
            <a:r>
              <a:rPr lang="en-US" dirty="0" err="1">
                <a:solidFill>
                  <a:srgbClr val="006600"/>
                </a:solidFill>
              </a:rPr>
              <a:t>Pb</a:t>
            </a:r>
            <a:r>
              <a:rPr lang="en-US" dirty="0"/>
              <a:t>  </a:t>
            </a:r>
            <a:r>
              <a:rPr lang="en-US" dirty="0">
                <a:solidFill>
                  <a:srgbClr val="006600"/>
                </a:solidFill>
              </a:rPr>
              <a:t>Cu</a:t>
            </a:r>
            <a:r>
              <a:rPr lang="en-US" dirty="0">
                <a:solidFill>
                  <a:srgbClr val="663300"/>
                </a:solidFill>
              </a:rPr>
              <a:t>       Ag Hg Au</a:t>
            </a:r>
            <a:endParaRPr lang="ru-RU" dirty="0">
              <a:solidFill>
                <a:srgbClr val="663300"/>
              </a:solidFill>
            </a:endParaRPr>
          </a:p>
        </p:txBody>
      </p:sp>
      <p:sp>
        <p:nvSpPr>
          <p:cNvPr id="27653" name="Line 28"/>
          <p:cNvSpPr>
            <a:spLocks noChangeShapeType="1"/>
          </p:cNvSpPr>
          <p:nvPr/>
        </p:nvSpPr>
        <p:spPr bwMode="auto">
          <a:xfrm>
            <a:off x="1547664" y="1484785"/>
            <a:ext cx="7344816" cy="0"/>
          </a:xfrm>
          <a:prstGeom prst="line">
            <a:avLst/>
          </a:prstGeom>
          <a:noFill/>
          <a:ln w="28575">
            <a:solidFill>
              <a:srgbClr val="8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4" name="Line 30"/>
          <p:cNvSpPr>
            <a:spLocks noChangeShapeType="1"/>
          </p:cNvSpPr>
          <p:nvPr/>
        </p:nvSpPr>
        <p:spPr bwMode="auto">
          <a:xfrm>
            <a:off x="3203848" y="1484784"/>
            <a:ext cx="0" cy="576263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5" name="Line 31"/>
          <p:cNvSpPr>
            <a:spLocks noChangeShapeType="1"/>
          </p:cNvSpPr>
          <p:nvPr/>
        </p:nvSpPr>
        <p:spPr bwMode="auto">
          <a:xfrm>
            <a:off x="6929438" y="1501775"/>
            <a:ext cx="0" cy="576263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6" name="Line 32"/>
          <p:cNvSpPr>
            <a:spLocks noChangeShapeType="1"/>
          </p:cNvSpPr>
          <p:nvPr/>
        </p:nvSpPr>
        <p:spPr bwMode="auto">
          <a:xfrm>
            <a:off x="3203848" y="2060848"/>
            <a:ext cx="0" cy="431800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7" name="Line 34"/>
          <p:cNvSpPr>
            <a:spLocks noChangeShapeType="1"/>
          </p:cNvSpPr>
          <p:nvPr/>
        </p:nvSpPr>
        <p:spPr bwMode="auto">
          <a:xfrm>
            <a:off x="6929438" y="2071688"/>
            <a:ext cx="0" cy="431800"/>
          </a:xfrm>
          <a:prstGeom prst="line">
            <a:avLst/>
          </a:prstGeom>
          <a:noFill/>
          <a:ln w="28575">
            <a:solidFill>
              <a:srgbClr val="99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8" name="Text Box 35"/>
          <p:cNvSpPr txBox="1">
            <a:spLocks noChangeArrowheads="1"/>
          </p:cNvSpPr>
          <p:nvPr/>
        </p:nvSpPr>
        <p:spPr bwMode="auto">
          <a:xfrm>
            <a:off x="1619672" y="2132856"/>
            <a:ext cx="15557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/>
              <a:t>нитрит + О</a:t>
            </a:r>
            <a:r>
              <a:rPr lang="ru-RU" sz="2000" baseline="-25000" dirty="0"/>
              <a:t>2</a:t>
            </a:r>
          </a:p>
        </p:txBody>
      </p:sp>
      <p:sp>
        <p:nvSpPr>
          <p:cNvPr id="27659" name="Text Box 36"/>
          <p:cNvSpPr txBox="1">
            <a:spLocks noChangeArrowheads="1"/>
          </p:cNvSpPr>
          <p:nvPr/>
        </p:nvSpPr>
        <p:spPr bwMode="auto">
          <a:xfrm>
            <a:off x="3275856" y="2132856"/>
            <a:ext cx="33385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dirty="0"/>
              <a:t>оксид металла +  </a:t>
            </a:r>
            <a:r>
              <a:rPr lang="en-US" sz="2000" dirty="0"/>
              <a:t>NO</a:t>
            </a:r>
            <a:r>
              <a:rPr lang="en-US" sz="2000" baseline="-25000" dirty="0"/>
              <a:t>2</a:t>
            </a:r>
            <a:r>
              <a:rPr lang="en-US" sz="2000" dirty="0"/>
              <a:t> + O</a:t>
            </a:r>
            <a:r>
              <a:rPr lang="en-US" sz="2000" baseline="-25000" dirty="0"/>
              <a:t>2</a:t>
            </a:r>
            <a:endParaRPr lang="ru-RU" sz="2000" baseline="-25000" dirty="0"/>
          </a:p>
        </p:txBody>
      </p:sp>
      <p:sp>
        <p:nvSpPr>
          <p:cNvPr id="27660" name="Text Box 37"/>
          <p:cNvSpPr txBox="1">
            <a:spLocks noChangeArrowheads="1"/>
          </p:cNvSpPr>
          <p:nvPr/>
        </p:nvSpPr>
        <p:spPr bwMode="auto">
          <a:xfrm>
            <a:off x="7000875" y="2143125"/>
            <a:ext cx="20002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Ме + </a:t>
            </a:r>
            <a:r>
              <a:rPr lang="en-US" sz="2000"/>
              <a:t>NO</a:t>
            </a:r>
            <a:r>
              <a:rPr lang="en-US" sz="2000" baseline="-25000"/>
              <a:t>2</a:t>
            </a:r>
            <a:r>
              <a:rPr lang="en-US" sz="2000"/>
              <a:t> + O</a:t>
            </a:r>
            <a:r>
              <a:rPr lang="en-US" sz="2000" baseline="-25000"/>
              <a:t>2</a:t>
            </a:r>
            <a:endParaRPr lang="ru-RU" sz="2000" baseline="-25000"/>
          </a:p>
        </p:txBody>
      </p:sp>
      <p:sp>
        <p:nvSpPr>
          <p:cNvPr id="81959" name="Text Box 39"/>
          <p:cNvSpPr txBox="1">
            <a:spLocks noChangeArrowheads="1"/>
          </p:cNvSpPr>
          <p:nvPr/>
        </p:nvSpPr>
        <p:spPr bwMode="auto">
          <a:xfrm>
            <a:off x="2555776" y="3356992"/>
            <a:ext cx="3347391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2NaNO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= 2NaNO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+ O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0" name="Text Box 40"/>
          <p:cNvSpPr txBox="1">
            <a:spLocks noChangeArrowheads="1"/>
          </p:cNvSpPr>
          <p:nvPr/>
        </p:nvSpPr>
        <p:spPr bwMode="auto">
          <a:xfrm>
            <a:off x="2555776" y="4221088"/>
            <a:ext cx="4264309" cy="461665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2Pb(NO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= 2PbO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+ 4NO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b="1" dirty="0">
                <a:latin typeface="Times New Roman" pitchFamily="18" charset="0"/>
                <a:cs typeface="Times New Roman" pitchFamily="18" charset="0"/>
              </a:rPr>
              <a:t> + O</a:t>
            </a:r>
            <a:r>
              <a:rPr lang="en-US" sz="24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4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1961" name="Text Box 41"/>
          <p:cNvSpPr txBox="1">
            <a:spLocks noChangeArrowheads="1"/>
          </p:cNvSpPr>
          <p:nvPr/>
        </p:nvSpPr>
        <p:spPr bwMode="auto">
          <a:xfrm>
            <a:off x="2555776" y="5157192"/>
            <a:ext cx="3222357" cy="40011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2AgNO</a:t>
            </a:r>
            <a:r>
              <a:rPr lang="en-US" sz="2000" b="1" baseline="-25000" dirty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 = 2Ag + 2NO</a:t>
            </a:r>
            <a:r>
              <a:rPr lang="en-US" sz="2000" b="1" baseline="-25000" dirty="0"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+ O</a:t>
            </a:r>
            <a:r>
              <a:rPr lang="en-US" sz="2000" b="1" baseline="-25000" dirty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2000" b="1" baseline="-25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819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19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9" grpId="0" animBg="1"/>
      <p:bldP spid="81960" grpId="0" animBg="1"/>
      <p:bldP spid="81961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1547664" y="373305"/>
            <a:ext cx="7344816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>
              <a:tabLst>
                <a:tab pos="3063875" algn="ctr"/>
              </a:tabLst>
            </a:pPr>
            <a:r>
              <a:rPr lang="ru-RU" sz="2400" dirty="0">
                <a:latin typeface="Monotype Corsiva" pitchFamily="66" charset="0"/>
              </a:rPr>
              <a:t>Селитры используются как удобрения. </a:t>
            </a:r>
          </a:p>
          <a:p>
            <a:pPr>
              <a:tabLst>
                <a:tab pos="3063875" algn="ctr"/>
              </a:tabLst>
            </a:pPr>
            <a:endParaRPr lang="ru-RU" sz="2400" dirty="0">
              <a:latin typeface="Monotype Corsiva" pitchFamily="66" charset="0"/>
            </a:endParaRPr>
          </a:p>
          <a:p>
            <a:pPr>
              <a:tabLst>
                <a:tab pos="3063875" algn="ctr"/>
              </a:tabLst>
            </a:pPr>
            <a:r>
              <a:rPr lang="ru-RU" sz="2400" dirty="0">
                <a:latin typeface="Monotype Corsiva" pitchFamily="66" charset="0"/>
              </a:rPr>
              <a:t> </a:t>
            </a:r>
            <a:r>
              <a:rPr lang="en-US" sz="2400" dirty="0">
                <a:latin typeface="Monotype Corsiva" pitchFamily="66" charset="0"/>
              </a:rPr>
              <a:t>KNO</a:t>
            </a:r>
            <a:r>
              <a:rPr lang="ru-RU" sz="2400" baseline="-25000" dirty="0">
                <a:latin typeface="Monotype Corsiva" pitchFamily="66" charset="0"/>
              </a:rPr>
              <a:t>3</a:t>
            </a:r>
            <a:r>
              <a:rPr lang="ru-RU" sz="2400" dirty="0">
                <a:latin typeface="Monotype Corsiva" pitchFamily="66" charset="0"/>
              </a:rPr>
              <a:t> применяется для приготовления  </a:t>
            </a:r>
            <a:r>
              <a:rPr lang="ru-RU" sz="2400" dirty="0" smtClean="0">
                <a:latin typeface="Monotype Corsiva" pitchFamily="66" charset="0"/>
              </a:rPr>
              <a:t>черного </a:t>
            </a:r>
            <a:r>
              <a:rPr lang="ru-RU" sz="2400" dirty="0">
                <a:latin typeface="Monotype Corsiva" pitchFamily="66" charset="0"/>
              </a:rPr>
              <a:t>пороха.</a:t>
            </a:r>
          </a:p>
        </p:txBody>
      </p:sp>
      <p:pic>
        <p:nvPicPr>
          <p:cNvPr id="22531" name="Picture 3" descr="порох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1772816"/>
            <a:ext cx="2760068" cy="17281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077072"/>
            <a:ext cx="2592288" cy="23288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988840"/>
            <a:ext cx="4118858" cy="23762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907704" y="116632"/>
            <a:ext cx="6266210" cy="8248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>
              <a:tabLst>
                <a:tab pos="3063875" algn="ctr"/>
                <a:tab pos="4635500" algn="l"/>
              </a:tabLst>
            </a:pPr>
            <a:r>
              <a:rPr lang="ru-RU" sz="1800" dirty="0"/>
              <a:t>              </a:t>
            </a:r>
            <a:r>
              <a:rPr lang="ru-RU" sz="40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Оксиды азота</a:t>
            </a:r>
            <a:r>
              <a:rPr lang="ru-RU" sz="40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.</a:t>
            </a:r>
            <a:endParaRPr lang="ru-RU" sz="2400" b="1" dirty="0"/>
          </a:p>
          <a:p>
            <a:pPr>
              <a:tabLst>
                <a:tab pos="3063875" algn="ctr"/>
                <a:tab pos="4635500" algn="l"/>
              </a:tabLst>
            </a:pPr>
            <a:endParaRPr lang="ru-RU" sz="1800" b="1" dirty="0"/>
          </a:p>
          <a:p>
            <a:pPr algn="ctr">
              <a:tabLst>
                <a:tab pos="3063875" algn="ctr"/>
                <a:tab pos="4635500" algn="l"/>
              </a:tabLst>
            </a:pPr>
            <a:r>
              <a:rPr lang="ru-RU" sz="2400" b="1" dirty="0"/>
              <a:t>Азот образует </a:t>
            </a:r>
            <a:r>
              <a:rPr lang="ru-RU" sz="2400" b="1" u="sng" dirty="0"/>
              <a:t>шесть</a:t>
            </a:r>
            <a:r>
              <a:rPr lang="ru-RU" sz="2400" b="1" dirty="0"/>
              <a:t> кислородных соединений.</a:t>
            </a:r>
            <a:endParaRPr lang="ru-RU" sz="2400" dirty="0"/>
          </a:p>
          <a:p>
            <a:pPr>
              <a:tabLst>
                <a:tab pos="3063875" algn="ctr"/>
                <a:tab pos="4635500" algn="l"/>
              </a:tabLst>
            </a:pPr>
            <a:endParaRPr lang="ru-RU" sz="1800" dirty="0"/>
          </a:p>
          <a:p>
            <a:pPr>
              <a:tabLst>
                <a:tab pos="3063875" algn="ctr"/>
                <a:tab pos="4635500" algn="l"/>
              </a:tabLst>
            </a:pPr>
            <a:r>
              <a:rPr lang="ru-RU" sz="2400" b="1" u="sng" dirty="0"/>
              <a:t>степени окисления</a:t>
            </a:r>
            <a:r>
              <a:rPr lang="ru-RU" sz="1800" dirty="0"/>
              <a:t>  </a:t>
            </a:r>
            <a:r>
              <a:rPr lang="ru-RU" sz="2800" dirty="0"/>
              <a:t>+</a:t>
            </a:r>
            <a:r>
              <a:rPr lang="ru-RU" sz="2800" b="1" dirty="0"/>
              <a:t>1</a:t>
            </a:r>
            <a:r>
              <a:rPr lang="ru-RU" sz="2000" dirty="0"/>
              <a:t>    </a:t>
            </a:r>
            <a:r>
              <a:rPr lang="en-US" sz="2400" b="1" dirty="0"/>
              <a:t>N</a:t>
            </a:r>
            <a:r>
              <a:rPr lang="ru-RU" sz="1800" dirty="0"/>
              <a:t>2</a:t>
            </a:r>
            <a:r>
              <a:rPr lang="en-US" sz="2400" b="1" dirty="0"/>
              <a:t>O</a:t>
            </a:r>
            <a:endParaRPr lang="ru-RU" sz="2400" dirty="0"/>
          </a:p>
          <a:p>
            <a:pPr>
              <a:tabLst>
                <a:tab pos="3063875" algn="ctr"/>
                <a:tab pos="4635500" algn="l"/>
              </a:tabLst>
            </a:pPr>
            <a:r>
              <a:rPr lang="ru-RU" sz="2000" b="1" dirty="0"/>
              <a:t>                                            </a:t>
            </a:r>
          </a:p>
          <a:p>
            <a:pPr>
              <a:tabLst>
                <a:tab pos="3063875" algn="ctr"/>
                <a:tab pos="4635500" algn="l"/>
              </a:tabLst>
            </a:pPr>
            <a:r>
              <a:rPr lang="ru-RU" sz="2000" b="1" dirty="0"/>
              <a:t>                                            </a:t>
            </a:r>
            <a:r>
              <a:rPr lang="ru-RU" sz="2800" dirty="0"/>
              <a:t>+</a:t>
            </a:r>
            <a:r>
              <a:rPr lang="ru-RU" sz="2800" b="1" dirty="0"/>
              <a:t>2</a:t>
            </a:r>
            <a:r>
              <a:rPr lang="ru-RU" sz="2000" b="1" dirty="0"/>
              <a:t>    </a:t>
            </a:r>
            <a:r>
              <a:rPr lang="en-US" sz="2400" b="1" dirty="0"/>
              <a:t>NO</a:t>
            </a:r>
            <a:endParaRPr lang="ru-RU" sz="2800" b="1" dirty="0"/>
          </a:p>
          <a:p>
            <a:pPr>
              <a:tabLst>
                <a:tab pos="3063875" algn="ctr"/>
                <a:tab pos="4635500" algn="l"/>
              </a:tabLst>
            </a:pPr>
            <a:r>
              <a:rPr lang="ru-RU" sz="2000" b="1" dirty="0"/>
              <a:t>                                            </a:t>
            </a:r>
          </a:p>
          <a:p>
            <a:pPr>
              <a:tabLst>
                <a:tab pos="3063875" algn="ctr"/>
                <a:tab pos="4635500" algn="l"/>
              </a:tabLst>
            </a:pPr>
            <a:r>
              <a:rPr lang="ru-RU" sz="2000" dirty="0"/>
              <a:t>                                            </a:t>
            </a:r>
            <a:r>
              <a:rPr lang="ru-RU" sz="2800" dirty="0"/>
              <a:t>+</a:t>
            </a:r>
            <a:r>
              <a:rPr lang="ru-RU" sz="2800" b="1" dirty="0"/>
              <a:t>3</a:t>
            </a:r>
            <a:r>
              <a:rPr lang="ru-RU" sz="2000" b="1" dirty="0"/>
              <a:t>    </a:t>
            </a:r>
            <a:r>
              <a:rPr lang="en-US" sz="2400" b="1" dirty="0"/>
              <a:t>N</a:t>
            </a:r>
            <a:r>
              <a:rPr lang="ru-RU" sz="1800" dirty="0"/>
              <a:t>2</a:t>
            </a:r>
            <a:r>
              <a:rPr lang="en-US" sz="2400" b="1" dirty="0"/>
              <a:t>O</a:t>
            </a:r>
            <a:r>
              <a:rPr lang="ru-RU" sz="1800" dirty="0"/>
              <a:t>3</a:t>
            </a:r>
            <a:endParaRPr lang="ru-RU" sz="2000" dirty="0"/>
          </a:p>
          <a:p>
            <a:pPr>
              <a:tabLst>
                <a:tab pos="3063875" algn="ctr"/>
                <a:tab pos="4635500" algn="l"/>
              </a:tabLst>
            </a:pPr>
            <a:r>
              <a:rPr lang="ru-RU" sz="2000" b="1" dirty="0"/>
              <a:t>                                            </a:t>
            </a:r>
          </a:p>
          <a:p>
            <a:pPr>
              <a:tabLst>
                <a:tab pos="3063875" algn="ctr"/>
                <a:tab pos="4635500" algn="l"/>
              </a:tabLst>
            </a:pPr>
            <a:r>
              <a:rPr lang="ru-RU" sz="2000" dirty="0"/>
              <a:t>                                            </a:t>
            </a:r>
            <a:r>
              <a:rPr lang="ru-RU" sz="2800" dirty="0"/>
              <a:t>+</a:t>
            </a:r>
            <a:r>
              <a:rPr lang="ru-RU" sz="2800" b="1" dirty="0"/>
              <a:t>4</a:t>
            </a:r>
            <a:r>
              <a:rPr lang="ru-RU" sz="2000" b="1" dirty="0"/>
              <a:t>    </a:t>
            </a:r>
            <a:r>
              <a:rPr lang="en-US" sz="2400" b="1" dirty="0"/>
              <a:t>NO</a:t>
            </a:r>
            <a:r>
              <a:rPr lang="ru-RU" sz="1800" dirty="0"/>
              <a:t>2</a:t>
            </a:r>
            <a:r>
              <a:rPr lang="ru-RU" sz="2400" b="1" dirty="0"/>
              <a:t>, </a:t>
            </a:r>
            <a:r>
              <a:rPr lang="en-US" sz="2400" b="1" dirty="0"/>
              <a:t>N</a:t>
            </a:r>
            <a:r>
              <a:rPr lang="ru-RU" sz="1800" dirty="0"/>
              <a:t>2</a:t>
            </a:r>
            <a:r>
              <a:rPr lang="en-US" sz="2400" b="1" dirty="0"/>
              <a:t>O</a:t>
            </a:r>
            <a:r>
              <a:rPr lang="ru-RU" sz="1800" dirty="0"/>
              <a:t>4</a:t>
            </a:r>
            <a:endParaRPr lang="ru-RU" sz="2000" dirty="0"/>
          </a:p>
          <a:p>
            <a:pPr>
              <a:tabLst>
                <a:tab pos="3063875" algn="ctr"/>
                <a:tab pos="4635500" algn="l"/>
              </a:tabLst>
            </a:pPr>
            <a:r>
              <a:rPr lang="ru-RU" sz="2000" b="1" dirty="0"/>
              <a:t>                                    </a:t>
            </a:r>
          </a:p>
          <a:p>
            <a:pPr>
              <a:tabLst>
                <a:tab pos="3063875" algn="ctr"/>
                <a:tab pos="4635500" algn="l"/>
              </a:tabLst>
            </a:pPr>
            <a:r>
              <a:rPr lang="ru-RU" sz="2000" dirty="0"/>
              <a:t>                                            </a:t>
            </a:r>
            <a:r>
              <a:rPr lang="ru-RU" sz="2800" dirty="0"/>
              <a:t>+</a:t>
            </a:r>
            <a:r>
              <a:rPr lang="ru-RU" sz="2800" b="1" dirty="0"/>
              <a:t>5</a:t>
            </a:r>
            <a:r>
              <a:rPr lang="ru-RU" sz="2000" b="1" dirty="0"/>
              <a:t>    </a:t>
            </a:r>
            <a:r>
              <a:rPr lang="en-US" sz="2400" b="1" dirty="0"/>
              <a:t>N</a:t>
            </a:r>
            <a:r>
              <a:rPr lang="ru-RU" sz="1800" dirty="0"/>
              <a:t>2</a:t>
            </a:r>
            <a:r>
              <a:rPr lang="en-US" sz="2400" b="1" dirty="0"/>
              <a:t>O</a:t>
            </a:r>
            <a:r>
              <a:rPr lang="ru-RU" sz="1800" dirty="0"/>
              <a:t>5</a:t>
            </a:r>
            <a:r>
              <a:rPr lang="ru-RU" sz="2400" dirty="0"/>
              <a:t> </a:t>
            </a:r>
            <a:endParaRPr lang="ru-RU" sz="2800" b="1" dirty="0"/>
          </a:p>
          <a:p>
            <a:pPr>
              <a:tabLst>
                <a:tab pos="3063875" algn="ctr"/>
                <a:tab pos="4635500" algn="l"/>
              </a:tabLst>
            </a:pPr>
            <a:endParaRPr lang="ru-RU" sz="2400" dirty="0"/>
          </a:p>
          <a:p>
            <a:pPr>
              <a:tabLst>
                <a:tab pos="3063875" algn="ctr"/>
                <a:tab pos="4635500" algn="l"/>
              </a:tabLst>
            </a:pPr>
            <a:endParaRPr lang="ru-RU" sz="1800" dirty="0"/>
          </a:p>
          <a:p>
            <a:pPr>
              <a:tabLst>
                <a:tab pos="3063875" algn="ctr"/>
                <a:tab pos="4635500" algn="l"/>
              </a:tabLst>
            </a:pPr>
            <a:endParaRPr lang="ru-RU" sz="1800" dirty="0"/>
          </a:p>
          <a:p>
            <a:pPr>
              <a:tabLst>
                <a:tab pos="3063875" algn="ctr"/>
                <a:tab pos="4635500" algn="l"/>
              </a:tabLst>
            </a:pPr>
            <a:endParaRPr lang="ru-RU" sz="1800" dirty="0"/>
          </a:p>
          <a:p>
            <a:pPr>
              <a:tabLst>
                <a:tab pos="3063875" algn="ctr"/>
                <a:tab pos="4635500" algn="l"/>
              </a:tabLst>
            </a:pPr>
            <a:endParaRPr lang="ru-RU" sz="1800" dirty="0"/>
          </a:p>
          <a:p>
            <a:pPr>
              <a:tabLst>
                <a:tab pos="3063875" algn="ctr"/>
                <a:tab pos="4635500" algn="l"/>
              </a:tabLst>
            </a:pPr>
            <a:endParaRPr lang="ru-RU" sz="1800" dirty="0"/>
          </a:p>
          <a:p>
            <a:pPr>
              <a:tabLst>
                <a:tab pos="3063875" algn="ctr"/>
                <a:tab pos="4635500" algn="l"/>
              </a:tabLst>
            </a:pPr>
            <a:endParaRPr lang="ru-RU" sz="1800" dirty="0"/>
          </a:p>
          <a:p>
            <a:pPr>
              <a:tabLst>
                <a:tab pos="3063875" algn="ctr"/>
                <a:tab pos="4635500" algn="l"/>
              </a:tabLst>
            </a:pPr>
            <a:endParaRPr lang="ru-RU" sz="1800" dirty="0"/>
          </a:p>
          <a:p>
            <a:pPr>
              <a:tabLst>
                <a:tab pos="3063875" algn="ctr"/>
                <a:tab pos="4635500" algn="l"/>
              </a:tabLst>
            </a:pPr>
            <a:endParaRPr lang="ru-RU" sz="1800" dirty="0"/>
          </a:p>
          <a:p>
            <a:pPr>
              <a:tabLst>
                <a:tab pos="3063875" algn="ctr"/>
                <a:tab pos="4635500" algn="l"/>
              </a:tabLst>
            </a:pP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260648"/>
            <a:ext cx="5400600" cy="792088"/>
          </a:xfrm>
        </p:spPr>
        <p:txBody>
          <a:bodyPr>
            <a:noAutofit/>
          </a:bodyPr>
          <a:lstStyle/>
          <a:p>
            <a:pPr algn="ctr"/>
            <a:r>
              <a:rPr lang="ru-RU" sz="4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Домашнее </a:t>
            </a:r>
            <a:r>
              <a:rPr lang="ru-RU" sz="4800" i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задание:</a:t>
            </a:r>
            <a:endParaRPr lang="ru-RU" sz="4800" i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427984" y="980728"/>
            <a:ext cx="4392488" cy="2121099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§ 26, </a:t>
            </a:r>
            <a:endParaRPr lang="ru-RU" sz="4000" b="1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  <a:p>
            <a:pPr algn="ctr"/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упр. </a:t>
            </a:r>
            <a:r>
              <a:rPr lang="ru-RU" sz="40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2,4 стр. 121.</a:t>
            </a:r>
            <a:endParaRPr lang="ru-RU" sz="40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5" name="Picture 7" descr="dbdee13c60c9204fee7ec8d256b5f9fa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19672" y="1772816"/>
            <a:ext cx="3207518" cy="3871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9590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1"/>
          <p:cNvSpPr>
            <a:spLocks noChangeArrowheads="1"/>
          </p:cNvSpPr>
          <p:nvPr/>
        </p:nvSpPr>
        <p:spPr bwMode="auto">
          <a:xfrm>
            <a:off x="2843808" y="5661248"/>
            <a:ext cx="3671887" cy="6477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7" name="Rectangle 9"/>
          <p:cNvSpPr>
            <a:spLocks noChangeArrowheads="1"/>
          </p:cNvSpPr>
          <p:nvPr/>
        </p:nvSpPr>
        <p:spPr bwMode="auto">
          <a:xfrm>
            <a:off x="2699792" y="4653136"/>
            <a:ext cx="3167063" cy="5032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4932040" y="3140968"/>
            <a:ext cx="3529013" cy="57626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4139952" y="2780928"/>
            <a:ext cx="500404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anchor="ctr">
            <a:spAutoFit/>
          </a:bodyPr>
          <a:lstStyle/>
          <a:p>
            <a:pPr>
              <a:defRPr/>
            </a:pPr>
            <a:r>
              <a:rPr lang="ru-RU" sz="2400" b="1" u="sng" dirty="0" smtClean="0">
                <a:latin typeface="Monotype Corsiva" pitchFamily="66" charset="0"/>
              </a:rPr>
              <a:t>Получение</a:t>
            </a:r>
            <a:r>
              <a:rPr lang="ru-RU" sz="2400" b="1" u="sng" dirty="0">
                <a:latin typeface="Monotype Corsiva" pitchFamily="66" charset="0"/>
              </a:rPr>
              <a:t>:</a:t>
            </a:r>
          </a:p>
          <a:p>
            <a:pPr>
              <a:defRPr/>
            </a:pPr>
            <a:r>
              <a:rPr lang="ru-RU" sz="2400" b="1" dirty="0"/>
              <a:t>            </a:t>
            </a:r>
            <a:r>
              <a:rPr lang="ru-RU" sz="2400" b="1" dirty="0" smtClean="0"/>
              <a:t> </a:t>
            </a:r>
            <a:r>
              <a:rPr lang="en-US" sz="2400" b="1" dirty="0"/>
              <a:t>NH</a:t>
            </a:r>
            <a:r>
              <a:rPr lang="en-US" sz="2400" b="1" baseline="-25000" dirty="0"/>
              <a:t>4</a:t>
            </a:r>
            <a:r>
              <a:rPr lang="en-US" sz="2400" b="1" dirty="0"/>
              <a:t>NO = N</a:t>
            </a:r>
            <a:r>
              <a:rPr lang="en-US" sz="2400" b="1" baseline="-25000" dirty="0"/>
              <a:t>2</a:t>
            </a:r>
            <a:r>
              <a:rPr lang="en-US" sz="2400" b="1" dirty="0"/>
              <a:t>O +2H</a:t>
            </a:r>
            <a:r>
              <a:rPr lang="en-US" sz="2400" b="1" baseline="-25000" dirty="0"/>
              <a:t>2</a:t>
            </a:r>
            <a:r>
              <a:rPr lang="en-US" sz="2400" b="1" dirty="0"/>
              <a:t>O</a:t>
            </a:r>
            <a:endParaRPr lang="ru-RU" sz="4400" b="1" dirty="0">
              <a:solidFill>
                <a:srgbClr val="FF0000"/>
              </a:solidFill>
            </a:endParaRPr>
          </a:p>
        </p:txBody>
      </p:sp>
      <p:sp>
        <p:nvSpPr>
          <p:cNvPr id="11270" name="Rectangle 7"/>
          <p:cNvSpPr>
            <a:spLocks noGrp="1" noChangeArrowheads="1"/>
          </p:cNvSpPr>
          <p:nvPr>
            <p:ph type="title"/>
          </p:nvPr>
        </p:nvSpPr>
        <p:spPr>
          <a:xfrm>
            <a:off x="2411760" y="3789040"/>
            <a:ext cx="4464050" cy="576262"/>
          </a:xfrm>
        </p:spPr>
        <p:txBody>
          <a:bodyPr/>
          <a:lstStyle/>
          <a:p>
            <a:pPr algn="l" eaLnBrk="1" hangingPunct="1"/>
            <a:r>
              <a:rPr lang="ru-RU" sz="2400" b="1" u="sng" dirty="0" smtClean="0">
                <a:latin typeface="Monotype Corsiva" pitchFamily="66" charset="0"/>
              </a:rPr>
              <a:t>Химические свойства:</a:t>
            </a:r>
          </a:p>
        </p:txBody>
      </p:sp>
      <p:sp>
        <p:nvSpPr>
          <p:cNvPr id="11271" name="Rectangle 8"/>
          <p:cNvSpPr>
            <a:spLocks noChangeArrowheads="1"/>
          </p:cNvSpPr>
          <p:nvPr/>
        </p:nvSpPr>
        <p:spPr bwMode="auto">
          <a:xfrm>
            <a:off x="2267744" y="4293096"/>
            <a:ext cx="395813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2400" b="1" dirty="0">
                <a:latin typeface="Monotype Corsiva" pitchFamily="66" charset="0"/>
              </a:rPr>
              <a:t>1. разложение при </a:t>
            </a:r>
            <a:r>
              <a:rPr lang="ru-RU" sz="2400" b="1" dirty="0" smtClean="0">
                <a:latin typeface="Monotype Corsiva" pitchFamily="66" charset="0"/>
              </a:rPr>
              <a:t>нагревании</a:t>
            </a:r>
            <a:r>
              <a:rPr lang="ru-RU" sz="2400" b="1" dirty="0" smtClean="0"/>
              <a:t>    </a:t>
            </a:r>
            <a:endParaRPr lang="ru-RU" sz="2400" b="1" dirty="0"/>
          </a:p>
          <a:p>
            <a:pPr algn="ctr"/>
            <a:r>
              <a:rPr lang="ru-RU" sz="2400" b="1" dirty="0"/>
              <a:t>2</a:t>
            </a:r>
            <a:r>
              <a:rPr lang="en-US" sz="2400" b="1" dirty="0"/>
              <a:t>N</a:t>
            </a:r>
            <a:r>
              <a:rPr lang="ru-RU" sz="2400" b="1" baseline="-25000" dirty="0"/>
              <a:t>2</a:t>
            </a:r>
            <a:r>
              <a:rPr lang="ru-RU" sz="2400" b="1" baseline="30000" dirty="0"/>
              <a:t>+1</a:t>
            </a:r>
            <a:r>
              <a:rPr lang="en-US" sz="2400" b="1" dirty="0"/>
              <a:t>O</a:t>
            </a:r>
            <a:r>
              <a:rPr lang="ru-RU" sz="2400" b="1" dirty="0"/>
              <a:t> = 2</a:t>
            </a:r>
            <a:r>
              <a:rPr lang="en-US" sz="2400" b="1" dirty="0"/>
              <a:t>N</a:t>
            </a:r>
            <a:r>
              <a:rPr lang="ru-RU" sz="2400" b="1" baseline="-25000" dirty="0"/>
              <a:t>2</a:t>
            </a:r>
            <a:r>
              <a:rPr lang="ru-RU" sz="2400" b="1" baseline="30000" dirty="0"/>
              <a:t>0</a:t>
            </a:r>
            <a:r>
              <a:rPr lang="ru-RU" sz="2400" b="1" dirty="0"/>
              <a:t>+</a:t>
            </a:r>
            <a:r>
              <a:rPr lang="en-US" sz="2400" b="1" dirty="0"/>
              <a:t>O</a:t>
            </a:r>
            <a:r>
              <a:rPr lang="ru-RU" sz="2400" b="1" baseline="-25000" dirty="0"/>
              <a:t>2</a:t>
            </a:r>
          </a:p>
        </p:txBody>
      </p:sp>
      <p:sp>
        <p:nvSpPr>
          <p:cNvPr id="11272" name="Rectangle 10"/>
          <p:cNvSpPr>
            <a:spLocks noChangeArrowheads="1"/>
          </p:cNvSpPr>
          <p:nvPr/>
        </p:nvSpPr>
        <p:spPr bwMode="auto">
          <a:xfrm>
            <a:off x="2267744" y="5263411"/>
            <a:ext cx="4169731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2. с </a:t>
            </a:r>
            <a:r>
              <a:rPr lang="ru-RU" sz="2400" b="1" dirty="0" smtClean="0">
                <a:latin typeface="Monotype Corsiva" pitchFamily="66" charset="0"/>
              </a:rPr>
              <a:t>водородом</a:t>
            </a:r>
            <a:endParaRPr lang="ru-RU" sz="2400" b="1" dirty="0">
              <a:latin typeface="Monotype Corsiva" pitchFamily="66" charset="0"/>
            </a:endParaRPr>
          </a:p>
          <a:p>
            <a:r>
              <a:rPr lang="ru-RU" sz="2400" b="1" dirty="0"/>
              <a:t>           </a:t>
            </a:r>
            <a:r>
              <a:rPr lang="en-US" sz="2400" b="1" dirty="0"/>
              <a:t>N</a:t>
            </a:r>
            <a:r>
              <a:rPr lang="ru-RU" sz="2400" b="1" baseline="-25000" dirty="0"/>
              <a:t>2</a:t>
            </a:r>
            <a:r>
              <a:rPr lang="ru-RU" sz="2400" b="1" baseline="30000" dirty="0"/>
              <a:t>+1</a:t>
            </a:r>
            <a:r>
              <a:rPr lang="en-US" sz="2400" b="1" dirty="0"/>
              <a:t>O</a:t>
            </a:r>
            <a:r>
              <a:rPr lang="ru-RU" sz="2400" b="1" dirty="0"/>
              <a:t> +</a:t>
            </a:r>
            <a:r>
              <a:rPr lang="en-US" sz="2400" b="1" dirty="0"/>
              <a:t>H</a:t>
            </a:r>
            <a:r>
              <a:rPr lang="en-US" sz="2400" b="1" baseline="-25000" dirty="0"/>
              <a:t>2</a:t>
            </a:r>
            <a:r>
              <a:rPr lang="ru-RU" sz="2400" b="1" dirty="0"/>
              <a:t> = </a:t>
            </a:r>
            <a:r>
              <a:rPr lang="en-US" sz="2400" b="1" dirty="0"/>
              <a:t>N</a:t>
            </a:r>
            <a:r>
              <a:rPr lang="ru-RU" sz="2400" b="1" baseline="-25000" dirty="0"/>
              <a:t>2</a:t>
            </a:r>
            <a:r>
              <a:rPr lang="ru-RU" sz="2400" b="1" baseline="30000" dirty="0"/>
              <a:t>0</a:t>
            </a:r>
            <a:r>
              <a:rPr lang="ru-RU" sz="2400" b="1" dirty="0"/>
              <a:t> +</a:t>
            </a:r>
            <a:r>
              <a:rPr lang="en-US" sz="2400" b="1" dirty="0"/>
              <a:t>H</a:t>
            </a:r>
            <a:r>
              <a:rPr lang="ru-RU" sz="2400" b="1" baseline="-25000" dirty="0"/>
              <a:t>2</a:t>
            </a:r>
            <a:r>
              <a:rPr lang="en-US" sz="2400" b="1" dirty="0"/>
              <a:t>O</a:t>
            </a:r>
          </a:p>
        </p:txBody>
      </p:sp>
      <p:sp>
        <p:nvSpPr>
          <p:cNvPr id="11273" name="Rectangle 12"/>
          <p:cNvSpPr>
            <a:spLocks noChangeArrowheads="1"/>
          </p:cNvSpPr>
          <p:nvPr/>
        </p:nvSpPr>
        <p:spPr bwMode="auto">
          <a:xfrm>
            <a:off x="2915816" y="6150114"/>
            <a:ext cx="3732111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Monotype Corsiva" pitchFamily="66" charset="0"/>
              </a:rPr>
              <a:t>несолеобразующий</a:t>
            </a:r>
            <a:endParaRPr lang="en-US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1274" name="Oval 13"/>
          <p:cNvSpPr>
            <a:spLocks noChangeArrowheads="1"/>
          </p:cNvSpPr>
          <p:nvPr/>
        </p:nvSpPr>
        <p:spPr bwMode="auto">
          <a:xfrm>
            <a:off x="1475656" y="404664"/>
            <a:ext cx="719138" cy="719137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 dirty="0"/>
              <a:t>+1</a:t>
            </a:r>
            <a:endParaRPr lang="ru-RU" sz="2800" b="1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195736" y="188640"/>
            <a:ext cx="116730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N</a:t>
            </a:r>
            <a:r>
              <a:rPr lang="en-US" sz="4800" b="1" baseline="-25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2</a:t>
            </a:r>
            <a:r>
              <a:rPr lang="en-US" sz="4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O</a:t>
            </a:r>
            <a:endParaRPr lang="ru-RU" sz="48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491880" y="260648"/>
            <a:ext cx="54006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latin typeface="Monotype Corsiva" pitchFamily="66" charset="0"/>
              </a:rPr>
              <a:t>оксид азота (I), закись азота</a:t>
            </a:r>
            <a:r>
              <a:rPr lang="ru-RU" sz="2400" b="1" dirty="0" smtClean="0">
                <a:latin typeface="Monotype Corsiva" pitchFamily="66" charset="0"/>
              </a:rPr>
              <a:t> или </a:t>
            </a:r>
          </a:p>
          <a:p>
            <a:r>
              <a:rPr lang="ru-RU" sz="2400" b="1" dirty="0" smtClean="0">
                <a:latin typeface="Monotype Corsiva" pitchFamily="66" charset="0"/>
              </a:rPr>
              <a:t>«веселящий газ», возбуждающе </a:t>
            </a:r>
          </a:p>
          <a:p>
            <a:r>
              <a:rPr lang="ru-RU" sz="2400" b="1" dirty="0" smtClean="0">
                <a:latin typeface="Monotype Corsiva" pitchFamily="66" charset="0"/>
              </a:rPr>
              <a:t>действует на нервную систему </a:t>
            </a:r>
          </a:p>
          <a:p>
            <a:r>
              <a:rPr lang="ru-RU" sz="2400" b="1" dirty="0" smtClean="0">
                <a:latin typeface="Monotype Corsiva" pitchFamily="66" charset="0"/>
              </a:rPr>
              <a:t>человека, используют в медицине как анестезирующее средство.  Физические свойства: газ, без цвета и запаха. Проявляет окислительные свойства,  легко разлагается.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1028" name="Picture 4" descr="Современная медицина для женщин (home.woman.mediclady) : Рассылка : Subscribe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12360" y="260648"/>
            <a:ext cx="1152128" cy="1152128"/>
          </a:xfrm>
          <a:prstGeom prst="rect">
            <a:avLst/>
          </a:prstGeom>
          <a:noFill/>
        </p:spPr>
      </p:pic>
      <p:pic>
        <p:nvPicPr>
          <p:cNvPr id="1032" name="Picture 8" descr="5 причин использовать Донатор Азота в своей спортивной диете (NO - Nitric Oxide Supplements) do4a.com - второе дыхание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1268760"/>
            <a:ext cx="1866481" cy="11521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1"/>
          <p:cNvSpPr>
            <a:spLocks noChangeArrowheads="1"/>
          </p:cNvSpPr>
          <p:nvPr/>
        </p:nvSpPr>
        <p:spPr bwMode="auto">
          <a:xfrm>
            <a:off x="4716016" y="4941168"/>
            <a:ext cx="3168650" cy="5048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1" name="Rectangle 19"/>
          <p:cNvSpPr>
            <a:spLocks noChangeArrowheads="1"/>
          </p:cNvSpPr>
          <p:nvPr/>
        </p:nvSpPr>
        <p:spPr bwMode="auto">
          <a:xfrm>
            <a:off x="4139952" y="5733256"/>
            <a:ext cx="4033838" cy="576262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2" name="Rectangle 12"/>
          <p:cNvSpPr>
            <a:spLocks noChangeArrowheads="1"/>
          </p:cNvSpPr>
          <p:nvPr/>
        </p:nvSpPr>
        <p:spPr bwMode="auto">
          <a:xfrm>
            <a:off x="4499992" y="3645024"/>
            <a:ext cx="3743325" cy="5032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2293" name="Rectangle 9"/>
          <p:cNvSpPr>
            <a:spLocks noChangeArrowheads="1"/>
          </p:cNvSpPr>
          <p:nvPr/>
        </p:nvSpPr>
        <p:spPr bwMode="auto">
          <a:xfrm>
            <a:off x="4788024" y="2636912"/>
            <a:ext cx="2881313" cy="6477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8436" name="Rectangle 4"/>
          <p:cNvSpPr>
            <a:spLocks noGrp="1" noChangeArrowheads="1"/>
          </p:cNvSpPr>
          <p:nvPr>
            <p:ph type="title"/>
          </p:nvPr>
        </p:nvSpPr>
        <p:spPr>
          <a:xfrm>
            <a:off x="1691680" y="116632"/>
            <a:ext cx="2088232" cy="1143000"/>
          </a:xfrm>
        </p:spPr>
        <p:txBody>
          <a:bodyPr/>
          <a:lstStyle/>
          <a:p>
            <a:pPr algn="l" eaLnBrk="1" hangingPunct="1">
              <a:defRPr/>
            </a:pPr>
            <a:r>
              <a:rPr lang="en-US" sz="6000" dirty="0" smtClean="0">
                <a:solidFill>
                  <a:srgbClr val="FF0000"/>
                </a:solidFill>
              </a:rPr>
              <a:t>      </a:t>
            </a:r>
            <a:r>
              <a:rPr lang="en-US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NO</a:t>
            </a:r>
            <a:endParaRPr lang="ru-RU" sz="4800" b="1" i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2295" name="Oval 5"/>
          <p:cNvSpPr>
            <a:spLocks noChangeArrowheads="1"/>
          </p:cNvSpPr>
          <p:nvPr/>
        </p:nvSpPr>
        <p:spPr bwMode="auto">
          <a:xfrm>
            <a:off x="1619672" y="260648"/>
            <a:ext cx="719138" cy="719137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 dirty="0"/>
              <a:t>+2</a:t>
            </a:r>
            <a:endParaRPr lang="ru-RU" sz="2800" b="1" dirty="0"/>
          </a:p>
        </p:txBody>
      </p:sp>
      <p:sp>
        <p:nvSpPr>
          <p:cNvPr id="12296" name="Rectangle 6"/>
          <p:cNvSpPr>
            <a:spLocks noChangeArrowheads="1"/>
          </p:cNvSpPr>
          <p:nvPr/>
        </p:nvSpPr>
        <p:spPr bwMode="auto">
          <a:xfrm>
            <a:off x="2627784" y="2132856"/>
            <a:ext cx="20161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u="sng" dirty="0">
                <a:latin typeface="Monotype Corsiva" pitchFamily="66" charset="0"/>
              </a:rPr>
              <a:t>Получение:</a:t>
            </a:r>
            <a:endParaRPr lang="en-US" sz="2400" b="1" u="sng" dirty="0">
              <a:latin typeface="Monotype Corsiva" pitchFamily="66" charset="0"/>
            </a:endParaRPr>
          </a:p>
        </p:txBody>
      </p:sp>
      <p:sp>
        <p:nvSpPr>
          <p:cNvPr id="12297" name="Rectangle 7"/>
          <p:cNvSpPr>
            <a:spLocks noChangeArrowheads="1"/>
          </p:cNvSpPr>
          <p:nvPr/>
        </p:nvSpPr>
        <p:spPr bwMode="auto">
          <a:xfrm>
            <a:off x="1691680" y="2420888"/>
            <a:ext cx="2735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1. В природе:</a:t>
            </a:r>
            <a:endParaRPr lang="en-US" sz="2400" b="1" dirty="0">
              <a:latin typeface="Monotype Corsiva" pitchFamily="66" charset="0"/>
            </a:endParaRPr>
          </a:p>
        </p:txBody>
      </p:sp>
      <p:sp>
        <p:nvSpPr>
          <p:cNvPr id="12298" name="Rectangle 8"/>
          <p:cNvSpPr>
            <a:spLocks noChangeArrowheads="1"/>
          </p:cNvSpPr>
          <p:nvPr/>
        </p:nvSpPr>
        <p:spPr bwMode="auto">
          <a:xfrm>
            <a:off x="4860032" y="2708920"/>
            <a:ext cx="27352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800" b="1" dirty="0"/>
              <a:t>N</a:t>
            </a:r>
            <a:r>
              <a:rPr lang="en-US" sz="2800" b="1" baseline="-25000" dirty="0"/>
              <a:t>2</a:t>
            </a:r>
            <a:r>
              <a:rPr lang="en-US" sz="2800" b="1" dirty="0"/>
              <a:t> + O</a:t>
            </a:r>
            <a:r>
              <a:rPr lang="en-US" sz="2800" b="1" baseline="-25000" dirty="0"/>
              <a:t>2</a:t>
            </a:r>
            <a:r>
              <a:rPr lang="en-US" sz="2800" b="1" dirty="0"/>
              <a:t> = 2NO</a:t>
            </a:r>
          </a:p>
        </p:txBody>
      </p:sp>
      <p:sp>
        <p:nvSpPr>
          <p:cNvPr id="12299" name="Rectangle 10"/>
          <p:cNvSpPr>
            <a:spLocks noChangeArrowheads="1"/>
          </p:cNvSpPr>
          <p:nvPr/>
        </p:nvSpPr>
        <p:spPr bwMode="auto">
          <a:xfrm>
            <a:off x="1691680" y="3140968"/>
            <a:ext cx="3887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2. В промышленности:</a:t>
            </a:r>
            <a:endParaRPr lang="en-US" sz="2400" b="1" dirty="0">
              <a:latin typeface="Monotype Corsiva" pitchFamily="66" charset="0"/>
            </a:endParaRPr>
          </a:p>
        </p:txBody>
      </p:sp>
      <p:sp>
        <p:nvSpPr>
          <p:cNvPr id="12300" name="Rectangle 11"/>
          <p:cNvSpPr>
            <a:spLocks noChangeArrowheads="1"/>
          </p:cNvSpPr>
          <p:nvPr/>
        </p:nvSpPr>
        <p:spPr bwMode="auto">
          <a:xfrm>
            <a:off x="4427984" y="3645024"/>
            <a:ext cx="4392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dirty="0"/>
              <a:t>4</a:t>
            </a:r>
            <a:r>
              <a:rPr lang="en-US" sz="2400" b="1" dirty="0"/>
              <a:t>NH</a:t>
            </a:r>
            <a:r>
              <a:rPr lang="en-US" sz="2400" b="1" baseline="-25000" dirty="0"/>
              <a:t>3 </a:t>
            </a:r>
            <a:r>
              <a:rPr lang="en-US" sz="2400" b="1" dirty="0"/>
              <a:t>+ 5O</a:t>
            </a:r>
            <a:r>
              <a:rPr lang="en-US" sz="2400" b="1" baseline="-25000" dirty="0"/>
              <a:t>2</a:t>
            </a:r>
            <a:r>
              <a:rPr lang="en-US" sz="2400" b="1" dirty="0"/>
              <a:t> = 4NO +6H</a:t>
            </a:r>
            <a:r>
              <a:rPr lang="en-US" sz="2400" b="1" baseline="-25000" dirty="0"/>
              <a:t>2</a:t>
            </a:r>
            <a:r>
              <a:rPr lang="en-US" sz="2400" b="1" dirty="0"/>
              <a:t>O</a:t>
            </a:r>
          </a:p>
        </p:txBody>
      </p:sp>
      <p:sp>
        <p:nvSpPr>
          <p:cNvPr id="12301" name="Line 13"/>
          <p:cNvSpPr>
            <a:spLocks noChangeShapeType="1"/>
          </p:cNvSpPr>
          <p:nvPr/>
        </p:nvSpPr>
        <p:spPr bwMode="auto">
          <a:xfrm>
            <a:off x="1368152" y="4149080"/>
            <a:ext cx="7596336" cy="0"/>
          </a:xfrm>
          <a:prstGeom prst="line">
            <a:avLst/>
          </a:prstGeom>
          <a:noFill/>
          <a:ln w="9525">
            <a:solidFill>
              <a:srgbClr val="FF9966"/>
            </a:solidFill>
            <a:prstDash val="dash"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2302" name="Rectangle 14"/>
          <p:cNvSpPr>
            <a:spLocks noChangeArrowheads="1"/>
          </p:cNvSpPr>
          <p:nvPr/>
        </p:nvSpPr>
        <p:spPr bwMode="auto">
          <a:xfrm>
            <a:off x="2555776" y="4077072"/>
            <a:ext cx="3887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u="sng" dirty="0">
                <a:latin typeface="Monotype Corsiva" pitchFamily="66" charset="0"/>
              </a:rPr>
              <a:t>Химические свойства:</a:t>
            </a:r>
            <a:endParaRPr lang="en-US" sz="2400" b="1" u="sng" dirty="0">
              <a:latin typeface="Monotype Corsiva" pitchFamily="66" charset="0"/>
            </a:endParaRPr>
          </a:p>
        </p:txBody>
      </p:sp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1691680" y="4581128"/>
            <a:ext cx="3887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1. легко окисляется:</a:t>
            </a:r>
            <a:endParaRPr lang="en-US" sz="2400" b="1" dirty="0">
              <a:latin typeface="Monotype Corsiva" pitchFamily="66" charset="0"/>
            </a:endParaRPr>
          </a:p>
        </p:txBody>
      </p: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4716016" y="4209564"/>
            <a:ext cx="3887788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endParaRPr lang="ru-RU" sz="2400" b="1" dirty="0" smtClean="0"/>
          </a:p>
          <a:p>
            <a:endParaRPr lang="ru-RU" sz="2400" b="1" dirty="0" smtClean="0"/>
          </a:p>
          <a:p>
            <a:r>
              <a:rPr lang="ru-RU" sz="2400" b="1" dirty="0" smtClean="0"/>
              <a:t>2</a:t>
            </a:r>
            <a:r>
              <a:rPr lang="en-US" sz="2400" b="1" dirty="0"/>
              <a:t>N</a:t>
            </a:r>
            <a:r>
              <a:rPr lang="en-US" sz="2400" b="1" baseline="30000" dirty="0"/>
              <a:t>+2</a:t>
            </a:r>
            <a:r>
              <a:rPr lang="en-US" sz="2400" b="1" dirty="0"/>
              <a:t>O + O</a:t>
            </a:r>
            <a:r>
              <a:rPr lang="en-US" sz="2400" b="1" baseline="-25000" dirty="0"/>
              <a:t>2</a:t>
            </a:r>
            <a:r>
              <a:rPr lang="en-US" sz="2400" b="1" dirty="0"/>
              <a:t> = 2N</a:t>
            </a:r>
            <a:r>
              <a:rPr lang="en-US" sz="2400" b="1" baseline="30000" dirty="0"/>
              <a:t>+4</a:t>
            </a:r>
            <a:r>
              <a:rPr lang="en-US" sz="2400" b="1" dirty="0"/>
              <a:t>O</a:t>
            </a:r>
            <a:r>
              <a:rPr lang="en-US" sz="2400" b="1" baseline="-25000" dirty="0"/>
              <a:t>2</a:t>
            </a:r>
          </a:p>
        </p:txBody>
      </p:sp>
      <p:sp>
        <p:nvSpPr>
          <p:cNvPr id="12305" name="Rectangle 17"/>
          <p:cNvSpPr>
            <a:spLocks noChangeArrowheads="1"/>
          </p:cNvSpPr>
          <p:nvPr/>
        </p:nvSpPr>
        <p:spPr bwMode="auto">
          <a:xfrm>
            <a:off x="1763688" y="5301208"/>
            <a:ext cx="38877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2. окислитель:</a:t>
            </a:r>
            <a:endParaRPr lang="en-US" sz="2400" b="1" dirty="0">
              <a:latin typeface="Monotype Corsiva" pitchFamily="66" charset="0"/>
            </a:endParaRPr>
          </a:p>
        </p:txBody>
      </p:sp>
      <p:sp>
        <p:nvSpPr>
          <p:cNvPr id="12306" name="Rectangle 18"/>
          <p:cNvSpPr>
            <a:spLocks noChangeArrowheads="1"/>
          </p:cNvSpPr>
          <p:nvPr/>
        </p:nvSpPr>
        <p:spPr bwMode="auto">
          <a:xfrm>
            <a:off x="4211960" y="5733256"/>
            <a:ext cx="468153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/>
              <a:t>2</a:t>
            </a:r>
            <a:r>
              <a:rPr lang="en-US" sz="2400" b="1"/>
              <a:t>N</a:t>
            </a:r>
            <a:r>
              <a:rPr lang="en-US" sz="2400" b="1" baseline="30000"/>
              <a:t>+2</a:t>
            </a:r>
            <a:r>
              <a:rPr lang="en-US" sz="2400" b="1"/>
              <a:t>O + 2SO</a:t>
            </a:r>
            <a:r>
              <a:rPr lang="en-US" sz="2400" b="1" baseline="-25000"/>
              <a:t>2</a:t>
            </a:r>
            <a:r>
              <a:rPr lang="en-US" sz="2400" b="1"/>
              <a:t> = 2SO</a:t>
            </a:r>
            <a:r>
              <a:rPr lang="en-US" sz="2400" b="1" baseline="-25000"/>
              <a:t>3</a:t>
            </a:r>
            <a:r>
              <a:rPr lang="en-US" sz="2400" b="1"/>
              <a:t> +N</a:t>
            </a:r>
            <a:r>
              <a:rPr lang="en-US" sz="2400" b="1" baseline="-25000"/>
              <a:t>2</a:t>
            </a:r>
            <a:r>
              <a:rPr lang="en-US" sz="2400" b="1" baseline="30000"/>
              <a:t>0</a:t>
            </a:r>
          </a:p>
        </p:txBody>
      </p:sp>
      <p:sp>
        <p:nvSpPr>
          <p:cNvPr id="12307" name="Rectangle 22"/>
          <p:cNvSpPr>
            <a:spLocks noChangeArrowheads="1"/>
          </p:cNvSpPr>
          <p:nvPr/>
        </p:nvSpPr>
        <p:spPr bwMode="auto">
          <a:xfrm>
            <a:off x="1258888" y="6103699"/>
            <a:ext cx="69135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Monotype Corsiva" pitchFamily="66" charset="0"/>
              </a:rPr>
              <a:t>несолеобразующий</a:t>
            </a:r>
            <a:endParaRPr lang="en-US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995936" y="332656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latin typeface="Monotype Corsiva" pitchFamily="66" charset="0"/>
              </a:rPr>
              <a:t>бесцветный газ, термически устойчивый, плохо растворим в воде, практически мгновенно взаимодействует с кислородом (при комнатной температуре). </a:t>
            </a:r>
            <a:endParaRPr lang="ru-RU" sz="2400" b="1" dirty="0">
              <a:latin typeface="Monotype Corsiva" pitchFamily="66" charset="0"/>
            </a:endParaRPr>
          </a:p>
        </p:txBody>
      </p:sp>
      <p:pic>
        <p:nvPicPr>
          <p:cNvPr id="20484" name="Picture 4" descr="Окись азота продлевает жиз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052736"/>
            <a:ext cx="1400485" cy="11063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11"/>
          <p:cNvSpPr>
            <a:spLocks noChangeArrowheads="1"/>
          </p:cNvSpPr>
          <p:nvPr/>
        </p:nvSpPr>
        <p:spPr bwMode="auto">
          <a:xfrm>
            <a:off x="2915816" y="4725144"/>
            <a:ext cx="3311525" cy="6477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2339752" y="188640"/>
            <a:ext cx="25209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N</a:t>
            </a:r>
            <a:r>
              <a:rPr lang="en-US" sz="4800" b="1" i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2</a:t>
            </a:r>
            <a:r>
              <a:rPr lang="en-US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O</a:t>
            </a:r>
            <a:r>
              <a:rPr lang="en-US" sz="4800" b="1" i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3</a:t>
            </a:r>
          </a:p>
        </p:txBody>
      </p:sp>
      <p:sp>
        <p:nvSpPr>
          <p:cNvPr id="13316" name="Oval 5"/>
          <p:cNvSpPr>
            <a:spLocks noChangeArrowheads="1"/>
          </p:cNvSpPr>
          <p:nvPr/>
        </p:nvSpPr>
        <p:spPr bwMode="auto">
          <a:xfrm>
            <a:off x="1547664" y="332656"/>
            <a:ext cx="719138" cy="719137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/>
              <a:t>+3</a:t>
            </a:r>
            <a:endParaRPr lang="ru-RU" sz="2800" b="1"/>
          </a:p>
        </p:txBody>
      </p:sp>
      <p:sp>
        <p:nvSpPr>
          <p:cNvPr id="13317" name="Rectangle 7"/>
          <p:cNvSpPr>
            <a:spLocks noChangeArrowheads="1"/>
          </p:cNvSpPr>
          <p:nvPr/>
        </p:nvSpPr>
        <p:spPr bwMode="auto">
          <a:xfrm>
            <a:off x="2699792" y="5373216"/>
            <a:ext cx="3959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u="sng" dirty="0">
                <a:latin typeface="Monotype Corsiva" pitchFamily="66" charset="0"/>
              </a:rPr>
              <a:t>Химические свойства: </a:t>
            </a:r>
            <a:endParaRPr lang="en-US" sz="2400" b="1" dirty="0">
              <a:latin typeface="Monotype Corsiva" pitchFamily="66" charset="0"/>
            </a:endParaRPr>
          </a:p>
        </p:txBody>
      </p:sp>
      <p:sp>
        <p:nvSpPr>
          <p:cNvPr id="13318" name="Rectangle 8"/>
          <p:cNvSpPr>
            <a:spLocks noChangeArrowheads="1"/>
          </p:cNvSpPr>
          <p:nvPr/>
        </p:nvSpPr>
        <p:spPr bwMode="auto">
          <a:xfrm>
            <a:off x="2987824" y="4797152"/>
            <a:ext cx="38877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b="1" dirty="0"/>
              <a:t>NO</a:t>
            </a:r>
            <a:r>
              <a:rPr lang="en-US" sz="2400" b="1" baseline="-25000" dirty="0"/>
              <a:t>2</a:t>
            </a:r>
            <a:r>
              <a:rPr lang="en-US" sz="2400" b="1" dirty="0"/>
              <a:t> + NO         N</a:t>
            </a:r>
            <a:r>
              <a:rPr lang="en-US" sz="2400" b="1" baseline="-25000" dirty="0"/>
              <a:t>2</a:t>
            </a:r>
            <a:r>
              <a:rPr lang="en-US" sz="2400" b="1" dirty="0"/>
              <a:t>O</a:t>
            </a:r>
            <a:r>
              <a:rPr lang="en-US" sz="2400" b="1" baseline="-25000" dirty="0"/>
              <a:t>3</a:t>
            </a:r>
          </a:p>
        </p:txBody>
      </p:sp>
      <p:sp>
        <p:nvSpPr>
          <p:cNvPr id="13319" name="Line 9"/>
          <p:cNvSpPr>
            <a:spLocks noChangeShapeType="1"/>
          </p:cNvSpPr>
          <p:nvPr/>
        </p:nvSpPr>
        <p:spPr bwMode="auto">
          <a:xfrm>
            <a:off x="4499992" y="4941168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0" name="Line 10"/>
          <p:cNvSpPr>
            <a:spLocks noChangeShapeType="1"/>
          </p:cNvSpPr>
          <p:nvPr/>
        </p:nvSpPr>
        <p:spPr bwMode="auto">
          <a:xfrm flipH="1">
            <a:off x="4427984" y="5085184"/>
            <a:ext cx="64928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3321" name="Rectangle 12"/>
          <p:cNvSpPr>
            <a:spLocks noChangeArrowheads="1"/>
          </p:cNvSpPr>
          <p:nvPr/>
        </p:nvSpPr>
        <p:spPr bwMode="auto">
          <a:xfrm>
            <a:off x="3275856" y="4077072"/>
            <a:ext cx="2735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u="sng" dirty="0">
                <a:latin typeface="Monotype Corsiva" pitchFamily="66" charset="0"/>
              </a:rPr>
              <a:t>Получение:</a:t>
            </a:r>
            <a:endParaRPr lang="en-US" sz="2400" b="1" u="sng" dirty="0">
              <a:latin typeface="Monotype Corsiva" pitchFamily="66" charset="0"/>
            </a:endParaRPr>
          </a:p>
        </p:txBody>
      </p:sp>
      <p:sp>
        <p:nvSpPr>
          <p:cNvPr id="13322" name="Rectangle 13"/>
          <p:cNvSpPr>
            <a:spLocks noChangeArrowheads="1"/>
          </p:cNvSpPr>
          <p:nvPr/>
        </p:nvSpPr>
        <p:spPr bwMode="auto">
          <a:xfrm>
            <a:off x="1835696" y="5733256"/>
            <a:ext cx="6553200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200" b="1" dirty="0">
                <a:latin typeface="Monotype Corsiva" pitchFamily="66" charset="0"/>
              </a:rPr>
              <a:t>ВСЕ</a:t>
            </a:r>
            <a:r>
              <a:rPr lang="ru-RU" sz="2400" b="1" dirty="0">
                <a:latin typeface="Monotype Corsiva" pitchFamily="66" charset="0"/>
              </a:rPr>
              <a:t> свойства кислотных оксидов.</a:t>
            </a:r>
            <a:endParaRPr lang="en-US" sz="2400" b="1" dirty="0">
              <a:latin typeface="Monotype Corsiva" pitchFamily="66" charset="0"/>
            </a:endParaRPr>
          </a:p>
        </p:txBody>
      </p:sp>
      <p:sp>
        <p:nvSpPr>
          <p:cNvPr id="13323" name="Rectangle 14"/>
          <p:cNvSpPr>
            <a:spLocks noChangeArrowheads="1"/>
          </p:cNvSpPr>
          <p:nvPr/>
        </p:nvSpPr>
        <p:spPr bwMode="auto">
          <a:xfrm>
            <a:off x="3059832" y="6150114"/>
            <a:ext cx="381642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ru-RU" sz="4000" b="1" dirty="0">
                <a:solidFill>
                  <a:srgbClr val="FF0000"/>
                </a:solidFill>
                <a:latin typeface="Monotype Corsiva" pitchFamily="66" charset="0"/>
              </a:rPr>
              <a:t>кислотный оксид</a:t>
            </a:r>
            <a:endParaRPr lang="en-US" sz="4000" b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21508" name="Picture 4" descr="N2o3-оксид азота (III) - Картинка 7517/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712" y="1052736"/>
            <a:ext cx="1899690" cy="1656184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4283968" y="548680"/>
            <a:ext cx="4572000" cy="3046988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hangingPunct="1"/>
            <a:r>
              <a:rPr lang="ru-RU" sz="2400" b="1" dirty="0" smtClean="0">
                <a:latin typeface="Monotype Corsiva" pitchFamily="66" charset="0"/>
              </a:rPr>
              <a:t>жидкость темно-синего цвета, термически неустойчивая, </a:t>
            </a:r>
            <a:r>
              <a:rPr lang="ru-RU" sz="2400" b="1" dirty="0" err="1" smtClean="0">
                <a:latin typeface="Monotype Corsiva" pitchFamily="66" charset="0"/>
              </a:rPr>
              <a:t>t</a:t>
            </a:r>
            <a:r>
              <a:rPr lang="ru-RU" sz="2400" b="1" dirty="0" smtClean="0">
                <a:latin typeface="Monotype Corsiva" pitchFamily="66" charset="0"/>
              </a:rPr>
              <a:t> </a:t>
            </a:r>
            <a:r>
              <a:rPr lang="ru-RU" sz="2400" b="1" dirty="0" err="1" smtClean="0">
                <a:latin typeface="Monotype Corsiva" pitchFamily="66" charset="0"/>
              </a:rPr>
              <a:t>кип.=</a:t>
            </a:r>
            <a:r>
              <a:rPr lang="ru-RU" sz="2400" b="1" dirty="0" smtClean="0">
                <a:latin typeface="Monotype Corsiva" pitchFamily="66" charset="0"/>
              </a:rPr>
              <a:t> 3,5 0С, т. е. существует в жидком состоянии только при охлаждении, в обычных условиях переходит в газообразное состояние. При взаимодействии с водой образуется азотистая кислота.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8"/>
          <p:cNvSpPr>
            <a:spLocks noChangeArrowheads="1"/>
          </p:cNvSpPr>
          <p:nvPr/>
        </p:nvSpPr>
        <p:spPr bwMode="auto">
          <a:xfrm>
            <a:off x="5652120" y="6165304"/>
            <a:ext cx="2519363" cy="5032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39" name="Rectangle 23"/>
          <p:cNvSpPr>
            <a:spLocks noChangeArrowheads="1"/>
          </p:cNvSpPr>
          <p:nvPr/>
        </p:nvSpPr>
        <p:spPr bwMode="auto">
          <a:xfrm>
            <a:off x="2843808" y="5589240"/>
            <a:ext cx="5976938" cy="50323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0" name="Rectangle 20"/>
          <p:cNvSpPr>
            <a:spLocks noChangeArrowheads="1"/>
          </p:cNvSpPr>
          <p:nvPr/>
        </p:nvSpPr>
        <p:spPr bwMode="auto">
          <a:xfrm>
            <a:off x="3347864" y="4797152"/>
            <a:ext cx="4537075" cy="431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1" name="Rectangle 14"/>
          <p:cNvSpPr>
            <a:spLocks noChangeArrowheads="1"/>
          </p:cNvSpPr>
          <p:nvPr/>
        </p:nvSpPr>
        <p:spPr bwMode="auto">
          <a:xfrm>
            <a:off x="2267744" y="3573016"/>
            <a:ext cx="6192837" cy="5048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4342" name="Rectangle 10"/>
          <p:cNvSpPr>
            <a:spLocks noChangeArrowheads="1"/>
          </p:cNvSpPr>
          <p:nvPr/>
        </p:nvSpPr>
        <p:spPr bwMode="auto">
          <a:xfrm>
            <a:off x="2267744" y="2996952"/>
            <a:ext cx="3097212" cy="4318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2267744" y="188640"/>
            <a:ext cx="25209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NO</a:t>
            </a:r>
            <a:r>
              <a:rPr lang="ru-RU" sz="4800" b="1" i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2</a:t>
            </a:r>
            <a:endParaRPr lang="en-US" sz="4800" b="1" i="1" baseline="-25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4344" name="Oval 6"/>
          <p:cNvSpPr>
            <a:spLocks noChangeArrowheads="1"/>
          </p:cNvSpPr>
          <p:nvPr/>
        </p:nvSpPr>
        <p:spPr bwMode="auto">
          <a:xfrm>
            <a:off x="1547664" y="260648"/>
            <a:ext cx="719138" cy="719137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 dirty="0"/>
              <a:t>+</a:t>
            </a:r>
            <a:r>
              <a:rPr lang="ru-RU" sz="2800" b="1" dirty="0"/>
              <a:t>4</a:t>
            </a:r>
          </a:p>
        </p:txBody>
      </p:sp>
      <p:sp>
        <p:nvSpPr>
          <p:cNvPr id="14345" name="Rectangle 8"/>
          <p:cNvSpPr>
            <a:spLocks noChangeArrowheads="1"/>
          </p:cNvSpPr>
          <p:nvPr/>
        </p:nvSpPr>
        <p:spPr bwMode="auto">
          <a:xfrm>
            <a:off x="3131840" y="2492896"/>
            <a:ext cx="2735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u="sng" dirty="0">
                <a:latin typeface="Monotype Corsiva" pitchFamily="66" charset="0"/>
              </a:rPr>
              <a:t>Получение:</a:t>
            </a:r>
            <a:endParaRPr lang="en-US" sz="2400" b="1" u="sng" dirty="0">
              <a:latin typeface="Monotype Corsiva" pitchFamily="66" charset="0"/>
            </a:endParaRPr>
          </a:p>
        </p:txBody>
      </p:sp>
      <p:sp>
        <p:nvSpPr>
          <p:cNvPr id="14346" name="Rectangle 9"/>
          <p:cNvSpPr>
            <a:spLocks noChangeArrowheads="1"/>
          </p:cNvSpPr>
          <p:nvPr/>
        </p:nvSpPr>
        <p:spPr bwMode="auto">
          <a:xfrm>
            <a:off x="1907704" y="2996952"/>
            <a:ext cx="34559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dirty="0"/>
              <a:t>1.</a:t>
            </a:r>
            <a:r>
              <a:rPr lang="en-US" sz="2400" b="1" dirty="0"/>
              <a:t>  </a:t>
            </a:r>
            <a:r>
              <a:rPr lang="ru-RU" sz="2400" b="1" dirty="0"/>
              <a:t> 2</a:t>
            </a:r>
            <a:r>
              <a:rPr lang="en-US" sz="2400" b="1" dirty="0"/>
              <a:t>NO + O</a:t>
            </a:r>
            <a:r>
              <a:rPr lang="en-US" sz="2400" b="1" baseline="-25000" dirty="0"/>
              <a:t>2</a:t>
            </a:r>
            <a:r>
              <a:rPr lang="en-US" sz="2400" b="1" dirty="0"/>
              <a:t> = 2NO</a:t>
            </a:r>
            <a:r>
              <a:rPr lang="en-US" sz="2400" b="1" baseline="-25000" dirty="0"/>
              <a:t>2</a:t>
            </a:r>
          </a:p>
        </p:txBody>
      </p:sp>
      <p:sp>
        <p:nvSpPr>
          <p:cNvPr id="14347" name="Rectangle 11"/>
          <p:cNvSpPr>
            <a:spLocks noChangeArrowheads="1"/>
          </p:cNvSpPr>
          <p:nvPr/>
        </p:nvSpPr>
        <p:spPr bwMode="auto">
          <a:xfrm>
            <a:off x="1907704" y="3573016"/>
            <a:ext cx="669674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400" b="1" dirty="0"/>
              <a:t>2.   Cu + 4HNO</a:t>
            </a:r>
            <a:r>
              <a:rPr lang="en-US" sz="2400" b="1" baseline="-25000" dirty="0"/>
              <a:t>3(</a:t>
            </a:r>
            <a:r>
              <a:rPr lang="ru-RU" sz="2400" b="1" baseline="-25000" dirty="0"/>
              <a:t>к</a:t>
            </a:r>
            <a:r>
              <a:rPr lang="en-US" sz="2400" b="1" baseline="-25000" dirty="0"/>
              <a:t>)</a:t>
            </a:r>
            <a:r>
              <a:rPr lang="en-US" sz="2400" b="1" dirty="0"/>
              <a:t> = Cu(NO</a:t>
            </a:r>
            <a:r>
              <a:rPr lang="en-US" sz="2400" b="1" baseline="-25000" dirty="0"/>
              <a:t>3</a:t>
            </a:r>
            <a:r>
              <a:rPr lang="en-US" sz="2400" b="1" dirty="0"/>
              <a:t>)</a:t>
            </a:r>
            <a:r>
              <a:rPr lang="en-US" sz="2400" b="1" baseline="-25000" dirty="0"/>
              <a:t>2</a:t>
            </a:r>
            <a:r>
              <a:rPr lang="en-US" sz="2400" b="1" dirty="0"/>
              <a:t> + 2NO</a:t>
            </a:r>
            <a:r>
              <a:rPr lang="en-US" sz="2400" b="1" baseline="-25000" dirty="0"/>
              <a:t>2</a:t>
            </a:r>
            <a:r>
              <a:rPr lang="en-US" sz="2400" b="1" dirty="0"/>
              <a:t>  + 2H</a:t>
            </a:r>
            <a:r>
              <a:rPr lang="en-US" sz="2400" b="1" baseline="-25000" dirty="0"/>
              <a:t>2</a:t>
            </a:r>
            <a:r>
              <a:rPr lang="en-US" sz="2400" b="1" dirty="0"/>
              <a:t>O</a:t>
            </a:r>
          </a:p>
        </p:txBody>
      </p:sp>
      <p:sp>
        <p:nvSpPr>
          <p:cNvPr id="14348" name="Line 12"/>
          <p:cNvSpPr>
            <a:spLocks noChangeShapeType="1"/>
          </p:cNvSpPr>
          <p:nvPr/>
        </p:nvSpPr>
        <p:spPr bwMode="auto">
          <a:xfrm flipV="1">
            <a:off x="5004048" y="3068960"/>
            <a:ext cx="0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49" name="Line 13"/>
          <p:cNvSpPr>
            <a:spLocks noChangeShapeType="1"/>
          </p:cNvSpPr>
          <p:nvPr/>
        </p:nvSpPr>
        <p:spPr bwMode="auto">
          <a:xfrm flipV="1">
            <a:off x="7236296" y="3573016"/>
            <a:ext cx="0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50" name="Rectangle 16"/>
          <p:cNvSpPr>
            <a:spLocks noChangeArrowheads="1"/>
          </p:cNvSpPr>
          <p:nvPr/>
        </p:nvSpPr>
        <p:spPr bwMode="auto">
          <a:xfrm>
            <a:off x="3203848" y="4005064"/>
            <a:ext cx="3959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u="sng" dirty="0">
                <a:latin typeface="Monotype Corsiva" pitchFamily="66" charset="0"/>
              </a:rPr>
              <a:t>Химические свойства: </a:t>
            </a:r>
            <a:endParaRPr lang="en-US" sz="2400" b="1" dirty="0">
              <a:latin typeface="Monotype Corsiva" pitchFamily="66" charset="0"/>
            </a:endParaRPr>
          </a:p>
        </p:txBody>
      </p:sp>
      <p:sp>
        <p:nvSpPr>
          <p:cNvPr id="14351" name="Rectangle 17"/>
          <p:cNvSpPr>
            <a:spLocks noChangeArrowheads="1"/>
          </p:cNvSpPr>
          <p:nvPr/>
        </p:nvSpPr>
        <p:spPr bwMode="auto">
          <a:xfrm>
            <a:off x="1907704" y="4365104"/>
            <a:ext cx="2376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1. с водой</a:t>
            </a:r>
            <a:endParaRPr lang="en-US" sz="2400" b="1" baseline="-25000" dirty="0">
              <a:latin typeface="Monotype Corsiva" pitchFamily="66" charset="0"/>
            </a:endParaRPr>
          </a:p>
        </p:txBody>
      </p:sp>
      <p:sp>
        <p:nvSpPr>
          <p:cNvPr id="14352" name="Rectangle 19"/>
          <p:cNvSpPr>
            <a:spLocks noChangeArrowheads="1"/>
          </p:cNvSpPr>
          <p:nvPr/>
        </p:nvSpPr>
        <p:spPr bwMode="auto">
          <a:xfrm>
            <a:off x="3491880" y="4797152"/>
            <a:ext cx="43211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/>
              <a:t>2</a:t>
            </a:r>
            <a:r>
              <a:rPr lang="en-US" sz="2400" b="1"/>
              <a:t>NO</a:t>
            </a:r>
            <a:r>
              <a:rPr lang="en-US" sz="2400" b="1" baseline="-25000"/>
              <a:t>2</a:t>
            </a:r>
            <a:r>
              <a:rPr lang="en-US" sz="2400" b="1"/>
              <a:t> + H</a:t>
            </a:r>
            <a:r>
              <a:rPr lang="en-US" sz="2400" b="1" baseline="-25000"/>
              <a:t>2</a:t>
            </a:r>
            <a:r>
              <a:rPr lang="en-US" sz="2400" b="1"/>
              <a:t>O = HNO</a:t>
            </a:r>
            <a:r>
              <a:rPr lang="en-US" sz="2400" b="1" baseline="-25000"/>
              <a:t>3</a:t>
            </a:r>
            <a:r>
              <a:rPr lang="en-US" sz="2400" b="1"/>
              <a:t> + HNO</a:t>
            </a:r>
            <a:r>
              <a:rPr lang="en-US" sz="2400" b="1" baseline="-25000"/>
              <a:t>2</a:t>
            </a:r>
          </a:p>
        </p:txBody>
      </p:sp>
      <p:sp>
        <p:nvSpPr>
          <p:cNvPr id="14353" name="Rectangle 21"/>
          <p:cNvSpPr>
            <a:spLocks noChangeArrowheads="1"/>
          </p:cNvSpPr>
          <p:nvPr/>
        </p:nvSpPr>
        <p:spPr bwMode="auto">
          <a:xfrm>
            <a:off x="1907704" y="5157192"/>
            <a:ext cx="338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b="1" dirty="0">
                <a:latin typeface="Monotype Corsiva" pitchFamily="66" charset="0"/>
              </a:rPr>
              <a:t>2. </a:t>
            </a:r>
            <a:r>
              <a:rPr lang="ru-RU" sz="2400" b="1" dirty="0">
                <a:latin typeface="Monotype Corsiva" pitchFamily="66" charset="0"/>
              </a:rPr>
              <a:t>с щелочами</a:t>
            </a:r>
            <a:endParaRPr lang="en-US" sz="2400" b="1" baseline="-25000" dirty="0">
              <a:latin typeface="Monotype Corsiva" pitchFamily="66" charset="0"/>
            </a:endParaRPr>
          </a:p>
        </p:txBody>
      </p:sp>
      <p:sp>
        <p:nvSpPr>
          <p:cNvPr id="14354" name="Rectangle 22"/>
          <p:cNvSpPr>
            <a:spLocks noChangeArrowheads="1"/>
          </p:cNvSpPr>
          <p:nvPr/>
        </p:nvSpPr>
        <p:spPr bwMode="auto">
          <a:xfrm>
            <a:off x="2915816" y="5589240"/>
            <a:ext cx="6120929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400" b="1" dirty="0"/>
              <a:t>2NO</a:t>
            </a:r>
            <a:r>
              <a:rPr lang="en-US" sz="2400" b="1" baseline="-25000" dirty="0"/>
              <a:t>2</a:t>
            </a:r>
            <a:r>
              <a:rPr lang="en-US" sz="2400" b="1" dirty="0"/>
              <a:t> + 2NaOH = NaNO</a:t>
            </a:r>
            <a:r>
              <a:rPr lang="en-US" sz="2400" b="1" baseline="-25000" dirty="0"/>
              <a:t>3</a:t>
            </a:r>
            <a:r>
              <a:rPr lang="en-US" sz="2400" b="1" dirty="0"/>
              <a:t> + NaNO</a:t>
            </a:r>
            <a:r>
              <a:rPr lang="en-US" sz="2400" b="1" baseline="-25000" dirty="0"/>
              <a:t>2</a:t>
            </a:r>
            <a:r>
              <a:rPr lang="en-US" sz="2400" b="1" dirty="0"/>
              <a:t> + H</a:t>
            </a:r>
            <a:r>
              <a:rPr lang="en-US" sz="2400" b="1" baseline="-25000" dirty="0"/>
              <a:t>2</a:t>
            </a:r>
            <a:r>
              <a:rPr lang="en-US" sz="2400" b="1" dirty="0"/>
              <a:t>O  </a:t>
            </a:r>
          </a:p>
        </p:txBody>
      </p:sp>
      <p:sp>
        <p:nvSpPr>
          <p:cNvPr id="14355" name="Rectangle 24"/>
          <p:cNvSpPr>
            <a:spLocks noChangeArrowheads="1"/>
          </p:cNvSpPr>
          <p:nvPr/>
        </p:nvSpPr>
        <p:spPr bwMode="auto">
          <a:xfrm>
            <a:off x="1907704" y="6021288"/>
            <a:ext cx="33845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b="1" dirty="0">
                <a:latin typeface="Monotype Corsiva" pitchFamily="66" charset="0"/>
              </a:rPr>
              <a:t>3.</a:t>
            </a:r>
            <a:r>
              <a:rPr lang="ru-RU" sz="2400" b="1" dirty="0">
                <a:latin typeface="Monotype Corsiva" pitchFamily="66" charset="0"/>
              </a:rPr>
              <a:t> </a:t>
            </a:r>
            <a:r>
              <a:rPr lang="ru-RU" sz="2400" b="1" dirty="0" err="1">
                <a:latin typeface="Monotype Corsiva" pitchFamily="66" charset="0"/>
              </a:rPr>
              <a:t>димеризация</a:t>
            </a:r>
            <a:endParaRPr lang="en-US" sz="2400" b="1" baseline="-25000" dirty="0">
              <a:latin typeface="Monotype Corsiva" pitchFamily="66" charset="0"/>
            </a:endParaRPr>
          </a:p>
        </p:txBody>
      </p:sp>
      <p:sp>
        <p:nvSpPr>
          <p:cNvPr id="14356" name="Rectangle 25"/>
          <p:cNvSpPr>
            <a:spLocks noChangeArrowheads="1"/>
          </p:cNvSpPr>
          <p:nvPr/>
        </p:nvSpPr>
        <p:spPr bwMode="auto">
          <a:xfrm>
            <a:off x="5724128" y="6165304"/>
            <a:ext cx="2664296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400" b="1" dirty="0"/>
              <a:t>2NO</a:t>
            </a:r>
            <a:r>
              <a:rPr lang="en-US" sz="2400" b="1" baseline="-25000" dirty="0"/>
              <a:t>2</a:t>
            </a:r>
            <a:r>
              <a:rPr lang="en-US" sz="2400" b="1" dirty="0"/>
              <a:t>        N</a:t>
            </a:r>
            <a:r>
              <a:rPr lang="en-US" sz="2400" b="1" baseline="-25000" dirty="0"/>
              <a:t>2</a:t>
            </a:r>
            <a:r>
              <a:rPr lang="en-US" sz="2400" b="1" dirty="0"/>
              <a:t>O</a:t>
            </a:r>
            <a:r>
              <a:rPr lang="en-US" sz="2400" b="1" baseline="-25000" dirty="0"/>
              <a:t>4</a:t>
            </a:r>
          </a:p>
        </p:txBody>
      </p:sp>
      <p:sp>
        <p:nvSpPr>
          <p:cNvPr id="14357" name="Line 26"/>
          <p:cNvSpPr>
            <a:spLocks noChangeShapeType="1"/>
          </p:cNvSpPr>
          <p:nvPr/>
        </p:nvSpPr>
        <p:spPr bwMode="auto">
          <a:xfrm>
            <a:off x="6588224" y="6309320"/>
            <a:ext cx="576263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58" name="Line 27"/>
          <p:cNvSpPr>
            <a:spLocks noChangeShapeType="1"/>
          </p:cNvSpPr>
          <p:nvPr/>
        </p:nvSpPr>
        <p:spPr bwMode="auto">
          <a:xfrm flipH="1">
            <a:off x="6660232" y="6453336"/>
            <a:ext cx="5048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4359" name="Rectangle 29"/>
          <p:cNvSpPr>
            <a:spLocks noChangeArrowheads="1"/>
          </p:cNvSpPr>
          <p:nvPr/>
        </p:nvSpPr>
        <p:spPr bwMode="auto">
          <a:xfrm>
            <a:off x="3779912" y="1700808"/>
            <a:ext cx="25923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3600" b="1" dirty="0">
                <a:solidFill>
                  <a:srgbClr val="FF0000"/>
                </a:solidFill>
                <a:latin typeface="Monotype Corsiva" pitchFamily="66" charset="0"/>
              </a:rPr>
              <a:t>токсичен</a:t>
            </a:r>
            <a:endParaRPr lang="en-US" sz="3600" b="1" baseline="-25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pic>
        <p:nvPicPr>
          <p:cNvPr id="24" name="Picture 2" descr="Общество Загрязнение диоксидом азота увеличивается Бобруйск;…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91680" y="908720"/>
            <a:ext cx="1579809" cy="1176240"/>
          </a:xfrm>
          <a:prstGeom prst="rect">
            <a:avLst/>
          </a:prstGeom>
          <a:noFill/>
        </p:spPr>
      </p:pic>
      <p:sp>
        <p:nvSpPr>
          <p:cNvPr id="25" name="Прямоугольник 24"/>
          <p:cNvSpPr/>
          <p:nvPr/>
        </p:nvSpPr>
        <p:spPr>
          <a:xfrm>
            <a:off x="3635896" y="26064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latin typeface="Monotype Corsiva" pitchFamily="66" charset="0"/>
              </a:rPr>
              <a:t>оксид азота (IV) или диоксид азота</a:t>
            </a:r>
            <a:r>
              <a:rPr lang="ru-RU" sz="2400" b="1" dirty="0" smtClean="0">
                <a:latin typeface="Monotype Corsiva" pitchFamily="66" charset="0"/>
              </a:rPr>
              <a:t>, бурый газ, хорошо растворим в воде, полностью реагирует с ней. Является сильным окислителем.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26" name="Picture 4" descr="L22p2p0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660232" y="1628800"/>
            <a:ext cx="2159471" cy="16196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15"/>
          <p:cNvSpPr>
            <a:spLocks noChangeArrowheads="1"/>
          </p:cNvSpPr>
          <p:nvPr/>
        </p:nvSpPr>
        <p:spPr bwMode="auto">
          <a:xfrm>
            <a:off x="2699792" y="5517232"/>
            <a:ext cx="3384550" cy="5048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3" name="Rectangle 11"/>
          <p:cNvSpPr>
            <a:spLocks noChangeArrowheads="1"/>
          </p:cNvSpPr>
          <p:nvPr/>
        </p:nvSpPr>
        <p:spPr bwMode="auto">
          <a:xfrm>
            <a:off x="2051720" y="4221088"/>
            <a:ext cx="4968875" cy="504825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15364" name="Rectangle 9"/>
          <p:cNvSpPr>
            <a:spLocks noChangeArrowheads="1"/>
          </p:cNvSpPr>
          <p:nvPr/>
        </p:nvSpPr>
        <p:spPr bwMode="auto">
          <a:xfrm>
            <a:off x="2051720" y="3573016"/>
            <a:ext cx="3457575" cy="503237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22533" name="Rectangle 5"/>
          <p:cNvSpPr>
            <a:spLocks noChangeArrowheads="1"/>
          </p:cNvSpPr>
          <p:nvPr/>
        </p:nvSpPr>
        <p:spPr bwMode="auto">
          <a:xfrm>
            <a:off x="2267744" y="116632"/>
            <a:ext cx="252095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>
              <a:defRPr/>
            </a:pPr>
            <a:r>
              <a:rPr lang="en-US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N</a:t>
            </a:r>
            <a:r>
              <a:rPr lang="ru-RU" sz="4800" b="1" i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2</a:t>
            </a:r>
            <a:r>
              <a:rPr lang="en-US" sz="4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O</a:t>
            </a:r>
            <a:r>
              <a:rPr lang="ru-RU" sz="4800" b="1" i="1" baseline="-25000" dirty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</a:rPr>
              <a:t>5</a:t>
            </a:r>
            <a:endParaRPr lang="en-US" sz="4800" b="1" i="1" baseline="-25000" dirty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Monotype Corsiva" pitchFamily="66" charset="0"/>
            </a:endParaRPr>
          </a:p>
        </p:txBody>
      </p:sp>
      <p:sp>
        <p:nvSpPr>
          <p:cNvPr id="15366" name="Oval 6"/>
          <p:cNvSpPr>
            <a:spLocks noChangeArrowheads="1"/>
          </p:cNvSpPr>
          <p:nvPr/>
        </p:nvSpPr>
        <p:spPr bwMode="auto">
          <a:xfrm>
            <a:off x="1619672" y="260648"/>
            <a:ext cx="719138" cy="719137"/>
          </a:xfrm>
          <a:prstGeom prst="ellipse">
            <a:avLst/>
          </a:prstGeom>
          <a:solidFill>
            <a:srgbClr val="FF99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800" b="1" dirty="0"/>
              <a:t>+</a:t>
            </a:r>
            <a:r>
              <a:rPr lang="ru-RU" sz="2800" b="1" dirty="0"/>
              <a:t>5</a:t>
            </a:r>
          </a:p>
        </p:txBody>
      </p:sp>
      <p:sp>
        <p:nvSpPr>
          <p:cNvPr id="15367" name="Rectangle 7"/>
          <p:cNvSpPr>
            <a:spLocks noChangeArrowheads="1"/>
          </p:cNvSpPr>
          <p:nvPr/>
        </p:nvSpPr>
        <p:spPr bwMode="auto">
          <a:xfrm>
            <a:off x="2627784" y="3068960"/>
            <a:ext cx="27352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u="sng" dirty="0">
                <a:latin typeface="Monotype Corsiva" pitchFamily="66" charset="0"/>
              </a:rPr>
              <a:t>Получение:</a:t>
            </a:r>
            <a:endParaRPr lang="en-US" sz="2400" b="1" u="sng" dirty="0">
              <a:latin typeface="Monotype Corsiva" pitchFamily="66" charset="0"/>
            </a:endParaRPr>
          </a:p>
        </p:txBody>
      </p:sp>
      <p:sp>
        <p:nvSpPr>
          <p:cNvPr id="15368" name="Rectangle 8"/>
          <p:cNvSpPr>
            <a:spLocks noChangeArrowheads="1"/>
          </p:cNvSpPr>
          <p:nvPr/>
        </p:nvSpPr>
        <p:spPr bwMode="auto">
          <a:xfrm>
            <a:off x="1619672" y="3573016"/>
            <a:ext cx="4392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dirty="0"/>
              <a:t>1.</a:t>
            </a:r>
            <a:r>
              <a:rPr lang="en-US" sz="2400" b="1" dirty="0"/>
              <a:t>  </a:t>
            </a:r>
            <a:r>
              <a:rPr lang="ru-RU" sz="2400" b="1" dirty="0"/>
              <a:t> </a:t>
            </a:r>
            <a:r>
              <a:rPr lang="en-US" sz="2400" b="1" dirty="0"/>
              <a:t>2NO</a:t>
            </a:r>
            <a:r>
              <a:rPr lang="en-US" sz="2400" b="1" baseline="-25000" dirty="0"/>
              <a:t>2</a:t>
            </a:r>
            <a:r>
              <a:rPr lang="en-US" sz="2400" b="1" dirty="0"/>
              <a:t> + O</a:t>
            </a:r>
            <a:r>
              <a:rPr lang="en-US" sz="2400" b="1" baseline="-25000" dirty="0"/>
              <a:t>3</a:t>
            </a:r>
            <a:r>
              <a:rPr lang="en-US" sz="2400" b="1" dirty="0"/>
              <a:t> = N</a:t>
            </a:r>
            <a:r>
              <a:rPr lang="en-US" sz="2400" b="1" baseline="-25000" dirty="0"/>
              <a:t>2</a:t>
            </a:r>
            <a:r>
              <a:rPr lang="en-US" sz="2400" b="1" dirty="0"/>
              <a:t>O</a:t>
            </a:r>
            <a:r>
              <a:rPr lang="en-US" sz="2400" b="1" baseline="-25000" dirty="0"/>
              <a:t>5</a:t>
            </a:r>
            <a:r>
              <a:rPr lang="en-US" sz="2400" b="1" dirty="0"/>
              <a:t> + O</a:t>
            </a:r>
            <a:r>
              <a:rPr lang="en-US" sz="2400" b="1" baseline="-25000" dirty="0"/>
              <a:t>2</a:t>
            </a:r>
          </a:p>
        </p:txBody>
      </p:sp>
      <p:sp>
        <p:nvSpPr>
          <p:cNvPr id="15369" name="Rectangle 10"/>
          <p:cNvSpPr>
            <a:spLocks noChangeArrowheads="1"/>
          </p:cNvSpPr>
          <p:nvPr/>
        </p:nvSpPr>
        <p:spPr bwMode="auto">
          <a:xfrm>
            <a:off x="1619672" y="4221088"/>
            <a:ext cx="7416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b="1" dirty="0"/>
              <a:t>2.   2HNO</a:t>
            </a:r>
            <a:r>
              <a:rPr lang="en-US" sz="2400" b="1" baseline="-25000" dirty="0"/>
              <a:t>3</a:t>
            </a:r>
            <a:r>
              <a:rPr lang="en-US" sz="2400" b="1" dirty="0"/>
              <a:t> + P</a:t>
            </a:r>
            <a:r>
              <a:rPr lang="en-US" sz="2400" b="1" baseline="-25000" dirty="0"/>
              <a:t>2</a:t>
            </a:r>
            <a:r>
              <a:rPr lang="en-US" sz="2400" b="1" dirty="0"/>
              <a:t>O</a:t>
            </a:r>
            <a:r>
              <a:rPr lang="en-US" sz="2400" b="1" baseline="-25000" dirty="0"/>
              <a:t>5</a:t>
            </a:r>
            <a:r>
              <a:rPr lang="en-US" sz="2400" b="1" dirty="0"/>
              <a:t> = 2HPO</a:t>
            </a:r>
            <a:r>
              <a:rPr lang="en-US" sz="2400" b="1" baseline="-25000" dirty="0"/>
              <a:t>3</a:t>
            </a:r>
            <a:r>
              <a:rPr lang="en-US" sz="2400" b="1" dirty="0"/>
              <a:t> + N</a:t>
            </a:r>
            <a:r>
              <a:rPr lang="en-US" sz="2400" b="1" baseline="-25000" dirty="0"/>
              <a:t>2</a:t>
            </a:r>
            <a:r>
              <a:rPr lang="en-US" sz="2400" b="1" dirty="0"/>
              <a:t>O</a:t>
            </a:r>
            <a:r>
              <a:rPr lang="en-US" sz="2400" b="1" baseline="-25000" dirty="0"/>
              <a:t>5</a:t>
            </a:r>
          </a:p>
        </p:txBody>
      </p:sp>
      <p:sp>
        <p:nvSpPr>
          <p:cNvPr id="15370" name="Rectangle 12"/>
          <p:cNvSpPr>
            <a:spLocks noChangeArrowheads="1"/>
          </p:cNvSpPr>
          <p:nvPr/>
        </p:nvSpPr>
        <p:spPr bwMode="auto">
          <a:xfrm>
            <a:off x="2483768" y="4581128"/>
            <a:ext cx="39592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u="sng" dirty="0">
                <a:latin typeface="Monotype Corsiva" pitchFamily="66" charset="0"/>
              </a:rPr>
              <a:t>Химические свойства: </a:t>
            </a:r>
            <a:endParaRPr lang="en-US" sz="2400" b="1" dirty="0">
              <a:latin typeface="Monotype Corsiva" pitchFamily="66" charset="0"/>
            </a:endParaRPr>
          </a:p>
        </p:txBody>
      </p:sp>
      <p:sp>
        <p:nvSpPr>
          <p:cNvPr id="15371" name="Rectangle 13"/>
          <p:cNvSpPr>
            <a:spLocks noChangeArrowheads="1"/>
          </p:cNvSpPr>
          <p:nvPr/>
        </p:nvSpPr>
        <p:spPr bwMode="auto">
          <a:xfrm>
            <a:off x="2267744" y="5013176"/>
            <a:ext cx="4392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2400" b="1" dirty="0">
                <a:latin typeface="Monotype Corsiva" pitchFamily="66" charset="0"/>
              </a:rPr>
              <a:t>1.</a:t>
            </a:r>
            <a:r>
              <a:rPr lang="en-US" sz="2400" b="1" dirty="0">
                <a:latin typeface="Monotype Corsiva" pitchFamily="66" charset="0"/>
              </a:rPr>
              <a:t>  </a:t>
            </a:r>
            <a:r>
              <a:rPr lang="ru-RU" sz="2400" b="1" dirty="0">
                <a:latin typeface="Monotype Corsiva" pitchFamily="66" charset="0"/>
              </a:rPr>
              <a:t> легко разлагается</a:t>
            </a:r>
            <a:endParaRPr lang="en-US" sz="2400" b="1" baseline="-25000" dirty="0">
              <a:latin typeface="Monotype Corsiva" pitchFamily="66" charset="0"/>
            </a:endParaRPr>
          </a:p>
        </p:txBody>
      </p:sp>
      <p:sp>
        <p:nvSpPr>
          <p:cNvPr id="15372" name="Rectangle 14"/>
          <p:cNvSpPr>
            <a:spLocks noChangeArrowheads="1"/>
          </p:cNvSpPr>
          <p:nvPr/>
        </p:nvSpPr>
        <p:spPr bwMode="auto">
          <a:xfrm>
            <a:off x="2843808" y="5517232"/>
            <a:ext cx="43926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b="1"/>
              <a:t>2N</a:t>
            </a:r>
            <a:r>
              <a:rPr lang="en-US" sz="2400" b="1" baseline="-25000"/>
              <a:t>2</a:t>
            </a:r>
            <a:r>
              <a:rPr lang="en-US" sz="2400" b="1"/>
              <a:t>O</a:t>
            </a:r>
            <a:r>
              <a:rPr lang="en-US" sz="2400" b="1" baseline="-25000"/>
              <a:t>5</a:t>
            </a:r>
            <a:r>
              <a:rPr lang="en-US" sz="2400" b="1"/>
              <a:t> = 4NO</a:t>
            </a:r>
            <a:r>
              <a:rPr lang="en-US" sz="2400" b="1" baseline="-25000"/>
              <a:t>2</a:t>
            </a:r>
            <a:r>
              <a:rPr lang="en-US" sz="2400" b="1"/>
              <a:t>  + O</a:t>
            </a:r>
            <a:r>
              <a:rPr lang="en-US" sz="2400" b="1" baseline="-25000"/>
              <a:t>2</a:t>
            </a:r>
          </a:p>
        </p:txBody>
      </p:sp>
      <p:sp>
        <p:nvSpPr>
          <p:cNvPr id="15373" name="Rectangle 16"/>
          <p:cNvSpPr>
            <a:spLocks noChangeArrowheads="1"/>
          </p:cNvSpPr>
          <p:nvPr/>
        </p:nvSpPr>
        <p:spPr bwMode="auto">
          <a:xfrm>
            <a:off x="2267744" y="5877272"/>
            <a:ext cx="43926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en-US" sz="2400" b="1" dirty="0"/>
              <a:t>2</a:t>
            </a:r>
            <a:r>
              <a:rPr lang="en-US" sz="2400" b="1" dirty="0">
                <a:latin typeface="Monotype Corsiva" pitchFamily="66" charset="0"/>
              </a:rPr>
              <a:t>. </a:t>
            </a:r>
            <a:r>
              <a:rPr lang="ru-RU" sz="2400" b="1" dirty="0">
                <a:latin typeface="Monotype Corsiva" pitchFamily="66" charset="0"/>
              </a:rPr>
              <a:t>сильный окислитель</a:t>
            </a:r>
            <a:endParaRPr lang="en-US" sz="2400" b="1" baseline="-25000" dirty="0">
              <a:latin typeface="Monotype Corsiva" pitchFamily="66" charset="0"/>
            </a:endParaRPr>
          </a:p>
        </p:txBody>
      </p:sp>
      <p:sp>
        <p:nvSpPr>
          <p:cNvPr id="15374" name="Rectangle 17"/>
          <p:cNvSpPr>
            <a:spLocks noChangeArrowheads="1"/>
          </p:cNvSpPr>
          <p:nvPr/>
        </p:nvSpPr>
        <p:spPr bwMode="auto">
          <a:xfrm>
            <a:off x="2051720" y="6156325"/>
            <a:ext cx="52562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  <a:latin typeface="Monotype Corsiva" pitchFamily="66" charset="0"/>
              </a:rPr>
              <a:t>кислотный оксид</a:t>
            </a:r>
            <a:endParaRPr lang="en-US" sz="4000" b="1" baseline="-25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067944" y="404664"/>
            <a:ext cx="4572000" cy="193899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i="1" dirty="0" smtClean="0">
                <a:latin typeface="Monotype Corsiva" pitchFamily="66" charset="0"/>
              </a:rPr>
              <a:t>оксид азота (V),</a:t>
            </a:r>
            <a:r>
              <a:rPr lang="ru-RU" sz="2400" b="1" dirty="0" smtClean="0">
                <a:latin typeface="Monotype Corsiva" pitchFamily="66" charset="0"/>
              </a:rPr>
              <a:t> азотный ангидрид, белое твердое вещество ( </a:t>
            </a:r>
            <a:r>
              <a:rPr lang="ru-RU" sz="2400" b="1" dirty="0" err="1" smtClean="0">
                <a:latin typeface="Monotype Corsiva" pitchFamily="66" charset="0"/>
              </a:rPr>
              <a:t>tпл.=</a:t>
            </a:r>
            <a:r>
              <a:rPr lang="ru-RU" sz="2400" b="1" dirty="0" smtClean="0">
                <a:latin typeface="Monotype Corsiva" pitchFamily="66" charset="0"/>
              </a:rPr>
              <a:t> 41</a:t>
            </a:r>
            <a:r>
              <a:rPr lang="ru-RU" sz="2400" b="1" baseline="30000" dirty="0" smtClean="0">
                <a:latin typeface="Monotype Corsiva" pitchFamily="66" charset="0"/>
              </a:rPr>
              <a:t>0</a:t>
            </a:r>
            <a:r>
              <a:rPr lang="ru-RU" sz="2400" b="1" dirty="0" smtClean="0">
                <a:latin typeface="Monotype Corsiva" pitchFamily="66" charset="0"/>
              </a:rPr>
              <a:t>С). Проявляет кислотные свойства, является очень сильным окислителем.</a:t>
            </a: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23554" name="Picture 2" descr="N2o3-оксид азота (III) - Картинка 7517/9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980728"/>
            <a:ext cx="1734499" cy="15121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Прямоугольник 23"/>
          <p:cNvSpPr/>
          <p:nvPr/>
        </p:nvSpPr>
        <p:spPr>
          <a:xfrm>
            <a:off x="1547664" y="5805264"/>
            <a:ext cx="4104456" cy="43204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8438" name="Picture 6" descr="Азотная кислота: вид молекулы">
            <a:hlinkClick r:id="rId2" tooltip="Азотная кислота: вид молекулы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91680" y="1052736"/>
            <a:ext cx="1669947" cy="14397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5" name="Text Box 13"/>
          <p:cNvSpPr txBox="1">
            <a:spLocks noChangeArrowheads="1"/>
          </p:cNvSpPr>
          <p:nvPr/>
        </p:nvSpPr>
        <p:spPr bwMode="auto">
          <a:xfrm>
            <a:off x="1475656" y="404664"/>
            <a:ext cx="1584088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800" b="1" dirty="0">
                <a:solidFill>
                  <a:srgbClr val="FF0000"/>
                </a:solidFill>
                <a:latin typeface="Monotype Corsiva" pitchFamily="66" charset="0"/>
              </a:rPr>
              <a:t>HNO</a:t>
            </a:r>
            <a:r>
              <a:rPr lang="en-US" sz="4800" b="1" baseline="-25000" dirty="0">
                <a:solidFill>
                  <a:srgbClr val="FF0000"/>
                </a:solidFill>
                <a:latin typeface="Monotype Corsiva" pitchFamily="66" charset="0"/>
              </a:rPr>
              <a:t>3</a:t>
            </a:r>
            <a:endParaRPr lang="ru-RU" sz="4800" b="1" baseline="-25000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5124" name="Text Box 15"/>
          <p:cNvSpPr txBox="1">
            <a:spLocks noChangeArrowheads="1"/>
          </p:cNvSpPr>
          <p:nvPr/>
        </p:nvSpPr>
        <p:spPr bwMode="auto">
          <a:xfrm>
            <a:off x="2987824" y="116632"/>
            <a:ext cx="575349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b="1" dirty="0">
                <a:solidFill>
                  <a:srgbClr val="CC3300"/>
                </a:solidFill>
                <a:latin typeface="Monotype Corsiva" pitchFamily="66" charset="0"/>
              </a:rPr>
              <a:t>Состав. Строение. Свойства.</a:t>
            </a:r>
          </a:p>
        </p:txBody>
      </p:sp>
      <p:sp>
        <p:nvSpPr>
          <p:cNvPr id="18448" name="Text Box 16"/>
          <p:cNvSpPr txBox="1">
            <a:spLocks noChangeArrowheads="1"/>
          </p:cNvSpPr>
          <p:nvPr/>
        </p:nvSpPr>
        <p:spPr bwMode="auto">
          <a:xfrm>
            <a:off x="3995738" y="836613"/>
            <a:ext cx="5549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dirty="0"/>
              <a:t>H</a:t>
            </a:r>
            <a:endParaRPr lang="ru-RU" sz="4000" dirty="0"/>
          </a:p>
        </p:txBody>
      </p:sp>
      <p:sp>
        <p:nvSpPr>
          <p:cNvPr id="18449" name="Text Box 17"/>
          <p:cNvSpPr txBox="1">
            <a:spLocks noChangeArrowheads="1"/>
          </p:cNvSpPr>
          <p:nvPr/>
        </p:nvSpPr>
        <p:spPr bwMode="auto">
          <a:xfrm>
            <a:off x="5004048" y="836712"/>
            <a:ext cx="58381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dirty="0"/>
              <a:t>O</a:t>
            </a:r>
            <a:endParaRPr lang="ru-RU" sz="4000" dirty="0"/>
          </a:p>
        </p:txBody>
      </p:sp>
      <p:sp>
        <p:nvSpPr>
          <p:cNvPr id="18450" name="Text Box 18"/>
          <p:cNvSpPr txBox="1">
            <a:spLocks noChangeArrowheads="1"/>
          </p:cNvSpPr>
          <p:nvPr/>
        </p:nvSpPr>
        <p:spPr bwMode="auto">
          <a:xfrm>
            <a:off x="6012160" y="836712"/>
            <a:ext cx="55496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dirty="0"/>
              <a:t>N</a:t>
            </a:r>
            <a:endParaRPr lang="ru-RU" sz="4000" dirty="0"/>
          </a:p>
        </p:txBody>
      </p:sp>
      <p:sp>
        <p:nvSpPr>
          <p:cNvPr id="18451" name="Text Box 19"/>
          <p:cNvSpPr txBox="1">
            <a:spLocks noChangeArrowheads="1"/>
          </p:cNvSpPr>
          <p:nvPr/>
        </p:nvSpPr>
        <p:spPr bwMode="auto">
          <a:xfrm>
            <a:off x="7020272" y="548680"/>
            <a:ext cx="58381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dirty="0"/>
              <a:t>O</a:t>
            </a:r>
            <a:endParaRPr lang="ru-RU" sz="4000" dirty="0"/>
          </a:p>
        </p:txBody>
      </p:sp>
      <p:sp>
        <p:nvSpPr>
          <p:cNvPr id="18452" name="Text Box 20"/>
          <p:cNvSpPr txBox="1">
            <a:spLocks noChangeArrowheads="1"/>
          </p:cNvSpPr>
          <p:nvPr/>
        </p:nvSpPr>
        <p:spPr bwMode="auto">
          <a:xfrm>
            <a:off x="7020272" y="1268760"/>
            <a:ext cx="58381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000" dirty="0"/>
              <a:t>O</a:t>
            </a:r>
            <a:endParaRPr lang="ru-RU" sz="4000" dirty="0"/>
          </a:p>
        </p:txBody>
      </p:sp>
      <p:sp>
        <p:nvSpPr>
          <p:cNvPr id="18453" name="Text Box 21"/>
          <p:cNvSpPr txBox="1">
            <a:spLocks noChangeArrowheads="1"/>
          </p:cNvSpPr>
          <p:nvPr/>
        </p:nvSpPr>
        <p:spPr bwMode="auto">
          <a:xfrm>
            <a:off x="4427984" y="836712"/>
            <a:ext cx="69762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dirty="0">
                <a:cs typeface="Arial" charset="0"/>
              </a:rPr>
              <a:t>—</a:t>
            </a:r>
          </a:p>
        </p:txBody>
      </p:sp>
      <p:sp>
        <p:nvSpPr>
          <p:cNvPr id="18454" name="Text Box 22"/>
          <p:cNvSpPr txBox="1">
            <a:spLocks noChangeArrowheads="1"/>
          </p:cNvSpPr>
          <p:nvPr/>
        </p:nvSpPr>
        <p:spPr bwMode="auto">
          <a:xfrm>
            <a:off x="5436096" y="836712"/>
            <a:ext cx="697627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4000" dirty="0">
                <a:cs typeface="Arial" charset="0"/>
              </a:rPr>
              <a:t>—</a:t>
            </a:r>
          </a:p>
        </p:txBody>
      </p:sp>
      <p:sp>
        <p:nvSpPr>
          <p:cNvPr id="18455" name="Line 23"/>
          <p:cNvSpPr>
            <a:spLocks noChangeShapeType="1"/>
          </p:cNvSpPr>
          <p:nvPr/>
        </p:nvSpPr>
        <p:spPr bwMode="auto">
          <a:xfrm flipH="1">
            <a:off x="6516216" y="908720"/>
            <a:ext cx="431800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56" name="Line 24"/>
          <p:cNvSpPr>
            <a:spLocks noChangeShapeType="1"/>
          </p:cNvSpPr>
          <p:nvPr/>
        </p:nvSpPr>
        <p:spPr bwMode="auto">
          <a:xfrm flipH="1">
            <a:off x="6588224" y="980728"/>
            <a:ext cx="431800" cy="288925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8458" name="Line 26"/>
          <p:cNvSpPr>
            <a:spLocks noChangeShapeType="1"/>
          </p:cNvSpPr>
          <p:nvPr/>
        </p:nvSpPr>
        <p:spPr bwMode="auto">
          <a:xfrm>
            <a:off x="6516216" y="1340768"/>
            <a:ext cx="503237" cy="21590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35" name="Text Box 27"/>
          <p:cNvSpPr txBox="1">
            <a:spLocks noChangeArrowheads="1"/>
          </p:cNvSpPr>
          <p:nvPr/>
        </p:nvSpPr>
        <p:spPr bwMode="auto">
          <a:xfrm>
            <a:off x="3707904" y="1916832"/>
            <a:ext cx="35718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Monotype Corsiva" pitchFamily="66" charset="0"/>
              </a:rPr>
              <a:t>степень окисления азота</a:t>
            </a:r>
          </a:p>
        </p:txBody>
      </p:sp>
      <p:sp>
        <p:nvSpPr>
          <p:cNvPr id="5136" name="Text Box 28"/>
          <p:cNvSpPr txBox="1">
            <a:spLocks noChangeArrowheads="1"/>
          </p:cNvSpPr>
          <p:nvPr/>
        </p:nvSpPr>
        <p:spPr bwMode="auto">
          <a:xfrm>
            <a:off x="3779912" y="2348880"/>
            <a:ext cx="281038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Monotype Corsiva" pitchFamily="66" charset="0"/>
              </a:rPr>
              <a:t>валентность азота</a:t>
            </a:r>
          </a:p>
        </p:txBody>
      </p:sp>
      <p:sp>
        <p:nvSpPr>
          <p:cNvPr id="18461" name="Text Box 29"/>
          <p:cNvSpPr txBox="1">
            <a:spLocks noChangeArrowheads="1"/>
          </p:cNvSpPr>
          <p:nvPr/>
        </p:nvSpPr>
        <p:spPr bwMode="auto">
          <a:xfrm>
            <a:off x="7308304" y="1844824"/>
            <a:ext cx="822325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400" dirty="0">
                <a:solidFill>
                  <a:srgbClr val="CC3300"/>
                </a:solidFill>
                <a:latin typeface="Monotype Corsiva" pitchFamily="66" charset="0"/>
              </a:rPr>
              <a:t>+5</a:t>
            </a:r>
          </a:p>
        </p:txBody>
      </p:sp>
      <p:sp>
        <p:nvSpPr>
          <p:cNvPr id="18462" name="Text Box 30"/>
          <p:cNvSpPr txBox="1">
            <a:spLocks noChangeArrowheads="1"/>
          </p:cNvSpPr>
          <p:nvPr/>
        </p:nvSpPr>
        <p:spPr bwMode="auto">
          <a:xfrm>
            <a:off x="6588224" y="2276872"/>
            <a:ext cx="760144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4400" dirty="0">
                <a:solidFill>
                  <a:srgbClr val="CC3300"/>
                </a:solidFill>
                <a:latin typeface="Monotype Corsiva" pitchFamily="66" charset="0"/>
              </a:rPr>
              <a:t>IV</a:t>
            </a:r>
            <a:endParaRPr lang="ru-RU" sz="4400" dirty="0">
              <a:solidFill>
                <a:srgbClr val="CC3300"/>
              </a:solidFill>
              <a:latin typeface="Monotype Corsiva" pitchFamily="66" charset="0"/>
            </a:endParaRPr>
          </a:p>
        </p:txBody>
      </p:sp>
      <p:sp>
        <p:nvSpPr>
          <p:cNvPr id="5139" name="Text Box 31"/>
          <p:cNvSpPr txBox="1">
            <a:spLocks noChangeArrowheads="1"/>
          </p:cNvSpPr>
          <p:nvPr/>
        </p:nvSpPr>
        <p:spPr bwMode="auto">
          <a:xfrm>
            <a:off x="3779912" y="2780928"/>
            <a:ext cx="254589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latin typeface="Monotype Corsiva" pitchFamily="66" charset="0"/>
              </a:rPr>
              <a:t>химическая связь</a:t>
            </a:r>
          </a:p>
        </p:txBody>
      </p:sp>
      <p:sp>
        <p:nvSpPr>
          <p:cNvPr id="18464" name="Text Box 32"/>
          <p:cNvSpPr txBox="1">
            <a:spLocks noChangeArrowheads="1"/>
          </p:cNvSpPr>
          <p:nvPr/>
        </p:nvSpPr>
        <p:spPr bwMode="auto">
          <a:xfrm>
            <a:off x="5580112" y="3140968"/>
            <a:ext cx="3267241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dirty="0">
                <a:solidFill>
                  <a:srgbClr val="CC3300"/>
                </a:solidFill>
                <a:latin typeface="Monotype Corsiva" pitchFamily="66" charset="0"/>
              </a:rPr>
              <a:t>ковалентная полярная</a:t>
            </a:r>
          </a:p>
        </p:txBody>
      </p:sp>
      <p:sp>
        <p:nvSpPr>
          <p:cNvPr id="18465" name="Text Box 33"/>
          <p:cNvSpPr txBox="1">
            <a:spLocks noChangeArrowheads="1"/>
          </p:cNvSpPr>
          <p:nvPr/>
        </p:nvSpPr>
        <p:spPr bwMode="auto">
          <a:xfrm>
            <a:off x="1547664" y="3573016"/>
            <a:ext cx="7371928" cy="304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      </a:t>
            </a:r>
            <a:r>
              <a:rPr lang="ru-RU" sz="2400" dirty="0">
                <a:latin typeface="Monotype Corsiva" pitchFamily="66" charset="0"/>
              </a:rPr>
              <a:t>Азотная кислота – бесцветная гигроскопичная </a:t>
            </a:r>
            <a:r>
              <a:rPr lang="ru-RU" sz="2400" dirty="0" smtClean="0">
                <a:latin typeface="Monotype Corsiva" pitchFamily="66" charset="0"/>
              </a:rPr>
              <a:t>жидкость, </a:t>
            </a:r>
            <a:r>
              <a:rPr lang="en-US" sz="2400" dirty="0" smtClean="0">
                <a:latin typeface="Monotype Corsiva" pitchFamily="66" charset="0"/>
              </a:rPr>
              <a:t>c</a:t>
            </a:r>
            <a:r>
              <a:rPr lang="ru-RU" sz="2400" dirty="0" smtClean="0">
                <a:latin typeface="Monotype Corsiva" pitchFamily="66" charset="0"/>
              </a:rPr>
              <a:t> </a:t>
            </a:r>
            <a:r>
              <a:rPr lang="ru-RU" sz="2400" dirty="0">
                <a:latin typeface="Monotype Corsiva" pitchFamily="66" charset="0"/>
              </a:rPr>
              <a:t>резким запахом, «дымит» на воздухе, неограниченно </a:t>
            </a:r>
            <a:r>
              <a:rPr lang="ru-RU" sz="2400" dirty="0" smtClean="0">
                <a:latin typeface="Monotype Corsiva" pitchFamily="66" charset="0"/>
              </a:rPr>
              <a:t>растворимая </a:t>
            </a:r>
            <a:r>
              <a:rPr lang="ru-RU" sz="2400" dirty="0">
                <a:latin typeface="Monotype Corsiva" pitchFamily="66" charset="0"/>
              </a:rPr>
              <a:t>в воде.</a:t>
            </a:r>
            <a:r>
              <a:rPr lang="en-US" sz="2400" dirty="0">
                <a:latin typeface="Monotype Corsiva" pitchFamily="66" charset="0"/>
              </a:rPr>
              <a:t> </a:t>
            </a: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Т</a:t>
            </a: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емпература </a:t>
            </a:r>
            <a:r>
              <a:rPr lang="ru-RU" sz="2400" dirty="0" smtClean="0">
                <a:latin typeface="Monotype Corsiva" pitchFamily="66" charset="0"/>
                <a:cs typeface="Times New Roman" pitchFamily="18" charset="0"/>
              </a:rPr>
              <a:t>плавления −41,59 °C, кипения +82,6 °C с частичным разложением.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Monotype Corsiva" pitchFamily="66" charset="0"/>
              </a:rPr>
              <a:t>При </a:t>
            </a:r>
            <a:r>
              <a:rPr lang="ru-RU" sz="2400" dirty="0">
                <a:latin typeface="Monotype Corsiva" pitchFamily="66" charset="0"/>
              </a:rPr>
              <a:t>хранении на свету </a:t>
            </a:r>
            <a:r>
              <a:rPr lang="ru-RU" sz="2400" dirty="0" smtClean="0">
                <a:latin typeface="Monotype Corsiva" pitchFamily="66" charset="0"/>
              </a:rPr>
              <a:t>разлагается </a:t>
            </a:r>
            <a:r>
              <a:rPr lang="ru-RU" sz="2400" dirty="0">
                <a:latin typeface="Monotype Corsiva" pitchFamily="66" charset="0"/>
              </a:rPr>
              <a:t>на оксид азота (</a:t>
            </a:r>
            <a:r>
              <a:rPr lang="en-US" sz="2400" dirty="0">
                <a:latin typeface="Monotype Corsiva" pitchFamily="66" charset="0"/>
              </a:rPr>
              <a:t>IV</a:t>
            </a:r>
            <a:r>
              <a:rPr lang="ru-RU" sz="2400" dirty="0">
                <a:latin typeface="Monotype Corsiva" pitchFamily="66" charset="0"/>
              </a:rPr>
              <a:t>), кислород и воду, приобретая желтоватый  цвет: </a:t>
            </a:r>
            <a:r>
              <a:rPr lang="en-US" sz="2400" dirty="0"/>
              <a:t> </a:t>
            </a:r>
            <a:endParaRPr lang="ru-RU" sz="2400" dirty="0" smtClean="0"/>
          </a:p>
          <a:p>
            <a:pPr algn="just"/>
            <a:r>
              <a:rPr lang="en-US" sz="2400" dirty="0" smtClean="0"/>
              <a:t>4HNO</a:t>
            </a:r>
            <a:r>
              <a:rPr lang="en-US" sz="2400" baseline="-25000" dirty="0" smtClean="0"/>
              <a:t>3</a:t>
            </a:r>
            <a:r>
              <a:rPr lang="en-US" sz="2400" dirty="0" smtClean="0"/>
              <a:t> </a:t>
            </a:r>
            <a:r>
              <a:rPr lang="en-US" sz="2400" dirty="0"/>
              <a:t>= 4NO</a:t>
            </a:r>
            <a:r>
              <a:rPr lang="en-US" sz="2400" baseline="-25000" dirty="0"/>
              <a:t>2</a:t>
            </a:r>
            <a:r>
              <a:rPr lang="en-US" sz="2400" dirty="0"/>
              <a:t> + O</a:t>
            </a:r>
            <a:r>
              <a:rPr lang="en-US" sz="2400" baseline="-25000" dirty="0"/>
              <a:t>2</a:t>
            </a:r>
            <a:r>
              <a:rPr lang="en-US" sz="2400" dirty="0"/>
              <a:t> + 2H</a:t>
            </a:r>
            <a:r>
              <a:rPr lang="en-US" sz="2400" baseline="-25000" dirty="0"/>
              <a:t>2</a:t>
            </a:r>
            <a:r>
              <a:rPr lang="en-US" sz="2400" dirty="0"/>
              <a:t>O</a:t>
            </a:r>
          </a:p>
          <a:p>
            <a:r>
              <a:rPr lang="en-US" sz="2400" dirty="0" smtClean="0">
                <a:solidFill>
                  <a:srgbClr val="C00000"/>
                </a:solidFill>
                <a:latin typeface="Monotype Corsiva" pitchFamily="66" charset="0"/>
              </a:rPr>
              <a:t>                          </a:t>
            </a:r>
            <a:r>
              <a:rPr lang="ru-RU" sz="2400" dirty="0" smtClean="0">
                <a:solidFill>
                  <a:srgbClr val="C00000"/>
                </a:solidFill>
                <a:latin typeface="Monotype Corsiva" pitchFamily="66" charset="0"/>
              </a:rPr>
              <a:t>Азотная </a:t>
            </a:r>
            <a:r>
              <a:rPr lang="ru-RU" sz="2400" dirty="0">
                <a:solidFill>
                  <a:srgbClr val="C00000"/>
                </a:solidFill>
                <a:latin typeface="Monotype Corsiva" pitchFamily="66" charset="0"/>
              </a:rPr>
              <a:t>кислота ядовита.</a:t>
            </a:r>
            <a:r>
              <a:rPr lang="en-US" sz="2400" dirty="0">
                <a:solidFill>
                  <a:srgbClr val="C00000"/>
                </a:solidFill>
                <a:latin typeface="Monotype Corsiva" pitchFamily="66" charset="0"/>
              </a:rPr>
              <a:t>   </a:t>
            </a:r>
            <a:endParaRPr lang="ru-RU" sz="2400" dirty="0">
              <a:solidFill>
                <a:srgbClr val="C00000"/>
              </a:solidFill>
              <a:latin typeface="Monotype Corsiva" pitchFamily="66" charset="0"/>
            </a:endParaRPr>
          </a:p>
        </p:txBody>
      </p:sp>
      <p:pic>
        <p:nvPicPr>
          <p:cNvPr id="23" name="Picture 5" descr="Картинка 21 из 2352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63688" y="2420887"/>
            <a:ext cx="1728192" cy="12553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" name="Picture 3" descr="L17p8p17азотная кислота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>
          <a:xfrm>
            <a:off x="7332294" y="5517232"/>
            <a:ext cx="1557818" cy="11685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184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1844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84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184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84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184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84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84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8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8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8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4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18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18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8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184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45" grpId="0"/>
      <p:bldP spid="18448" grpId="0"/>
      <p:bldP spid="18449" grpId="0"/>
      <p:bldP spid="18450" grpId="0"/>
      <p:bldP spid="18451" grpId="0"/>
      <p:bldP spid="18452" grpId="0"/>
      <p:bldP spid="18453" grpId="0"/>
      <p:bldP spid="18454" grpId="0"/>
      <p:bldP spid="18455" grpId="0" animBg="1"/>
      <p:bldP spid="18456" grpId="0" animBg="1"/>
      <p:bldP spid="18458" grpId="0" animBg="1"/>
      <p:bldP spid="18461" grpId="0"/>
      <p:bldP spid="18462" grpId="0"/>
      <p:bldP spid="18464" grpId="0"/>
      <p:bldP spid="1846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1691680" y="285750"/>
            <a:ext cx="4809133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FF0000"/>
                </a:solidFill>
                <a:latin typeface="Monotype Corsiva" pitchFamily="66" charset="0"/>
              </a:rPr>
              <a:t>Азотная  кислота (</a:t>
            </a:r>
            <a:r>
              <a:rPr lang="en-US" sz="3200" b="1" i="1" dirty="0">
                <a:solidFill>
                  <a:srgbClr val="FF0000"/>
                </a:solidFill>
                <a:latin typeface="Monotype Corsiva" pitchFamily="66" charset="0"/>
              </a:rPr>
              <a:t>HNO</a:t>
            </a:r>
            <a:r>
              <a:rPr lang="ru-RU" sz="3200" b="1" i="1" baseline="-25000" dirty="0">
                <a:solidFill>
                  <a:srgbClr val="FF0000"/>
                </a:solidFill>
                <a:latin typeface="Monotype Corsiva" pitchFamily="66" charset="0"/>
              </a:rPr>
              <a:t>3</a:t>
            </a:r>
            <a:r>
              <a:rPr lang="en-US" sz="3200" b="1" i="1" dirty="0">
                <a:solidFill>
                  <a:srgbClr val="FF0000"/>
                </a:solidFill>
                <a:latin typeface="Monotype Corsiva" pitchFamily="66" charset="0"/>
              </a:rPr>
              <a:t>)</a:t>
            </a:r>
            <a:r>
              <a:rPr lang="ru-RU" sz="3200" b="1" i="1" dirty="0">
                <a:solidFill>
                  <a:srgbClr val="FF0000"/>
                </a:solidFill>
                <a:latin typeface="Monotype Corsiva" pitchFamily="66" charset="0"/>
              </a:rPr>
              <a:t>    </a:t>
            </a:r>
          </a:p>
          <a:p>
            <a:pPr algn="ctr"/>
            <a:r>
              <a:rPr lang="ru-RU" sz="3200" b="1" i="1" dirty="0" smtClean="0">
                <a:solidFill>
                  <a:srgbClr val="FF0000"/>
                </a:solidFill>
                <a:latin typeface="Monotype Corsiva" pitchFamily="66" charset="0"/>
              </a:rPr>
              <a:t>Классификация по:</a:t>
            </a:r>
            <a:endParaRPr lang="ru-RU" sz="3200" b="1" i="1" dirty="0">
              <a:solidFill>
                <a:srgbClr val="FF0000"/>
              </a:solidFill>
              <a:latin typeface="Monotype Corsiva" pitchFamily="66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1547664" y="2564904"/>
            <a:ext cx="5616624" cy="38164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dirty="0">
                <a:latin typeface="Monotype Corsiva" pitchFamily="66" charset="0"/>
              </a:rPr>
              <a:t>наличию кислорода:</a:t>
            </a:r>
          </a:p>
          <a:p>
            <a:endParaRPr lang="en-US" sz="800" dirty="0" smtClean="0">
              <a:latin typeface="Monotype Corsiva" pitchFamily="66" charset="0"/>
            </a:endParaRPr>
          </a:p>
          <a:p>
            <a:endParaRPr lang="ru-RU" sz="800" dirty="0">
              <a:latin typeface="Monotype Corsiva" pitchFamily="66" charset="0"/>
            </a:endParaRPr>
          </a:p>
          <a:p>
            <a:r>
              <a:rPr lang="ru-RU" sz="2400" dirty="0" err="1">
                <a:latin typeface="Monotype Corsiva" pitchFamily="66" charset="0"/>
              </a:rPr>
              <a:t>основности</a:t>
            </a:r>
            <a:r>
              <a:rPr lang="ru-RU" sz="2400" dirty="0">
                <a:latin typeface="Monotype Corsiva" pitchFamily="66" charset="0"/>
              </a:rPr>
              <a:t>:</a:t>
            </a:r>
          </a:p>
          <a:p>
            <a:endParaRPr lang="ru-RU" sz="2400" dirty="0">
              <a:latin typeface="Monotype Corsiva" pitchFamily="66" charset="0"/>
            </a:endParaRPr>
          </a:p>
          <a:p>
            <a:r>
              <a:rPr lang="ru-RU" sz="2400" dirty="0">
                <a:latin typeface="Monotype Corsiva" pitchFamily="66" charset="0"/>
              </a:rPr>
              <a:t>растворимости в воде:</a:t>
            </a:r>
          </a:p>
          <a:p>
            <a:endParaRPr lang="en-US" sz="800" dirty="0" smtClean="0">
              <a:latin typeface="Monotype Corsiva" pitchFamily="66" charset="0"/>
            </a:endParaRPr>
          </a:p>
          <a:p>
            <a:endParaRPr lang="en-US" sz="800" dirty="0" smtClean="0">
              <a:latin typeface="Monotype Corsiva" pitchFamily="66" charset="0"/>
            </a:endParaRPr>
          </a:p>
          <a:p>
            <a:endParaRPr lang="en-US" sz="800" dirty="0" smtClean="0">
              <a:latin typeface="Monotype Corsiva" pitchFamily="66" charset="0"/>
            </a:endParaRPr>
          </a:p>
          <a:p>
            <a:endParaRPr lang="ru-RU" sz="800" dirty="0">
              <a:latin typeface="Monotype Corsiva" pitchFamily="66" charset="0"/>
            </a:endParaRPr>
          </a:p>
          <a:p>
            <a:r>
              <a:rPr lang="ru-RU" sz="2400" dirty="0">
                <a:latin typeface="Monotype Corsiva" pitchFamily="66" charset="0"/>
              </a:rPr>
              <a:t>летучести:</a:t>
            </a:r>
          </a:p>
          <a:p>
            <a:endParaRPr lang="en-US" sz="800" dirty="0" smtClean="0">
              <a:latin typeface="Monotype Corsiva" pitchFamily="66" charset="0"/>
            </a:endParaRPr>
          </a:p>
          <a:p>
            <a:endParaRPr lang="en-US" sz="800" dirty="0" smtClean="0">
              <a:latin typeface="Monotype Corsiva" pitchFamily="66" charset="0"/>
            </a:endParaRPr>
          </a:p>
          <a:p>
            <a:endParaRPr lang="ru-RU" sz="800" dirty="0">
              <a:latin typeface="Monotype Corsiva" pitchFamily="66" charset="0"/>
            </a:endParaRPr>
          </a:p>
          <a:p>
            <a:r>
              <a:rPr lang="ru-RU" sz="2400" dirty="0">
                <a:latin typeface="Monotype Corsiva" pitchFamily="66" charset="0"/>
              </a:rPr>
              <a:t>степени электролитической диссоциации:</a:t>
            </a:r>
          </a:p>
          <a:p>
            <a:endParaRPr lang="ru-RU" dirty="0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5652120" y="2564904"/>
            <a:ext cx="25939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>кислородсодержащая</a:t>
            </a:r>
          </a:p>
        </p:txBody>
      </p:sp>
      <p:sp>
        <p:nvSpPr>
          <p:cNvPr id="15365" name="Text Box 5"/>
          <p:cNvSpPr txBox="1">
            <a:spLocks noChangeArrowheads="1"/>
          </p:cNvSpPr>
          <p:nvPr/>
        </p:nvSpPr>
        <p:spPr bwMode="auto">
          <a:xfrm>
            <a:off x="6372200" y="3212976"/>
            <a:ext cx="171553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>одноосновная</a:t>
            </a:r>
          </a:p>
        </p:txBody>
      </p:sp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6516216" y="3933056"/>
            <a:ext cx="17251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>растворимая</a:t>
            </a:r>
          </a:p>
        </p:txBody>
      </p:sp>
      <p:sp>
        <p:nvSpPr>
          <p:cNvPr id="15367" name="Text Box 7"/>
          <p:cNvSpPr txBox="1">
            <a:spLocks noChangeArrowheads="1"/>
          </p:cNvSpPr>
          <p:nvPr/>
        </p:nvSpPr>
        <p:spPr bwMode="auto">
          <a:xfrm>
            <a:off x="7092280" y="4653136"/>
            <a:ext cx="114165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>летучая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7164288" y="5445224"/>
            <a:ext cx="116891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Monotype Corsiva" pitchFamily="66" charset="0"/>
              </a:rPr>
              <a:t>сильная </a:t>
            </a:r>
          </a:p>
        </p:txBody>
      </p:sp>
      <p:sp>
        <p:nvSpPr>
          <p:cNvPr id="8201" name="Line 10"/>
          <p:cNvSpPr>
            <a:spLocks noChangeShapeType="1"/>
          </p:cNvSpPr>
          <p:nvPr/>
        </p:nvSpPr>
        <p:spPr bwMode="auto">
          <a:xfrm flipV="1">
            <a:off x="1619671" y="3068638"/>
            <a:ext cx="6913141" cy="322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2" name="Line 11"/>
          <p:cNvSpPr>
            <a:spLocks noChangeShapeType="1"/>
          </p:cNvSpPr>
          <p:nvPr/>
        </p:nvSpPr>
        <p:spPr bwMode="auto">
          <a:xfrm>
            <a:off x="1619672" y="3789040"/>
            <a:ext cx="6986166" cy="323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3" name="Line 12"/>
          <p:cNvSpPr>
            <a:spLocks noChangeShapeType="1"/>
          </p:cNvSpPr>
          <p:nvPr/>
        </p:nvSpPr>
        <p:spPr bwMode="auto">
          <a:xfrm>
            <a:off x="1547663" y="4581128"/>
            <a:ext cx="6985149" cy="397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4" name="Line 13"/>
          <p:cNvSpPr>
            <a:spLocks noChangeShapeType="1"/>
          </p:cNvSpPr>
          <p:nvPr/>
        </p:nvSpPr>
        <p:spPr bwMode="auto">
          <a:xfrm flipV="1">
            <a:off x="1619672" y="5300662"/>
            <a:ext cx="6986166" cy="545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5" name="Line 14"/>
          <p:cNvSpPr>
            <a:spLocks noChangeShapeType="1"/>
          </p:cNvSpPr>
          <p:nvPr/>
        </p:nvSpPr>
        <p:spPr bwMode="auto">
          <a:xfrm flipV="1">
            <a:off x="1619671" y="6092824"/>
            <a:ext cx="6913141" cy="471"/>
          </a:xfrm>
          <a:prstGeom prst="line">
            <a:avLst/>
          </a:prstGeom>
          <a:noFill/>
          <a:ln w="28575">
            <a:solidFill>
              <a:schemeClr val="accent2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8207" name="Text Box 18"/>
          <p:cNvSpPr txBox="1">
            <a:spLocks noChangeArrowheads="1"/>
          </p:cNvSpPr>
          <p:nvPr/>
        </p:nvSpPr>
        <p:spPr bwMode="auto">
          <a:xfrm>
            <a:off x="592138" y="5680075"/>
            <a:ext cx="18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ru-RU"/>
          </a:p>
        </p:txBody>
      </p:sp>
      <p:pic>
        <p:nvPicPr>
          <p:cNvPr id="8208" name="Picture 19" descr="200px-Salpetersaeur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76256" y="223838"/>
            <a:ext cx="1981994" cy="227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3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/>
      <p:bldP spid="15365" grpId="0"/>
      <p:bldP spid="15366" grpId="0"/>
      <p:bldP spid="15367" grpId="0"/>
      <p:bldP spid="15368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139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D9969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936</TotalTime>
  <Words>1085</Words>
  <Application>Microsoft Office PowerPoint</Application>
  <PresentationFormat>Экран (4:3)</PresentationFormat>
  <Paragraphs>247</Paragraphs>
  <Slides>20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Химические свойства:</vt:lpstr>
      <vt:lpstr>      NO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Домашнее задание: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49</cp:revision>
  <dcterms:created xsi:type="dcterms:W3CDTF">2014-06-24T15:51:35Z</dcterms:created>
  <dcterms:modified xsi:type="dcterms:W3CDTF">2015-02-01T08:03:02Z</dcterms:modified>
</cp:coreProperties>
</file>