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64" r:id="rId2"/>
    <p:sldId id="256" r:id="rId3"/>
    <p:sldId id="257" r:id="rId4"/>
    <p:sldId id="258" r:id="rId5"/>
    <p:sldId id="259" r:id="rId6"/>
    <p:sldId id="263" r:id="rId7"/>
    <p:sldId id="265" r:id="rId8"/>
    <p:sldId id="266" r:id="rId9"/>
    <p:sldId id="267" r:id="rId10"/>
    <p:sldId id="268" r:id="rId11"/>
    <p:sldId id="269" r:id="rId12"/>
    <p:sldId id="260" r:id="rId13"/>
    <p:sldId id="261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03F-78A6-428E-BBAC-F370C7BF1C6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2A77-136B-41B3-915B-C15935E07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03F-78A6-428E-BBAC-F370C7BF1C6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2A77-136B-41B3-915B-C15935E07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03F-78A6-428E-BBAC-F370C7BF1C6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2A77-136B-41B3-915B-C15935E07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03F-78A6-428E-BBAC-F370C7BF1C6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2A77-136B-41B3-915B-C15935E07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03F-78A6-428E-BBAC-F370C7BF1C6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2A77-136B-41B3-915B-C15935E07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03F-78A6-428E-BBAC-F370C7BF1C6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2A77-136B-41B3-915B-C15935E07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03F-78A6-428E-BBAC-F370C7BF1C6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2A77-136B-41B3-915B-C15935E07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03F-78A6-428E-BBAC-F370C7BF1C6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2A77-136B-41B3-915B-C15935E07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03F-78A6-428E-BBAC-F370C7BF1C6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2A77-136B-41B3-915B-C15935E07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03F-78A6-428E-BBAC-F370C7BF1C6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2A77-136B-41B3-915B-C15935E07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03F-78A6-428E-BBAC-F370C7BF1C6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C7E2A77-136B-41B3-915B-C15935E074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52503F-78A6-428E-BBAC-F370C7BF1C6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7E2A77-136B-41B3-915B-C15935E0740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785926"/>
            <a:ext cx="8572528" cy="2714644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Практическое применение группового обучения на уроках английского языка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857232"/>
            <a:ext cx="807249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1) </a:t>
            </a:r>
            <a:r>
              <a:rPr lang="en-US" dirty="0" smtClean="0"/>
              <a:t>Don’t put your elbows on the ________</a:t>
            </a:r>
          </a:p>
          <a:p>
            <a:r>
              <a:rPr lang="ru-RU" dirty="0" smtClean="0"/>
              <a:t>2) </a:t>
            </a:r>
            <a:r>
              <a:rPr lang="en-US" dirty="0" smtClean="0"/>
              <a:t>Don’t stretch your out ______the table</a:t>
            </a:r>
          </a:p>
          <a:p>
            <a:r>
              <a:rPr lang="ru-RU" dirty="0" smtClean="0"/>
              <a:t>3) </a:t>
            </a:r>
            <a:r>
              <a:rPr lang="en-US" dirty="0" smtClean="0"/>
              <a:t>Don’t play with ______ and ______, they aren’t toys;</a:t>
            </a:r>
          </a:p>
          <a:p>
            <a:r>
              <a:rPr lang="ru-RU" dirty="0" smtClean="0"/>
              <a:t>4) </a:t>
            </a:r>
            <a:r>
              <a:rPr lang="en-US" dirty="0" smtClean="0"/>
              <a:t>Try to make little _____</a:t>
            </a:r>
          </a:p>
          <a:p>
            <a:r>
              <a:rPr lang="ru-RU" dirty="0" smtClean="0"/>
              <a:t>5) </a:t>
            </a:r>
            <a:r>
              <a:rPr lang="en-US" dirty="0" smtClean="0"/>
              <a:t>Don’t shovel food into your _______;</a:t>
            </a:r>
          </a:p>
          <a:p>
            <a:r>
              <a:rPr lang="ru-RU" dirty="0" smtClean="0"/>
              <a:t>6) </a:t>
            </a:r>
            <a:r>
              <a:rPr lang="en-US" dirty="0" smtClean="0"/>
              <a:t>Don’t sip ______ from a bowl.</a:t>
            </a:r>
          </a:p>
          <a:p>
            <a:r>
              <a:rPr lang="ru-RU" dirty="0" smtClean="0"/>
              <a:t>7) </a:t>
            </a:r>
            <a:r>
              <a:rPr lang="en-US" dirty="0" smtClean="0"/>
              <a:t>Don’t use a ______ for what</a:t>
            </a:r>
          </a:p>
          <a:p>
            <a:r>
              <a:rPr lang="ru-RU" dirty="0" smtClean="0"/>
              <a:t>8) </a:t>
            </a:r>
            <a:r>
              <a:rPr lang="en-US" dirty="0" smtClean="0"/>
              <a:t>Can be eaten with a ________.</a:t>
            </a:r>
          </a:p>
          <a:p>
            <a:r>
              <a:rPr lang="ru-RU" dirty="0" smtClean="0"/>
              <a:t>9) </a:t>
            </a:r>
            <a:r>
              <a:rPr lang="en-US" dirty="0" smtClean="0"/>
              <a:t>Cut meat into small _______,</a:t>
            </a:r>
          </a:p>
          <a:p>
            <a:r>
              <a:rPr lang="ru-RU" dirty="0" smtClean="0"/>
              <a:t>10) </a:t>
            </a:r>
            <a:r>
              <a:rPr lang="en-US" dirty="0" smtClean="0"/>
              <a:t>Which can be _______ very easy?</a:t>
            </a:r>
          </a:p>
          <a:p>
            <a:r>
              <a:rPr lang="ru-RU" dirty="0" smtClean="0"/>
              <a:t>11) </a:t>
            </a:r>
            <a:r>
              <a:rPr lang="en-US" dirty="0" smtClean="0"/>
              <a:t>Don’t blow on the ______.</a:t>
            </a:r>
          </a:p>
          <a:p>
            <a:r>
              <a:rPr lang="ru-RU" dirty="0" smtClean="0"/>
              <a:t>12) </a:t>
            </a:r>
            <a:r>
              <a:rPr lang="en-US" dirty="0" smtClean="0"/>
              <a:t>Don’t talk with your ______full.</a:t>
            </a:r>
          </a:p>
          <a:p>
            <a:r>
              <a:rPr lang="ru-RU" dirty="0" smtClean="0"/>
              <a:t>13) </a:t>
            </a:r>
            <a:r>
              <a:rPr lang="en-US" dirty="0" smtClean="0"/>
              <a:t>Don’t forget to thank the hostess and say "______”</a:t>
            </a:r>
          </a:p>
          <a:p>
            <a:r>
              <a:rPr lang="ru-RU" dirty="0" smtClean="0"/>
              <a:t>14) </a:t>
            </a:r>
            <a:r>
              <a:rPr lang="en-US" dirty="0" smtClean="0"/>
              <a:t>To the people sitting ______.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785818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Arial" charset="0"/>
              </a:rPr>
              <a:t>Правильный вариант стихотворения: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 smtClean="0">
              <a:latin typeface="Arial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latin typeface="Arial" charset="0"/>
              </a:rPr>
              <a:t>Don’t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put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your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elbows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on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the</a:t>
            </a:r>
            <a:r>
              <a:rPr lang="ru-RU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table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r>
              <a:rPr lang="ru-RU" dirty="0" err="1" smtClean="0">
                <a:latin typeface="Arial" charset="0"/>
              </a:rPr>
              <a:t>Don’t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stretch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your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out</a:t>
            </a:r>
            <a:r>
              <a:rPr lang="ru-RU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under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the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table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r>
              <a:rPr lang="ru-RU" dirty="0" err="1" smtClean="0">
                <a:latin typeface="Arial" charset="0"/>
              </a:rPr>
              <a:t>Don’t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play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with</a:t>
            </a:r>
            <a:r>
              <a:rPr lang="ru-RU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knives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and</a:t>
            </a:r>
            <a:r>
              <a:rPr lang="ru-RU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forks</a:t>
            </a:r>
            <a:r>
              <a:rPr lang="ru-RU" dirty="0" smtClean="0">
                <a:latin typeface="Arial" charset="0"/>
              </a:rPr>
              <a:t>, </a:t>
            </a:r>
            <a:r>
              <a:rPr lang="ru-RU" dirty="0" err="1" smtClean="0">
                <a:latin typeface="Arial" charset="0"/>
              </a:rPr>
              <a:t>they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aren’t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toys</a:t>
            </a:r>
            <a:r>
              <a:rPr lang="ru-RU" dirty="0" smtClean="0">
                <a:latin typeface="Arial" charset="0"/>
              </a:rPr>
              <a:t>;</a:t>
            </a:r>
            <a:br>
              <a:rPr lang="ru-RU" dirty="0" smtClean="0">
                <a:latin typeface="Arial" charset="0"/>
              </a:rPr>
            </a:br>
            <a:r>
              <a:rPr lang="ru-RU" dirty="0" err="1" smtClean="0">
                <a:latin typeface="Arial" charset="0"/>
              </a:rPr>
              <a:t>Try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to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make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little</a:t>
            </a:r>
            <a:r>
              <a:rPr lang="ru-RU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noise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r>
              <a:rPr lang="ru-RU" dirty="0" err="1" smtClean="0">
                <a:latin typeface="Arial" charset="0"/>
              </a:rPr>
              <a:t>Don’t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shovel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food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into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your</a:t>
            </a:r>
            <a:r>
              <a:rPr lang="ru-RU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mouth</a:t>
            </a:r>
            <a:r>
              <a:rPr lang="ru-RU" dirty="0" smtClean="0">
                <a:latin typeface="Arial" charset="0"/>
              </a:rPr>
              <a:t>;</a:t>
            </a:r>
            <a:br>
              <a:rPr lang="ru-RU" dirty="0" smtClean="0">
                <a:latin typeface="Arial" charset="0"/>
              </a:rPr>
            </a:br>
            <a:r>
              <a:rPr lang="ru-RU" dirty="0" err="1" smtClean="0">
                <a:latin typeface="Arial" charset="0"/>
              </a:rPr>
              <a:t>Don’t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sip</a:t>
            </a:r>
            <a:r>
              <a:rPr lang="ru-RU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soup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from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a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bowl</a:t>
            </a:r>
            <a:r>
              <a:rPr lang="ru-RU" dirty="0" smtClean="0">
                <a:latin typeface="Arial" charset="0"/>
              </a:rPr>
              <a:t>.</a:t>
            </a:r>
            <a:br>
              <a:rPr lang="ru-RU" dirty="0" smtClean="0">
                <a:latin typeface="Arial" charset="0"/>
              </a:rPr>
            </a:br>
            <a:r>
              <a:rPr lang="ru-RU" dirty="0" err="1" smtClean="0">
                <a:latin typeface="Arial" charset="0"/>
              </a:rPr>
              <a:t>Don’t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use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a</a:t>
            </a:r>
            <a:r>
              <a:rPr lang="ru-RU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spoon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for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what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r>
              <a:rPr lang="ru-RU" dirty="0" err="1" smtClean="0">
                <a:latin typeface="Arial" charset="0"/>
              </a:rPr>
              <a:t>Can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be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eaten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with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a</a:t>
            </a:r>
            <a:r>
              <a:rPr lang="ru-RU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fork</a:t>
            </a:r>
            <a:r>
              <a:rPr lang="ru-RU" dirty="0" smtClean="0">
                <a:latin typeface="Arial" charset="0"/>
              </a:rPr>
              <a:t> .</a:t>
            </a:r>
            <a:br>
              <a:rPr lang="ru-RU" dirty="0" smtClean="0">
                <a:latin typeface="Arial" charset="0"/>
              </a:rPr>
            </a:br>
            <a:r>
              <a:rPr lang="ru-RU" dirty="0" err="1" smtClean="0">
                <a:latin typeface="Arial" charset="0"/>
              </a:rPr>
              <a:t>Cut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meat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into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small</a:t>
            </a:r>
            <a:r>
              <a:rPr lang="ru-RU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pieces</a:t>
            </a:r>
            <a:r>
              <a:rPr lang="ru-RU" dirty="0" smtClean="0">
                <a:latin typeface="Arial" charset="0"/>
              </a:rPr>
              <a:t>,</a:t>
            </a:r>
            <a:br>
              <a:rPr lang="ru-RU" dirty="0" smtClean="0">
                <a:latin typeface="Arial" charset="0"/>
              </a:rPr>
            </a:br>
            <a:r>
              <a:rPr lang="ru-RU" dirty="0" err="1" smtClean="0">
                <a:latin typeface="Arial" charset="0"/>
              </a:rPr>
              <a:t>Which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can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be</a:t>
            </a:r>
            <a:r>
              <a:rPr lang="ru-RU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chewed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very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easy</a:t>
            </a:r>
            <a:r>
              <a:rPr lang="ru-RU" dirty="0" smtClean="0">
                <a:latin typeface="Arial" charset="0"/>
              </a:rPr>
              <a:t>?</a:t>
            </a:r>
            <a:br>
              <a:rPr lang="ru-RU" dirty="0" smtClean="0">
                <a:latin typeface="Arial" charset="0"/>
              </a:rPr>
            </a:br>
            <a:r>
              <a:rPr lang="ru-RU" dirty="0" err="1" smtClean="0">
                <a:latin typeface="Arial" charset="0"/>
              </a:rPr>
              <a:t>Don’t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blow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on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the</a:t>
            </a:r>
            <a:r>
              <a:rPr lang="ru-RU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food</a:t>
            </a:r>
            <a:r>
              <a:rPr lang="ru-RU" dirty="0" smtClean="0">
                <a:latin typeface="Arial" charset="0"/>
              </a:rPr>
              <a:t>.</a:t>
            </a:r>
            <a:br>
              <a:rPr lang="ru-RU" dirty="0" smtClean="0">
                <a:latin typeface="Arial" charset="0"/>
              </a:rPr>
            </a:br>
            <a:r>
              <a:rPr lang="ru-RU" dirty="0" err="1" smtClean="0">
                <a:latin typeface="Arial" charset="0"/>
              </a:rPr>
              <a:t>Don’t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talk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with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your</a:t>
            </a:r>
            <a:r>
              <a:rPr lang="ru-RU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mouth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full</a:t>
            </a:r>
            <a:r>
              <a:rPr lang="ru-RU" dirty="0" smtClean="0">
                <a:latin typeface="Arial" charset="0"/>
              </a:rPr>
              <a:t>.</a:t>
            </a:r>
            <a:br>
              <a:rPr lang="ru-RU" dirty="0" smtClean="0">
                <a:latin typeface="Arial" charset="0"/>
              </a:rPr>
            </a:br>
            <a:r>
              <a:rPr lang="ru-RU" dirty="0" err="1" smtClean="0">
                <a:latin typeface="Arial" charset="0"/>
              </a:rPr>
              <a:t>Don’t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forget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to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thank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the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hostess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and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say</a:t>
            </a:r>
            <a:r>
              <a:rPr lang="ru-RU" dirty="0" smtClean="0">
                <a:latin typeface="Arial" charset="0"/>
              </a:rPr>
              <a:t> "</a:t>
            </a:r>
            <a:r>
              <a:rPr lang="ru-RU" b="1" dirty="0" err="1" smtClean="0">
                <a:latin typeface="Arial" charset="0"/>
              </a:rPr>
              <a:t>good-bye</a:t>
            </a:r>
            <a:r>
              <a:rPr lang="ru-RU" dirty="0" smtClean="0">
                <a:latin typeface="Arial" charset="0"/>
              </a:rPr>
              <a:t>”</a:t>
            </a:r>
            <a:br>
              <a:rPr lang="ru-RU" dirty="0" smtClean="0">
                <a:latin typeface="Arial" charset="0"/>
              </a:rPr>
            </a:br>
            <a:r>
              <a:rPr lang="ru-RU" dirty="0" err="1" smtClean="0">
                <a:latin typeface="Arial" charset="0"/>
              </a:rPr>
              <a:t>To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the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people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latin typeface="Arial" charset="0"/>
              </a:rPr>
              <a:t>sitting</a:t>
            </a:r>
            <a:r>
              <a:rPr lang="ru-RU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nearby</a:t>
            </a:r>
            <a:r>
              <a:rPr lang="ru-RU" b="1" smtClean="0">
                <a:latin typeface="Arial" charset="0"/>
              </a:rPr>
              <a:t>.</a:t>
            </a:r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50825" y="404813"/>
            <a:ext cx="8713788" cy="6453187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Лексические игры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ru-RU" sz="3600" b="1" i="1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Тренировать учащихся в употреблении лексики в ситуациях, приближенных к естественной обстановке;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Активизировать речемыслительную деятельность учащихся;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Развивать речевую реакцию учащихся;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Познакомить учащихся с сочетаемостью слов.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476250"/>
            <a:ext cx="8675688" cy="638175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Фонетические игры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ru-RU" sz="4000" b="1" i="1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Тренировать учащихся в произношении английских слов;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Научить учащихся громко и отчетливо читать стихотворения;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Формировать навыки фонетического слуха.</a:t>
            </a:r>
            <a:endParaRPr kumimoji="0" lang="ru-RU" sz="26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0" y="333375"/>
            <a:ext cx="8686800" cy="6524625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Подвижные игры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ru-RU" sz="4000" b="1" i="1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Используются в качестве физкультминуток, для закрепления лексического и грамматического материала.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ru-RU" sz="26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ru-RU" sz="26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Can you describe our country? </a:t>
            </a:r>
            <a:b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 in groups.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http://www.mota.ru/upload/wallpapers/towns_295-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50" y="785813"/>
            <a:ext cx="2446338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://www.mota.ru/upload/wallpapers/towns_383-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2143125"/>
            <a:ext cx="2351088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i311.photobucket.com/albums/kk470/rust20077/Moscow_Russi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2714625"/>
            <a:ext cx="2039938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Россия, Лев Николаевич Толстой.100лет со дня ухода из жизни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3" y="4071938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Россия, Композитор Ян Френкель.Автор &quot;Журавлей&quot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75" y="4214813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Россия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43813" y="4786313"/>
            <a:ext cx="12668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Россия, Лев Николаевич Толстой умер 10 ноября 1910 г. Писателя похоронили в Ясной Поляне, в лесу, на краю оврага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13" y="5167313"/>
            <a:ext cx="1500187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Россия, Россия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57875" y="5357813"/>
            <a:ext cx="12668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одержимое 2"/>
          <p:cNvSpPr txBox="1">
            <a:spLocks/>
          </p:cNvSpPr>
          <p:nvPr/>
        </p:nvSpPr>
        <p:spPr>
          <a:xfrm>
            <a:off x="428625" y="1714500"/>
            <a:ext cx="7467600" cy="4525963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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Don’t forget to mention: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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continent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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capital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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cities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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Places of interest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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population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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official language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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Weather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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Famous people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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Interesting facts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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1219631033_v-shkolu-1408-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WordArt 7"/>
          <p:cNvSpPr>
            <a:spLocks noChangeArrowheads="1" noChangeShapeType="1" noTextEdit="1"/>
          </p:cNvSpPr>
          <p:nvPr/>
        </p:nvSpPr>
        <p:spPr bwMode="auto">
          <a:xfrm>
            <a:off x="1752600" y="1600200"/>
            <a:ext cx="3733800" cy="32004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1648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How did You </a:t>
            </a:r>
          </a:p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spend</a:t>
            </a:r>
          </a:p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your holidays? 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C9FCB"/>
                  </a:gs>
                  <a:gs pos="13000">
                    <a:srgbClr val="F8B049"/>
                  </a:gs>
                  <a:gs pos="21001">
                    <a:srgbClr val="F8B049"/>
                  </a:gs>
                  <a:gs pos="63000">
                    <a:srgbClr val="FEE7F2"/>
                  </a:gs>
                  <a:gs pos="67000">
                    <a:srgbClr val="F952A0"/>
                  </a:gs>
                  <a:gs pos="69000">
                    <a:srgbClr val="C50849"/>
                  </a:gs>
                  <a:gs pos="82001">
                    <a:srgbClr val="B43E85"/>
                  </a:gs>
                  <a:gs pos="100000">
                    <a:srgbClr val="F8B049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524000" y="381000"/>
            <a:ext cx="60960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Where did you spend</a:t>
            </a:r>
          </a:p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 your holidays?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 rot="2106002">
            <a:off x="99313" y="2561624"/>
            <a:ext cx="2083671" cy="10668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8693998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in a summer </a:t>
            </a:r>
            <a:r>
              <a:rPr lang="en-US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8693998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camp</a:t>
            </a:r>
            <a:endParaRPr lang="ru-RU" sz="36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8693998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8693998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В лагере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8693998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4" name="WordArt 7"/>
          <p:cNvSpPr>
            <a:spLocks noChangeArrowheads="1" noChangeShapeType="1" noTextEdit="1"/>
          </p:cNvSpPr>
          <p:nvPr/>
        </p:nvSpPr>
        <p:spPr bwMode="auto">
          <a:xfrm rot="960396">
            <a:off x="2273276" y="2729138"/>
            <a:ext cx="1861209" cy="119999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9839604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in the country</a:t>
            </a:r>
            <a:endParaRPr lang="ru-RU" sz="36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9839604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9839604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В деревне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9839604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20554440">
            <a:off x="6830940" y="2809264"/>
            <a:ext cx="2300617" cy="10001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1184556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at the </a:t>
            </a:r>
            <a:r>
              <a:rPr lang="en-US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1184556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seaside</a:t>
            </a:r>
            <a:endParaRPr lang="ru-RU" sz="36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1184556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1184556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На море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1184556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7" name="Picture 14" descr="Новый рисунок (3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953000"/>
            <a:ext cx="1447800" cy="1371600"/>
          </a:xfrm>
          <a:prstGeom prst="rect">
            <a:avLst/>
          </a:prstGeom>
          <a:noFill/>
        </p:spPr>
      </p:pic>
      <p:pic>
        <p:nvPicPr>
          <p:cNvPr id="8" name="Picture 11" descr="Копия Новый рисунок (19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4953000"/>
            <a:ext cx="2590800" cy="1335088"/>
          </a:xfrm>
          <a:prstGeom prst="rect">
            <a:avLst/>
          </a:prstGeom>
          <a:noFill/>
        </p:spPr>
      </p:pic>
      <p:pic>
        <p:nvPicPr>
          <p:cNvPr id="9" name="Picture 10" descr="Копия Новый рисунок (9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4876800"/>
            <a:ext cx="1809750" cy="1438275"/>
          </a:xfrm>
          <a:prstGeom prst="rect">
            <a:avLst/>
          </a:prstGeom>
          <a:noFill/>
        </p:spPr>
      </p:pic>
      <p:pic>
        <p:nvPicPr>
          <p:cNvPr id="10" name="Picture 13" descr="Новый рисунок (22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4876800"/>
            <a:ext cx="2286000" cy="1447800"/>
          </a:xfrm>
          <a:prstGeom prst="rect">
            <a:avLst/>
          </a:prstGeom>
          <a:noFill/>
        </p:spPr>
      </p:pic>
      <p:sp>
        <p:nvSpPr>
          <p:cNvPr id="5" name="WordArt 9"/>
          <p:cNvSpPr>
            <a:spLocks noChangeArrowheads="1" noChangeShapeType="1" noTextEdit="1"/>
          </p:cNvSpPr>
          <p:nvPr/>
        </p:nvSpPr>
        <p:spPr bwMode="auto">
          <a:xfrm rot="21243012">
            <a:off x="4381358" y="2907120"/>
            <a:ext cx="2237189" cy="1096545"/>
          </a:xfrm>
          <a:custGeom>
            <a:avLst/>
            <a:gdLst>
              <a:gd name="connsiteX0" fmla="*/ 0 w 2237189"/>
              <a:gd name="connsiteY0" fmla="*/ 0 h 1096545"/>
              <a:gd name="connsiteX1" fmla="*/ 2237189 w 2237189"/>
              <a:gd name="connsiteY1" fmla="*/ 0 h 1096545"/>
              <a:gd name="connsiteX2" fmla="*/ 2237189 w 2237189"/>
              <a:gd name="connsiteY2" fmla="*/ 1096545 h 1096545"/>
              <a:gd name="connsiteX3" fmla="*/ 0 w 2237189"/>
              <a:gd name="connsiteY3" fmla="*/ 1096545 h 1096545"/>
              <a:gd name="connsiteX4" fmla="*/ 0 w 2237189"/>
              <a:gd name="connsiteY4" fmla="*/ 0 h 1096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7189" h="1096545">
                <a:moveTo>
                  <a:pt x="0" y="0"/>
                </a:moveTo>
                <a:lnTo>
                  <a:pt x="2237189" y="0"/>
                </a:lnTo>
                <a:lnTo>
                  <a:pt x="2237189" y="1096545"/>
                </a:lnTo>
                <a:lnTo>
                  <a:pt x="0" y="109654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11156988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at </a:t>
            </a:r>
            <a:r>
              <a:rPr lang="en-US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11156988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home</a:t>
            </a:r>
            <a:endParaRPr lang="ru-RU" sz="36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11156988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11156988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дома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11156988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143000" y="381000"/>
            <a:ext cx="6781800" cy="874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What did you do there?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66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371600"/>
            <a:ext cx="8763000" cy="52578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 books                      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 in the garden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 for walks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fly a kite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Swim in the sea                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 hiking (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поход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Earn money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have a picnic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Watch TV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make barbecue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 fishing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lie in the sun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(загорать)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Play computer games          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walk in the park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Help your grandparents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take a photo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Копия (2) Новый рисунок (9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1371600"/>
            <a:ext cx="1636713" cy="1981200"/>
          </a:xfrm>
          <a:prstGeom prst="rect">
            <a:avLst/>
          </a:prstGeom>
          <a:noFill/>
        </p:spPr>
      </p:pic>
      <p:pic>
        <p:nvPicPr>
          <p:cNvPr id="8" name="Picture 5" descr="Копия Новый рисунок (8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1" y="3505201"/>
            <a:ext cx="1919286" cy="1138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Новый рисунок (10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73200"/>
            <a:ext cx="9144000" cy="5384800"/>
          </a:xfrm>
          <a:prstGeom prst="rect">
            <a:avLst/>
          </a:prstGeom>
          <a:noFill/>
        </p:spPr>
      </p:pic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762000" y="381000"/>
            <a:ext cx="71628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Tell your classmates </a:t>
            </a:r>
          </a:p>
          <a:p>
            <a:pPr algn="ctr"/>
            <a:r>
              <a:rPr lang="en-US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about your summer holidays.</a:t>
            </a:r>
            <a:endParaRPr lang="ru-RU" sz="3600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8313" y="476250"/>
            <a:ext cx="8229600" cy="11398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3015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Imagine that you are speaking  to your friend about your last summer vacation. Write questions to these answers. </a:t>
            </a:r>
            <a:b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3015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130157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81000" marR="0" lvl="0" indent="-3810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…</a:t>
            </a:r>
          </a:p>
          <a:p>
            <a:pPr marL="381000" marR="0" lvl="0" indent="-3810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I was in London last summer. </a:t>
            </a:r>
          </a:p>
          <a:p>
            <a:pPr marL="381000" marR="0" lvl="0" indent="-3810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…</a:t>
            </a:r>
          </a:p>
          <a:p>
            <a:pPr marL="381000" marR="0" lvl="0" indent="-3810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Yes, it was. The weather was fine: warm and dry.</a:t>
            </a:r>
          </a:p>
          <a:p>
            <a:pPr marL="381000" marR="0" lvl="0" indent="-3810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… </a:t>
            </a:r>
          </a:p>
          <a:p>
            <a:pPr marL="381000" marR="0" lvl="0" indent="-3810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I saw the Tower of London and Trafalgar Square. It was great!</a:t>
            </a:r>
          </a:p>
          <a:p>
            <a:pPr marL="381000" marR="0" lvl="0" indent="-3810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…</a:t>
            </a:r>
          </a:p>
          <a:p>
            <a:pPr marL="381000" marR="0" lvl="0" indent="-3810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I stayed in a small hotel, my room wasn’t big, but it was clean and nice.</a:t>
            </a:r>
          </a:p>
          <a:p>
            <a:pPr marL="381000" marR="0" lvl="0" indent="-3810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…</a:t>
            </a:r>
          </a:p>
          <a:p>
            <a:pPr marL="381000" marR="0" lvl="0" indent="-3810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Yes, I did. I tried to speak with some Englishmen. It was very hard and funny.</a:t>
            </a:r>
          </a:p>
          <a:p>
            <a:pPr marL="381000" marR="0" lvl="0" indent="-3810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…</a:t>
            </a:r>
          </a:p>
          <a:p>
            <a:pPr marL="381000" marR="0" lvl="0" indent="-3810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Yes, I did. I enjoyed my summer vocation very much. It was interesting and useful for my English. 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33400"/>
            <a:ext cx="894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Here are some more names of well-known British writers :</a:t>
            </a:r>
            <a:endParaRPr lang="ru-RU" sz="2800" i="1" dirty="0"/>
          </a:p>
        </p:txBody>
      </p:sp>
      <p:sp>
        <p:nvSpPr>
          <p:cNvPr id="3" name="Вертикальный свиток 2"/>
          <p:cNvSpPr/>
          <p:nvPr/>
        </p:nvSpPr>
        <p:spPr>
          <a:xfrm rot="10800000">
            <a:off x="1752600" y="1219200"/>
            <a:ext cx="5029200" cy="5181600"/>
          </a:xfrm>
          <a:prstGeom prst="verticalScroll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dirty="0" smtClean="0">
              <a:latin typeface="Monotype Corsiva" pitchFamily="66" charset="0"/>
            </a:endParaRPr>
          </a:p>
          <a:p>
            <a:pPr algn="just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67000" y="1752600"/>
            <a:ext cx="28296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Monotype Corsiva" pitchFamily="66" charset="0"/>
              </a:rPr>
              <a:t>William Shakespeare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48000" y="2286000"/>
            <a:ext cx="1905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Monotype Corsiva" pitchFamily="66" charset="0"/>
              </a:rPr>
              <a:t>Daniel Defoe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48000" y="2895600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Monotype Corsiva" pitchFamily="66" charset="0"/>
              </a:rPr>
              <a:t>Walter  Scott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048000" y="3429000"/>
            <a:ext cx="18854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Monotype Corsiva" pitchFamily="66" charset="0"/>
              </a:rPr>
              <a:t>Robert Burns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048000" y="3962400"/>
            <a:ext cx="19864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Monotype Corsiva" pitchFamily="66" charset="0"/>
              </a:rPr>
              <a:t>Lewis  Carroll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48000" y="4495800"/>
            <a:ext cx="2286000" cy="533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Monotype Corsiva" pitchFamily="66" charset="0"/>
              </a:rPr>
              <a:t>Charles  Dickens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52800" y="5105400"/>
            <a:ext cx="17427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Monotype Corsiva" pitchFamily="66" charset="0"/>
              </a:rPr>
              <a:t>Oscar Wilde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142875"/>
            <a:ext cx="9144000" cy="785813"/>
          </a:xfrm>
          <a:prstGeom prst="rect">
            <a:avLst/>
          </a:prstGeom>
        </p:spPr>
        <p:txBody>
          <a:bodyPr rtlCol="0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Read the article and put the paragraphs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into the correct order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142875" y="857250"/>
            <a:ext cx="8786813" cy="4500563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 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It is surprising that with such a</a:t>
            </a: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busy life Arthur had time for a</a:t>
            </a: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family, but in 1885 he married Louise Hawkins and they had three</a:t>
            </a: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children. They travelled all over the world until they returned to</a:t>
            </a: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England because of Louise's poor health. She died in 1906.</a:t>
            </a: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 year later, Doyle married Jean Leckie and moved to Sussex.</a:t>
            </a:r>
            <a:endParaRPr kumimoji="0" lang="ru-RU" sz="2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 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Most people love the stories about the famous</a:t>
            </a: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detective Sherlock Holmes, but not many people can tell you</a:t>
            </a: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about the man who wrote them. His name was Arthur Conan</a:t>
            </a: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Doyle.</a:t>
            </a:r>
            <a:endParaRPr kumimoji="0" lang="ru-RU" sz="2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Sir Arthur Conan Doyle was a very talented man. His</a:t>
            </a: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good work and his great books earned him a knighthood. He</a:t>
            </a: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died in 1930 at the age of 81.</a:t>
            </a:r>
            <a:endParaRPr kumimoji="0" lang="ru-RU" sz="2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He was born in Edinburgh on 22nd May, 1859 and</a:t>
            </a: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was one of ten children. He did well at school, but didn't like it</a:t>
            </a: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very much. He studied medicine and became a doctor. As well</a:t>
            </a:r>
            <a:b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as a great writer, he was a good sportsman and a keen</a:t>
            </a: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photographer. He was also interested in things like ghosts and</a:t>
            </a: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fairies</a:t>
            </a: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226</TotalTime>
  <Words>681</Words>
  <Application>Microsoft Office PowerPoint</Application>
  <PresentationFormat>Экран (4:3)</PresentationFormat>
  <Paragraphs>95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                                       Практическое применение группового обучения на уроках английского языка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Жамиль</dc:creator>
  <cp:lastModifiedBy>Жамиль</cp:lastModifiedBy>
  <cp:revision>23</cp:revision>
  <dcterms:created xsi:type="dcterms:W3CDTF">2013-11-06T11:32:17Z</dcterms:created>
  <dcterms:modified xsi:type="dcterms:W3CDTF">2013-11-06T16:26:46Z</dcterms:modified>
</cp:coreProperties>
</file>