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7" r:id="rId11"/>
    <p:sldId id="265" r:id="rId12"/>
    <p:sldId id="266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86000" y="1485898"/>
            <a:ext cx="6858000" cy="1006476"/>
          </a:xfr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none"/>
        </p:style>
        <p:txBody>
          <a:bodyPr anchor="b"/>
          <a:lstStyle>
            <a:lvl1pPr algn="ctr">
              <a:defRPr sz="450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270500" y="2768600"/>
            <a:ext cx="3873500" cy="660400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none"/>
        </p:style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24.01.2015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24.01.2015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07757" y="365125"/>
            <a:ext cx="1478756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71488" y="365125"/>
            <a:ext cx="4321969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24.01.2015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1019174"/>
          </a:xfr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none"/>
        </p:style>
        <p:txBody>
          <a:bodyPr/>
          <a:lstStyle>
            <a:lvl1pPr algn="ctr">
              <a:defRPr b="1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28650" y="1384302"/>
            <a:ext cx="7886700" cy="4792662"/>
          </a:xfrm>
          <a:solidFill>
            <a:schemeClr val="bg1">
              <a:alpha val="90000"/>
            </a:schemeClr>
          </a:solidFill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24.01.2015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24.01.2015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71487" y="1825625"/>
            <a:ext cx="2900363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486150" y="1825625"/>
            <a:ext cx="2900363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24.01.2015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24.01.2015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24.01.2015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24.01.2015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24.01.2015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24.01.2015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628650" y="365125"/>
            <a:ext cx="7886700" cy="132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9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5B106E36-FD25-4E2D-B0AA-010F637433A0}" type="datetimeFigureOut">
              <a:rPr lang="ru-RU" smtClean="0"/>
              <a:pPr/>
              <a:t>24.01.2015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9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900">
                <a:solidFill>
                  <a:srgbClr val="898989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685800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2pPr>
      <a:lvl3pPr algn="l" defTabSz="685800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3pPr>
      <a:lvl4pPr algn="l" defTabSz="685800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4pPr>
      <a:lvl5pPr algn="l" defTabSz="685800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5pPr>
      <a:lvl6pPr marL="457200" algn="l" defTabSz="685800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6pPr>
      <a:lvl7pPr marL="914400" algn="l" defTabSz="685800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7pPr>
      <a:lvl8pPr marL="1371600" algn="l" defTabSz="685800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8pPr>
      <a:lvl9pPr marL="1828800" algn="l" defTabSz="685800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9pPr>
    </p:titleStyle>
    <p:bodyStyle>
      <a:lvl1pPr marL="171450" indent="-171450" algn="l" defTabSz="685800" rtl="0" eaLnBrk="1" fontAlgn="base" hangingPunct="1">
        <a:lnSpc>
          <a:spcPct val="90000"/>
        </a:lnSpc>
        <a:spcBef>
          <a:spcPts val="750"/>
        </a:spcBef>
        <a:spcAft>
          <a:spcPct val="0"/>
        </a:spcAft>
        <a:buFont typeface="Arial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fontAlgn="base" hangingPunct="1">
        <a:lnSpc>
          <a:spcPct val="90000"/>
        </a:lnSpc>
        <a:spcBef>
          <a:spcPts val="375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fontAlgn="base" hangingPunct="1">
        <a:lnSpc>
          <a:spcPct val="90000"/>
        </a:lnSpc>
        <a:spcBef>
          <a:spcPts val="375"/>
        </a:spcBef>
        <a:spcAft>
          <a:spcPct val="0"/>
        </a:spcAft>
        <a:buFont typeface="Arial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fontAlgn="base" hangingPunct="1">
        <a:lnSpc>
          <a:spcPct val="90000"/>
        </a:lnSpc>
        <a:spcBef>
          <a:spcPts val="375"/>
        </a:spcBef>
        <a:spcAft>
          <a:spcPct val="0"/>
        </a:spcAft>
        <a:buFont typeface="Arial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fontAlgn="base" hangingPunct="1">
        <a:lnSpc>
          <a:spcPct val="90000"/>
        </a:lnSpc>
        <a:spcBef>
          <a:spcPts val="375"/>
        </a:spcBef>
        <a:spcAft>
          <a:spcPct val="0"/>
        </a:spcAft>
        <a:buFont typeface="Arial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86000" y="1485898"/>
            <a:ext cx="6858000" cy="1300160"/>
          </a:xfrm>
        </p:spPr>
        <p:txBody>
          <a:bodyPr/>
          <a:lstStyle/>
          <a:p>
            <a:r>
              <a:rPr lang="ru-RU" sz="4400" b="1" dirty="0" smtClean="0">
                <a:latin typeface="Constantia" pitchFamily="18" charset="0"/>
              </a:rPr>
              <a:t>Индуистская цивилизация</a:t>
            </a:r>
            <a:endParaRPr lang="ru-RU" sz="4400" b="1" dirty="0">
              <a:latin typeface="Constantia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270500" y="3000372"/>
            <a:ext cx="3873500" cy="1500198"/>
          </a:xfrm>
        </p:spPr>
        <p:txBody>
          <a:bodyPr/>
          <a:lstStyle/>
          <a:p>
            <a:r>
              <a:rPr lang="ru-RU" dirty="0" smtClean="0">
                <a:latin typeface="Century" pitchFamily="18" charset="0"/>
              </a:rPr>
              <a:t>Подготовила ученица 10 класса МБОУ «</a:t>
            </a:r>
            <a:r>
              <a:rPr lang="ru-RU" dirty="0" err="1" smtClean="0">
                <a:latin typeface="Century" pitchFamily="18" charset="0"/>
              </a:rPr>
              <a:t>Суземская</a:t>
            </a:r>
            <a:r>
              <a:rPr lang="ru-RU" dirty="0" smtClean="0">
                <a:latin typeface="Century" pitchFamily="18" charset="0"/>
              </a:rPr>
              <a:t> СОШ №2» </a:t>
            </a:r>
            <a:r>
              <a:rPr lang="ru-RU" dirty="0" err="1" smtClean="0">
                <a:latin typeface="Century" pitchFamily="18" charset="0"/>
              </a:rPr>
              <a:t>Шпакова</a:t>
            </a:r>
            <a:r>
              <a:rPr lang="ru-RU" dirty="0" smtClean="0">
                <a:latin typeface="Century" pitchFamily="18" charset="0"/>
              </a:rPr>
              <a:t> Мария </a:t>
            </a:r>
            <a:endParaRPr lang="ru-RU" dirty="0">
              <a:latin typeface="Century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b="1" dirty="0" smtClean="0"/>
              <a:t>   Образование</a:t>
            </a:r>
            <a:r>
              <a:rPr lang="ru-RU" sz="3200" b="1" dirty="0" smtClean="0"/>
              <a:t>, жизнь в городах и </a:t>
            </a:r>
            <a:r>
              <a:rPr lang="ru-RU" sz="3200" b="1" dirty="0" smtClean="0"/>
              <a:t>   </a:t>
            </a:r>
            <a:br>
              <a:rPr lang="ru-RU" sz="3200" b="1" dirty="0" smtClean="0"/>
            </a:br>
            <a:r>
              <a:rPr lang="ru-RU" sz="3200" b="1" dirty="0" smtClean="0"/>
              <a:t>       новые </a:t>
            </a:r>
            <a:r>
              <a:rPr lang="ru-RU" sz="3200" b="1" dirty="0" smtClean="0"/>
              <a:t>законы препятствуют </a:t>
            </a:r>
            <a:r>
              <a:rPr lang="ru-RU" sz="3200" b="1" dirty="0" smtClean="0"/>
              <a:t>  </a:t>
            </a:r>
            <a:br>
              <a:rPr lang="ru-RU" sz="3200" b="1" dirty="0" smtClean="0"/>
            </a:br>
            <a:r>
              <a:rPr lang="ru-RU" sz="3200" b="1" dirty="0" smtClean="0"/>
              <a:t>         кастовой дискриминации.</a:t>
            </a:r>
            <a:endParaRPr lang="ru-RU" sz="3200" b="1" dirty="0"/>
          </a:p>
        </p:txBody>
      </p:sp>
      <p:pic>
        <p:nvPicPr>
          <p:cNvPr id="5" name="Содержимое 4" descr="1d0b5cce4ab9c4bcc3b113ae96934a39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214282" y="2285992"/>
            <a:ext cx="4095778" cy="3429024"/>
          </a:xfrm>
        </p:spPr>
      </p:pic>
      <p:pic>
        <p:nvPicPr>
          <p:cNvPr id="6" name="Содержимое 5" descr="47124_PhotoNews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4643438" y="2357430"/>
            <a:ext cx="4196715" cy="3357586"/>
          </a:xfr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706553"/>
          </a:xfrm>
        </p:spPr>
        <p:txBody>
          <a:bodyPr/>
          <a:lstStyle/>
          <a:p>
            <a:r>
              <a:rPr lang="ru-RU" sz="3200" b="1" dirty="0" smtClean="0"/>
              <a:t>Индуисты убеждены, что во время праздника </a:t>
            </a:r>
            <a:r>
              <a:rPr lang="ru-RU" sz="3200" b="1" dirty="0" err="1" smtClean="0">
                <a:solidFill>
                  <a:srgbClr val="C00000"/>
                </a:solidFill>
              </a:rPr>
              <a:t>Дивали</a:t>
            </a:r>
            <a:r>
              <a:rPr lang="ru-RU" sz="3200" b="1" dirty="0" smtClean="0"/>
              <a:t> богиня богатства </a:t>
            </a:r>
            <a:r>
              <a:rPr lang="ru-RU" sz="3200" b="1" dirty="0" err="1" smtClean="0"/>
              <a:t>Лакшми</a:t>
            </a:r>
            <a:r>
              <a:rPr lang="ru-RU" sz="3200" b="1" dirty="0" smtClean="0"/>
              <a:t> посещает чисто убранные, ярко освещенные дома.</a:t>
            </a:r>
            <a:endParaRPr lang="ru-RU" sz="3200" b="1" dirty="0"/>
          </a:p>
        </p:txBody>
      </p:sp>
      <p:pic>
        <p:nvPicPr>
          <p:cNvPr id="5" name="Содержимое 4" descr="59097369_15814412_r_divaliweb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142844" y="2643182"/>
            <a:ext cx="4322013" cy="3357586"/>
          </a:xfrm>
        </p:spPr>
      </p:pic>
      <p:pic>
        <p:nvPicPr>
          <p:cNvPr id="6" name="Содержимое 5" descr="f148dcea0fc0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4786314" y="2643182"/>
            <a:ext cx="4202417" cy="3357586"/>
          </a:xfr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142852"/>
            <a:ext cx="7886700" cy="2071702"/>
          </a:xfrm>
        </p:spPr>
        <p:txBody>
          <a:bodyPr/>
          <a:lstStyle/>
          <a:p>
            <a:r>
              <a:rPr lang="ru-RU" sz="2800" dirty="0" smtClean="0"/>
              <a:t>Существует две разновидности индуистских священных книг: </a:t>
            </a:r>
            <a:r>
              <a:rPr lang="ru-RU" sz="3200" dirty="0" err="1" smtClean="0">
                <a:solidFill>
                  <a:srgbClr val="C00000"/>
                </a:solidFill>
              </a:rPr>
              <a:t>шрути</a:t>
            </a:r>
            <a:r>
              <a:rPr lang="ru-RU" sz="2800" dirty="0" smtClean="0"/>
              <a:t> («то, что услышано») и </a:t>
            </a:r>
            <a:r>
              <a:rPr lang="ru-RU" sz="3200" dirty="0" err="1" smtClean="0">
                <a:solidFill>
                  <a:srgbClr val="C00000"/>
                </a:solidFill>
              </a:rPr>
              <a:t>смрити</a:t>
            </a:r>
            <a:r>
              <a:rPr lang="ru-RU" sz="2800" dirty="0" smtClean="0"/>
              <a:t> («священные предания»).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Содержимое 3" descr="69693458_x_d340cd6e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714480" y="2428868"/>
            <a:ext cx="5753100" cy="3957635"/>
          </a:xfr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214290"/>
            <a:ext cx="7886700" cy="2500329"/>
          </a:xfrm>
        </p:spPr>
        <p:txBody>
          <a:bodyPr/>
          <a:lstStyle/>
          <a:p>
            <a:r>
              <a:rPr lang="ru-RU" sz="3600" dirty="0" smtClean="0">
                <a:solidFill>
                  <a:srgbClr val="C00000"/>
                </a:solidFill>
              </a:rPr>
              <a:t>Ганг</a:t>
            </a:r>
            <a:r>
              <a:rPr lang="ru-RU" sz="3200" dirty="0" smtClean="0"/>
              <a:t> – считается священной рекой; каждый год в города, расположенные на его берегах приходят тысячи паломников-индуистов.</a:t>
            </a:r>
            <a:endParaRPr lang="ru-RU" sz="3200" dirty="0"/>
          </a:p>
        </p:txBody>
      </p:sp>
      <p:pic>
        <p:nvPicPr>
          <p:cNvPr id="4" name="Содержимое 3" descr="1358210383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785918" y="2928934"/>
            <a:ext cx="5406845" cy="3600958"/>
          </a:xfr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214290"/>
            <a:ext cx="7886700" cy="2286015"/>
          </a:xfrm>
        </p:spPr>
        <p:txBody>
          <a:bodyPr/>
          <a:lstStyle/>
          <a:p>
            <a:r>
              <a:rPr lang="ru-RU" sz="2800" dirty="0" smtClean="0"/>
              <a:t>Как основатель Индии почитается </a:t>
            </a:r>
            <a:r>
              <a:rPr lang="ru-RU" sz="2800" dirty="0" smtClean="0">
                <a:solidFill>
                  <a:srgbClr val="C00000"/>
                </a:solidFill>
              </a:rPr>
              <a:t>Махатма Ганди (1869 - 1948</a:t>
            </a:r>
            <a:r>
              <a:rPr lang="ru-RU" sz="2800" dirty="0" smtClean="0">
                <a:solidFill>
                  <a:srgbClr val="C00000"/>
                </a:solidFill>
              </a:rPr>
              <a:t>)</a:t>
            </a:r>
            <a:r>
              <a:rPr lang="ru-RU" sz="2800" dirty="0" smtClean="0"/>
              <a:t>,</a:t>
            </a:r>
            <a:r>
              <a:rPr lang="ru-RU" sz="2800" dirty="0" smtClean="0">
                <a:solidFill>
                  <a:srgbClr val="C00000"/>
                </a:solidFill>
              </a:rPr>
              <a:t> </a:t>
            </a:r>
            <a:r>
              <a:rPr lang="ru-RU" sz="2800" dirty="0" smtClean="0"/>
              <a:t>возглавивший индийский народ в борьбе за независимость, против владычества Великобритании.</a:t>
            </a:r>
            <a:endParaRPr lang="ru-RU" sz="2800" dirty="0"/>
          </a:p>
        </p:txBody>
      </p:sp>
      <p:pic>
        <p:nvPicPr>
          <p:cNvPr id="4" name="Содержимое 3" descr="2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000364" y="2571744"/>
            <a:ext cx="3143272" cy="3913374"/>
          </a:xfr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142853"/>
            <a:ext cx="7886700" cy="2571768"/>
          </a:xfrm>
        </p:spPr>
        <p:txBody>
          <a:bodyPr/>
          <a:lstStyle/>
          <a:p>
            <a:r>
              <a:rPr lang="ru-RU" sz="3200" b="1" dirty="0" smtClean="0"/>
              <a:t>       </a:t>
            </a:r>
            <a:r>
              <a:rPr lang="ru-RU" sz="2800" b="1" dirty="0" smtClean="0"/>
              <a:t>Одними </a:t>
            </a:r>
            <a:r>
              <a:rPr lang="ru-RU" sz="2800" b="1" dirty="0" smtClean="0"/>
              <a:t>из самых известных </a:t>
            </a:r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b="1" dirty="0" smtClean="0"/>
              <a:t>           памятников </a:t>
            </a:r>
            <a:r>
              <a:rPr lang="ru-RU" sz="2800" b="1" dirty="0" smtClean="0"/>
              <a:t>индуистской цивилизации можно считать </a:t>
            </a:r>
            <a:r>
              <a:rPr lang="ru-RU" sz="2800" b="1" dirty="0" smtClean="0">
                <a:solidFill>
                  <a:srgbClr val="C00000"/>
                </a:solidFill>
              </a:rPr>
              <a:t>золотой </a:t>
            </a:r>
            <a:br>
              <a:rPr lang="ru-RU" sz="2800" b="1" dirty="0" smtClean="0">
                <a:solidFill>
                  <a:srgbClr val="C00000"/>
                </a:solidFill>
              </a:rPr>
            </a:br>
            <a:r>
              <a:rPr lang="ru-RU" sz="2800" b="1" dirty="0" smtClean="0">
                <a:solidFill>
                  <a:srgbClr val="C00000"/>
                </a:solidFill>
              </a:rPr>
              <a:t>     храм </a:t>
            </a:r>
            <a:r>
              <a:rPr lang="ru-RU" sz="2800" b="1" dirty="0" smtClean="0">
                <a:solidFill>
                  <a:srgbClr val="C00000"/>
                </a:solidFill>
              </a:rPr>
              <a:t>в </a:t>
            </a:r>
            <a:r>
              <a:rPr lang="ru-RU" sz="2800" b="1" dirty="0" err="1" smtClean="0">
                <a:solidFill>
                  <a:srgbClr val="C00000"/>
                </a:solidFill>
              </a:rPr>
              <a:t>Амритсаре</a:t>
            </a:r>
            <a:r>
              <a:rPr lang="ru-RU" sz="2800" b="1" dirty="0" smtClean="0"/>
              <a:t> и знаменитый </a:t>
            </a:r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b="1" dirty="0" smtClean="0"/>
              <a:t>         </a:t>
            </a:r>
            <a:r>
              <a:rPr lang="ru-RU" sz="2800" b="1" dirty="0" smtClean="0">
                <a:solidFill>
                  <a:srgbClr val="C00000"/>
                </a:solidFill>
              </a:rPr>
              <a:t>Тадж-Махал </a:t>
            </a:r>
            <a:r>
              <a:rPr lang="ru-RU" sz="2800" b="1" dirty="0" smtClean="0">
                <a:solidFill>
                  <a:srgbClr val="C00000"/>
                </a:solidFill>
              </a:rPr>
              <a:t>в </a:t>
            </a:r>
            <a:r>
              <a:rPr lang="ru-RU" sz="2800" b="1" dirty="0" err="1" smtClean="0">
                <a:solidFill>
                  <a:srgbClr val="C00000"/>
                </a:solidFill>
              </a:rPr>
              <a:t>Агре</a:t>
            </a:r>
            <a:r>
              <a:rPr lang="ru-RU" sz="2800" b="1" dirty="0" smtClean="0"/>
              <a:t> (древней </a:t>
            </a:r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b="1" dirty="0" smtClean="0"/>
              <a:t>                          столице</a:t>
            </a:r>
            <a:r>
              <a:rPr lang="ru-RU" sz="2800" b="1" dirty="0" smtClean="0"/>
              <a:t>). </a:t>
            </a:r>
            <a:endParaRPr lang="ru-RU" sz="2800" b="1" dirty="0"/>
          </a:p>
        </p:txBody>
      </p:sp>
      <p:pic>
        <p:nvPicPr>
          <p:cNvPr id="5" name="Содержимое 4" descr="india_01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214282" y="3000372"/>
            <a:ext cx="4393436" cy="2928958"/>
          </a:xfrm>
        </p:spPr>
      </p:pic>
      <p:pic>
        <p:nvPicPr>
          <p:cNvPr id="6" name="Содержимое 5" descr="20110114111846_157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4857752" y="3000372"/>
            <a:ext cx="4119592" cy="2928958"/>
          </a:xfr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Admin\Рабочий стол\География\img4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2000" y="571500"/>
            <a:ext cx="7620000" cy="5715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142852"/>
            <a:ext cx="7886700" cy="2357454"/>
          </a:xfrm>
        </p:spPr>
        <p:txBody>
          <a:bodyPr/>
          <a:lstStyle/>
          <a:p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Одна из самых </a:t>
            </a:r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древних цивилизаций: </a:t>
            </a:r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её исходный </a:t>
            </a:r>
            <a:r>
              <a:rPr lang="ru-RU" sz="2400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архитип</a:t>
            </a:r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предположительно восходит </a:t>
            </a:r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ещё ко временам арийских завоеваний, т.е. к началу </a:t>
            </a:r>
            <a:r>
              <a:rPr lang="en-US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II</a:t>
            </a:r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тыс. до н.э. «Кристаллизационное ядро» индуистской цивилизации относится к бассейну рек Инд и Ганг. </a:t>
            </a:r>
            <a:r>
              <a:rPr lang="ru-RU" sz="36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/>
            </a:r>
            <a:br>
              <a:rPr lang="ru-RU" sz="36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endParaRPr lang="ru-RU" dirty="0"/>
          </a:p>
        </p:txBody>
      </p:sp>
      <p:pic>
        <p:nvPicPr>
          <p:cNvPr id="4" name="Содержимое 3" descr="104726096_large_4500809_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357422" y="2571744"/>
            <a:ext cx="4380264" cy="4161251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214291"/>
            <a:ext cx="7886700" cy="2143140"/>
          </a:xfrm>
        </p:spPr>
        <p:txBody>
          <a:bodyPr/>
          <a:lstStyle/>
          <a:p>
            <a:r>
              <a:rPr lang="ru-RU" sz="2400" dirty="0" smtClean="0"/>
              <a:t>Связующим звеном индуистской цивилизации являлась </a:t>
            </a:r>
            <a:r>
              <a:rPr lang="ru-RU" sz="2400" dirty="0" smtClean="0">
                <a:solidFill>
                  <a:srgbClr val="C00000"/>
                </a:solidFill>
              </a:rPr>
              <a:t>каста</a:t>
            </a:r>
            <a:r>
              <a:rPr lang="ru-RU" sz="2400" dirty="0" smtClean="0"/>
              <a:t> </a:t>
            </a:r>
            <a:r>
              <a:rPr lang="ru-RU" sz="2400" dirty="0" smtClean="0"/>
              <a:t>- </a:t>
            </a:r>
            <a:r>
              <a:rPr lang="ru-RU" sz="2400" dirty="0" smtClean="0"/>
              <a:t>обособленная группа людей, связанная происхождением и правовым положением своих членов. По легенде касты появились из частей тела бога Брахмы.</a:t>
            </a:r>
            <a:endParaRPr lang="ru-RU" sz="2400" dirty="0"/>
          </a:p>
        </p:txBody>
      </p:sp>
      <p:pic>
        <p:nvPicPr>
          <p:cNvPr id="4" name="Содержимое 3" descr="s9932999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10383" y="2500306"/>
            <a:ext cx="6017684" cy="4071966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142852"/>
            <a:ext cx="7886700" cy="2214577"/>
          </a:xfrm>
        </p:spPr>
        <p:txBody>
          <a:bodyPr/>
          <a:lstStyle/>
          <a:p>
            <a:r>
              <a:rPr lang="ru-RU" sz="3200" dirty="0" smtClean="0"/>
              <a:t>Вклад  индуистской цивилизации в мировую культуру огромен. Это прежде всего сама религия </a:t>
            </a:r>
            <a:r>
              <a:rPr lang="ru-RU" sz="3200" dirty="0" smtClean="0"/>
              <a:t>- </a:t>
            </a:r>
            <a:r>
              <a:rPr lang="ru-RU" sz="3600" dirty="0" smtClean="0">
                <a:solidFill>
                  <a:srgbClr val="C00000"/>
                </a:solidFill>
              </a:rPr>
              <a:t>индуизм </a:t>
            </a:r>
            <a:r>
              <a:rPr lang="ru-RU" sz="3600" dirty="0" smtClean="0">
                <a:solidFill>
                  <a:srgbClr val="C00000"/>
                </a:solidFill>
              </a:rPr>
              <a:t>(брахманизм</a:t>
            </a:r>
            <a:r>
              <a:rPr lang="ru-RU" sz="3600" dirty="0" smtClean="0">
                <a:solidFill>
                  <a:srgbClr val="C00000"/>
                </a:solidFill>
              </a:rPr>
              <a:t>)</a:t>
            </a:r>
            <a:r>
              <a:rPr lang="ru-RU" sz="3600" dirty="0" smtClean="0"/>
              <a:t>.</a:t>
            </a:r>
            <a:endParaRPr lang="ru-RU" sz="3600" dirty="0">
              <a:solidFill>
                <a:srgbClr val="C00000"/>
              </a:solidFill>
            </a:endParaRPr>
          </a:p>
        </p:txBody>
      </p:sp>
      <p:pic>
        <p:nvPicPr>
          <p:cNvPr id="4" name="Содержимое 3" descr="people-of-India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714481" y="2576501"/>
            <a:ext cx="5993658" cy="3995771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285728"/>
            <a:ext cx="7886700" cy="2000263"/>
          </a:xfrm>
        </p:spPr>
        <p:txBody>
          <a:bodyPr/>
          <a:lstStyle/>
          <a:p>
            <a:r>
              <a:rPr lang="ru-RU" sz="2800" dirty="0" smtClean="0"/>
              <a:t>Главные Боги в индуизме: </a:t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3200" dirty="0" smtClean="0"/>
              <a:t>Брахма-Создатель, Вишну-Хранитель и Шива-Разрушитель.</a:t>
            </a:r>
            <a:endParaRPr lang="ru-RU" sz="3200" dirty="0"/>
          </a:p>
        </p:txBody>
      </p:sp>
      <p:pic>
        <p:nvPicPr>
          <p:cNvPr id="4" name="Содержимое 3" descr="115dbbdfdf7d605fd7b4695f6ba41720.gif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22549" y="2786058"/>
            <a:ext cx="6369702" cy="3429023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285728"/>
            <a:ext cx="8286808" cy="1785950"/>
          </a:xfrm>
        </p:spPr>
        <p:txBody>
          <a:bodyPr/>
          <a:lstStyle/>
          <a:p>
            <a:r>
              <a:rPr lang="ru-RU" sz="2800" b="1" dirty="0" smtClean="0"/>
              <a:t>Индуисты поклоняются Богу как у себя дома, так и в храмах. Можно прийти к Богу с помощью беззаветного служения (</a:t>
            </a:r>
            <a:r>
              <a:rPr lang="ru-RU" sz="2800" b="1" dirty="0" err="1" smtClean="0">
                <a:solidFill>
                  <a:srgbClr val="C00000"/>
                </a:solidFill>
              </a:rPr>
              <a:t>бхакти</a:t>
            </a:r>
            <a:r>
              <a:rPr lang="ru-RU" sz="2800" b="1" dirty="0" smtClean="0"/>
              <a:t>), приобретения знаний и медитации (</a:t>
            </a:r>
            <a:r>
              <a:rPr lang="ru-RU" sz="2800" b="1" dirty="0" err="1" smtClean="0">
                <a:solidFill>
                  <a:srgbClr val="C00000"/>
                </a:solidFill>
              </a:rPr>
              <a:t>джняна</a:t>
            </a:r>
            <a:r>
              <a:rPr lang="ru-RU" sz="2800" b="1" dirty="0" smtClean="0"/>
              <a:t>) или добрых дел (</a:t>
            </a:r>
            <a:r>
              <a:rPr lang="ru-RU" sz="2800" b="1" dirty="0" smtClean="0">
                <a:solidFill>
                  <a:srgbClr val="C00000"/>
                </a:solidFill>
              </a:rPr>
              <a:t>кармы</a:t>
            </a:r>
            <a:r>
              <a:rPr lang="ru-RU" sz="2800" b="1" dirty="0" smtClean="0"/>
              <a:t>).</a:t>
            </a:r>
            <a:endParaRPr lang="ru-RU" sz="2800" b="1" dirty="0"/>
          </a:p>
        </p:txBody>
      </p:sp>
      <p:pic>
        <p:nvPicPr>
          <p:cNvPr id="5" name="Содержимое 4" descr="954175_20070502195810.gif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214282" y="2571744"/>
            <a:ext cx="4286279" cy="3214710"/>
          </a:xfrm>
        </p:spPr>
      </p:pic>
      <p:pic>
        <p:nvPicPr>
          <p:cNvPr id="6" name="Содержимое 5" descr="Sadhu2520at2520Tungnath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4714876" y="2571744"/>
            <a:ext cx="4286281" cy="3214710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142852"/>
            <a:ext cx="7886700" cy="2143140"/>
          </a:xfrm>
        </p:spPr>
        <p:txBody>
          <a:bodyPr/>
          <a:lstStyle/>
          <a:p>
            <a:r>
              <a:rPr lang="ru-RU" sz="3200" dirty="0" smtClean="0"/>
              <a:t>Индуисты придают большое значение постижению </a:t>
            </a:r>
            <a:r>
              <a:rPr lang="ru-RU" sz="3200" dirty="0" smtClean="0">
                <a:solidFill>
                  <a:srgbClr val="C00000"/>
                </a:solidFill>
              </a:rPr>
              <a:t>дхармы</a:t>
            </a:r>
            <a:r>
              <a:rPr lang="ru-RU" sz="3200" dirty="0" smtClean="0"/>
              <a:t> – истины обо всем, что существует в мире.</a:t>
            </a:r>
            <a:endParaRPr lang="ru-RU" sz="3200" dirty="0"/>
          </a:p>
        </p:txBody>
      </p:sp>
      <p:pic>
        <p:nvPicPr>
          <p:cNvPr id="4" name="Содержимое 3" descr="1324141910_7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78338" y="2500306"/>
            <a:ext cx="5822620" cy="4058452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214290"/>
            <a:ext cx="7886700" cy="2214578"/>
          </a:xfrm>
        </p:spPr>
        <p:txBody>
          <a:bodyPr/>
          <a:lstStyle/>
          <a:p>
            <a:r>
              <a:rPr lang="ru-RU" sz="2800" dirty="0" smtClean="0"/>
              <a:t>Некоторые индуисты отрекаются от мира. Они не женятся, носят особое оранжевое одеяние,  живут либо в религиозных общинах, либо сами по себе, за счет милостыни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4" name="Содержимое 3" descr="11113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901464" y="2714620"/>
            <a:ext cx="5609206" cy="3786214"/>
          </a:xfr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142852"/>
            <a:ext cx="7886700" cy="2643206"/>
          </a:xfrm>
        </p:spPr>
        <p:txBody>
          <a:bodyPr/>
          <a:lstStyle/>
          <a:p>
            <a:r>
              <a:rPr lang="ru-RU" sz="2400" dirty="0" smtClean="0"/>
              <a:t>Семьи, ведущие одинаковый образ жизни, заранее договариваются о браке своих детей. Семейная жизнь и работа индуистов напоминает о давней кастовой системе, где профессия человека и его место в обществе были определены с самого рождения.</a:t>
            </a:r>
            <a:endParaRPr lang="ru-RU" sz="2400" dirty="0"/>
          </a:p>
        </p:txBody>
      </p:sp>
      <p:pic>
        <p:nvPicPr>
          <p:cNvPr id="4" name="Содержимое 3" descr="Интересные_обобенности_свадеб_разных_стран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857356" y="2928934"/>
            <a:ext cx="5002432" cy="3811377"/>
          </a:xfr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shablon42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shablon42</Template>
  <TotalTime>96</TotalTime>
  <Words>314</Words>
  <PresentationFormat>Экран (4:3)</PresentationFormat>
  <Paragraphs>16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shablon42</vt:lpstr>
      <vt:lpstr>Индуистская цивилизация</vt:lpstr>
      <vt:lpstr>Одна из самых древних цивилизаций: её исходный архитип предположительно восходит ещё ко временам арийских завоеваний, т.е. к началу II тыс. до н.э. «Кристаллизационное ядро» индуистской цивилизации относится к бассейну рек Инд и Ганг.  </vt:lpstr>
      <vt:lpstr>Связующим звеном индуистской цивилизации являлась каста - обособленная группа людей, связанная происхождением и правовым положением своих членов. По легенде касты появились из частей тела бога Брахмы.</vt:lpstr>
      <vt:lpstr>Вклад  индуистской цивилизации в мировую культуру огромен. Это прежде всего сама религия - индуизм (брахманизм).</vt:lpstr>
      <vt:lpstr>Главные Боги в индуизме:   Брахма-Создатель, Вишну-Хранитель и Шива-Разрушитель.</vt:lpstr>
      <vt:lpstr>Индуисты поклоняются Богу как у себя дома, так и в храмах. Можно прийти к Богу с помощью беззаветного служения (бхакти), приобретения знаний и медитации (джняна) или добрых дел (кармы).</vt:lpstr>
      <vt:lpstr>Индуисты придают большое значение постижению дхармы – истины обо всем, что существует в мире.</vt:lpstr>
      <vt:lpstr>Некоторые индуисты отрекаются от мира. Они не женятся, носят особое оранжевое одеяние,  живут либо в религиозных общинах, либо сами по себе, за счет милостыни.</vt:lpstr>
      <vt:lpstr>Семьи, ведущие одинаковый образ жизни, заранее договариваются о браке своих детей. Семейная жизнь и работа индуистов напоминает о давней кастовой системе, где профессия человека и его место в обществе были определены с самого рождения.</vt:lpstr>
      <vt:lpstr>   Образование, жизнь в городах и            новые законы препятствуют             кастовой дискриминации.</vt:lpstr>
      <vt:lpstr>Индуисты убеждены, что во время праздника Дивали богиня богатства Лакшми посещает чисто убранные, ярко освещенные дома.</vt:lpstr>
      <vt:lpstr>Существует две разновидности индуистских священных книг: шрути («то, что услышано») и смрити («священные предания»).  </vt:lpstr>
      <vt:lpstr>Ганг – считается священной рекой; каждый год в города, расположенные на его берегах приходят тысячи паломников-индуистов.</vt:lpstr>
      <vt:lpstr>Как основатель Индии почитается Махатма Ганди (1869 - 1948), возглавивший индийский народ в борьбе за независимость, против владычества Великобритании.</vt:lpstr>
      <vt:lpstr>       Одними из самых известных             памятников индуистской цивилизации можно считать золотой       храм в Амритсаре и знаменитый           Тадж-Махал в Агре (древней                            столице). 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Индуистская цивилизация</dc:title>
  <cp:lastModifiedBy>Admin</cp:lastModifiedBy>
  <cp:revision>12</cp:revision>
  <dcterms:modified xsi:type="dcterms:W3CDTF">2015-01-24T18:31:15Z</dcterms:modified>
</cp:coreProperties>
</file>