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sldIdLst>
    <p:sldId id="266" r:id="rId2"/>
    <p:sldId id="257" r:id="rId3"/>
    <p:sldId id="267" r:id="rId4"/>
    <p:sldId id="258" r:id="rId5"/>
    <p:sldId id="270" r:id="rId6"/>
    <p:sldId id="259" r:id="rId7"/>
    <p:sldId id="271" r:id="rId8"/>
    <p:sldId id="260" r:id="rId9"/>
    <p:sldId id="272" r:id="rId10"/>
    <p:sldId id="261" r:id="rId11"/>
    <p:sldId id="273" r:id="rId12"/>
    <p:sldId id="263" r:id="rId13"/>
    <p:sldId id="274" r:id="rId14"/>
    <p:sldId id="264" r:id="rId15"/>
    <p:sldId id="275" r:id="rId16"/>
    <p:sldId id="269" r:id="rId17"/>
    <p:sldId id="276" r:id="rId18"/>
    <p:sldId id="277" r:id="rId19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Оксана" initials="О" lastIdx="0" clrIdx="0">
    <p:extLst>
      <p:ext uri="{19B8F6BF-5375-455C-9EA6-DF929625EA0E}">
        <p15:presenceInfo xmlns:p15="http://schemas.microsoft.com/office/powerpoint/2012/main" userId="Оксана" providerId="Non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5000" autoAdjust="0"/>
    <p:restoredTop sz="94660"/>
  </p:normalViewPr>
  <p:slideViewPr>
    <p:cSldViewPr snapToGrid="0">
      <p:cViewPr varScale="1">
        <p:scale>
          <a:sx n="74" d="100"/>
          <a:sy n="74" d="100"/>
        </p:scale>
        <p:origin x="576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116534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42529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705069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912596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346319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677082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0506410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988990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81184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972531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2082382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5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272470-EE10-4044-8F16-EE4277156EE4}" type="datetimeFigureOut">
              <a:rPr lang="ru-RU" smtClean="0"/>
              <a:t>10.10.2014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C571C7-9D1F-4F5A-B562-DC5B2EB9F516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4854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hyperlink" Target="http://nkozlov.ru/upload/images/0701/0701151719320.jpg" TargetMode="External"/><Relationship Id="rId2" Type="http://schemas.openxmlformats.org/officeDocument/2006/relationships/hyperlink" Target="http://detsadmickeymouse.ru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peins.ru.com/?c=result" TargetMode="External"/><Relationship Id="rId5" Type="http://schemas.openxmlformats.org/officeDocument/2006/relationships/hyperlink" Target="http://cccp-kino.narod.ru/multiki_cccp/skazka_o_sarevne_i_o_bogatiryax.html" TargetMode="External"/><Relationship Id="rId4" Type="http://schemas.openxmlformats.org/officeDocument/2006/relationships/hyperlink" Target="http://www.graycell.ru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019700" y="4268601"/>
            <a:ext cx="6614375" cy="4351338"/>
          </a:xfrm>
        </p:spPr>
        <p:txBody>
          <a:bodyPr>
            <a:norm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Выполнена учителем начальных классов школы «НОУ СОШ «Виктория»</a:t>
            </a:r>
          </a:p>
          <a:p>
            <a:r>
              <a:rPr lang="ru-RU" i="1" dirty="0" err="1" smtClean="0">
                <a:solidFill>
                  <a:srgbClr val="002060"/>
                </a:solidFill>
              </a:rPr>
              <a:t>Петрашевой</a:t>
            </a:r>
            <a:r>
              <a:rPr lang="ru-RU" i="1" dirty="0" smtClean="0">
                <a:solidFill>
                  <a:srgbClr val="002060"/>
                </a:solidFill>
              </a:rPr>
              <a:t> О.В.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г . Москва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2014 год</a:t>
            </a:r>
          </a:p>
          <a:p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i="1" dirty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endParaRPr lang="ru-RU" i="1" dirty="0" smtClean="0">
              <a:solidFill>
                <a:schemeClr val="tx1">
                  <a:lumMod val="65000"/>
                  <a:lumOff val="35000"/>
                </a:schemeClr>
              </a:solidFill>
            </a:endParaRPr>
          </a:p>
          <a:p>
            <a:pPr marL="0" indent="0">
              <a:buNone/>
            </a:pPr>
            <a:endParaRPr lang="ru-RU" dirty="0"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57032" y="1503417"/>
            <a:ext cx="11699998" cy="1754326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0" i="1" cap="none" spc="0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Литературно-кулинарная </a:t>
            </a:r>
            <a:r>
              <a:rPr lang="ru-RU" sz="5400" b="0" i="1" cap="none" spc="0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викторина</a:t>
            </a:r>
          </a:p>
          <a:p>
            <a:pPr algn="ctr"/>
            <a:r>
              <a:rPr lang="ru-RU" sz="5400" i="1" dirty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д</a:t>
            </a:r>
            <a:r>
              <a:rPr lang="ru-RU" sz="5400" i="1" dirty="0" smtClean="0">
                <a:ln w="0"/>
                <a:solidFill>
                  <a:srgbClr val="7030A0"/>
                </a:solidFill>
                <a:effectLst>
                  <a:reflection blurRad="6350" stA="53000" endA="300" endPos="35500" dir="5400000" sy="-90000" algn="bl" rotWithShape="0"/>
                </a:effectLst>
              </a:rPr>
              <a:t>ля учеников 1-4 классов</a:t>
            </a:r>
            <a:endParaRPr lang="ru-RU" sz="5400" b="0" i="1" cap="none" spc="0" dirty="0">
              <a:ln w="0"/>
              <a:solidFill>
                <a:srgbClr val="7030A0"/>
              </a:solidFill>
              <a:effectLst>
                <a:reflection blurRad="6350" stA="53000" endA="300" endPos="35500" dir="5400000" sy="-9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1050272116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173" y="0"/>
            <a:ext cx="6220740" cy="6636322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   Вопрос девятый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Что Маша попробовала из мисок </a:t>
            </a:r>
          </a:p>
          <a:p>
            <a:pPr marL="0" indent="0">
              <a:buNone/>
            </a:pPr>
            <a:r>
              <a:rPr lang="ru-RU" sz="2600" i="1" dirty="0">
                <a:solidFill>
                  <a:srgbClr val="7030A0"/>
                </a:solidFill>
              </a:rPr>
              <a:t> </a:t>
            </a:r>
            <a:r>
              <a:rPr lang="ru-RU" sz="2600" i="1" dirty="0" smtClean="0">
                <a:solidFill>
                  <a:srgbClr val="7030A0"/>
                </a:solidFill>
              </a:rPr>
              <a:t>медведей в сказке « Три медведя» 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1.Кашу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2.Суп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3.Похлёбку</a:t>
            </a: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   Вопрос десятый</a:t>
            </a:r>
            <a:endParaRPr lang="ru-RU" sz="2600" b="1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Сколько яиц можно съесть натощак?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1.Два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2.Одно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3.Три</a:t>
            </a:r>
          </a:p>
          <a:p>
            <a:endParaRPr lang="ru-RU" dirty="0">
              <a:solidFill>
                <a:srgbClr val="7030A0"/>
              </a:solidFill>
            </a:endParaRPr>
          </a:p>
          <a:p>
            <a:endParaRPr lang="ru-RU" dirty="0"/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223913" y="579550"/>
            <a:ext cx="5852178" cy="5003442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357049023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31065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ОТВЕТЫ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3106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девятый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 Кашу</a:t>
            </a:r>
          </a:p>
          <a:p>
            <a:endParaRPr lang="ru-RU" sz="2600" i="1" dirty="0">
              <a:solidFill>
                <a:srgbClr val="002060"/>
              </a:solidFill>
            </a:endParaRPr>
          </a:p>
          <a:p>
            <a:endParaRPr lang="ru-RU" sz="2600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десятый 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Одно</a:t>
            </a:r>
            <a:endParaRPr lang="ru-RU" sz="2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617819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6066685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b="1" dirty="0">
                <a:solidFill>
                  <a:srgbClr val="7030A0"/>
                </a:solidFill>
              </a:rPr>
              <a:t> </a:t>
            </a:r>
            <a:r>
              <a:rPr lang="ru-RU" b="1" dirty="0" smtClean="0">
                <a:solidFill>
                  <a:srgbClr val="7030A0"/>
                </a:solidFill>
              </a:rPr>
              <a:t>  </a:t>
            </a:r>
            <a:r>
              <a:rPr lang="ru-RU" sz="2600" b="1" i="1" dirty="0" smtClean="0">
                <a:solidFill>
                  <a:srgbClr val="7030A0"/>
                </a:solidFill>
              </a:rPr>
              <a:t>Вопрос одиннадцатый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Что было в мешке Кота в сапогах, когда он охотился на кроликов?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Отруби и заячья капуста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Морковь и капуста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Кора и капуста</a:t>
            </a: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   Вопрос двенадцатый 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Назовите самого прожорливого героя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 в сказке Д. </a:t>
            </a:r>
            <a:r>
              <a:rPr lang="ru-RU" sz="2600" i="1" dirty="0" err="1" smtClean="0">
                <a:solidFill>
                  <a:srgbClr val="7030A0"/>
                </a:solidFill>
              </a:rPr>
              <a:t>Родари</a:t>
            </a:r>
            <a:r>
              <a:rPr lang="ru-RU" sz="2600" i="1" dirty="0" smtClean="0">
                <a:solidFill>
                  <a:srgbClr val="7030A0"/>
                </a:solidFill>
              </a:rPr>
              <a:t> «Приключения </a:t>
            </a:r>
            <a:r>
              <a:rPr lang="ru-RU" sz="2600" i="1" dirty="0" err="1" smtClean="0">
                <a:solidFill>
                  <a:srgbClr val="7030A0"/>
                </a:solidFill>
              </a:rPr>
              <a:t>Чиполлино</a:t>
            </a:r>
            <a:r>
              <a:rPr lang="ru-RU" sz="2600" i="1" dirty="0" smtClean="0">
                <a:solidFill>
                  <a:srgbClr val="7030A0"/>
                </a:solidFill>
              </a:rPr>
              <a:t>».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Сеньор Помидор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Барон Апельсин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Графини Вишенки</a:t>
            </a:r>
            <a:endParaRPr lang="ru-RU" sz="2600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8020050" y="1322231"/>
            <a:ext cx="4171950" cy="5535769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07993771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82580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ОТВЕТЫ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82580"/>
            <a:ext cx="10515600" cy="309093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одиннадцатый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 Отруби и </a:t>
            </a:r>
            <a:r>
              <a:rPr lang="ru-RU" sz="2600" i="1" dirty="0" smtClean="0">
                <a:solidFill>
                  <a:srgbClr val="002060"/>
                </a:solidFill>
              </a:rPr>
              <a:t>заячья </a:t>
            </a:r>
            <a:r>
              <a:rPr lang="ru-RU" sz="2600" i="1" dirty="0" smtClean="0">
                <a:solidFill>
                  <a:srgbClr val="002060"/>
                </a:solidFill>
              </a:rPr>
              <a:t>капуста</a:t>
            </a:r>
          </a:p>
          <a:p>
            <a:endParaRPr lang="ru-RU" sz="2600" i="1" dirty="0">
              <a:solidFill>
                <a:srgbClr val="002060"/>
              </a:solidFill>
            </a:endParaRPr>
          </a:p>
          <a:p>
            <a:endParaRPr lang="ru-RU" sz="2600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двенадцатый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Барон Апельсин</a:t>
            </a:r>
            <a:endParaRPr lang="ru-RU" sz="2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29839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8926286" cy="6313713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   Вопрос тринадцатый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От какого угощения не отказалась Царевна в сказке А. С. Пушкина  «Сказке о мёртвой царевне и о семи богатырях»?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«Пирожок лишь разломила да кусочек прикусила…»</a:t>
            </a:r>
            <a:endParaRPr lang="ru-RU" sz="2600" i="1" dirty="0">
              <a:solidFill>
                <a:srgbClr val="7030A0"/>
              </a:solidFill>
            </a:endParaRPr>
          </a:p>
          <a:p>
            <a:r>
              <a:rPr lang="ru-RU" sz="2600" i="1" dirty="0" smtClean="0">
                <a:solidFill>
                  <a:srgbClr val="7030A0"/>
                </a:solidFill>
              </a:rPr>
              <a:t>«Съела бублик небольшой и отправилась домой…»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«Пряничек лишь надкусила и обратно положила…»</a:t>
            </a:r>
            <a:endParaRPr lang="ru-RU" sz="2600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   Вопрос четырнадцатый </a:t>
            </a:r>
            <a:endParaRPr lang="ru-RU" sz="2600" b="1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Что пьют герои в конце многих русских 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народных сказок?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Чай, кофе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Молоко, какао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Мёд, пиво</a:t>
            </a:r>
            <a:endParaRPr lang="ru-RU" sz="2600" i="1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25048" y="2723882"/>
            <a:ext cx="4766872" cy="3657600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21052031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26548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ОТВЕТЫ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26548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тринадцатый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«Пирожок </a:t>
            </a:r>
            <a:r>
              <a:rPr lang="ru-RU" sz="2600" i="1" dirty="0">
                <a:solidFill>
                  <a:srgbClr val="002060"/>
                </a:solidFill>
              </a:rPr>
              <a:t>лишь разломила да кусочек прикусила</a:t>
            </a:r>
            <a:r>
              <a:rPr lang="ru-RU" sz="2600" i="1" dirty="0" smtClean="0">
                <a:solidFill>
                  <a:srgbClr val="002060"/>
                </a:solidFill>
              </a:rPr>
              <a:t>…»</a:t>
            </a:r>
            <a:endParaRPr lang="ru-RU" sz="2600" i="1" dirty="0" smtClean="0">
              <a:solidFill>
                <a:srgbClr val="002060"/>
              </a:solidFill>
            </a:endParaRPr>
          </a:p>
          <a:p>
            <a:endParaRPr lang="ru-RU" sz="2600" i="1" dirty="0">
              <a:solidFill>
                <a:srgbClr val="002060"/>
              </a:solidFill>
            </a:endParaRPr>
          </a:p>
          <a:p>
            <a:endParaRPr lang="ru-RU" sz="2600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четырнадцатый</a:t>
            </a:r>
          </a:p>
          <a:p>
            <a:r>
              <a:rPr lang="ru-RU" sz="2600" i="1" dirty="0">
                <a:solidFill>
                  <a:srgbClr val="002060"/>
                </a:solidFill>
              </a:rPr>
              <a:t>Мёд, пиво</a:t>
            </a:r>
          </a:p>
          <a:p>
            <a:endParaRPr lang="ru-RU" b="1" i="1" dirty="0" smtClean="0">
              <a:solidFill>
                <a:srgbClr val="002060"/>
              </a:solidFill>
            </a:endParaRPr>
          </a:p>
          <a:p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9438709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7370139" cy="927279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   </a:t>
            </a:r>
            <a:r>
              <a:rPr lang="ru-RU" sz="2600" b="1" i="1" dirty="0" smtClean="0">
                <a:solidFill>
                  <a:srgbClr val="7030A0"/>
                </a:solidFill>
              </a:rPr>
              <a:t>Вопрос пятнадцатый 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Какой сказочный герой готовит фрикадельки 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из разных сортов мяса, вина, утиного жира и 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травки «радость желудка» ?</a:t>
            </a:r>
          </a:p>
          <a:p>
            <a:r>
              <a:rPr lang="ru-RU" sz="2600" i="1" dirty="0" err="1" smtClean="0">
                <a:solidFill>
                  <a:srgbClr val="7030A0"/>
                </a:solidFill>
              </a:rPr>
              <a:t>Карлсон</a:t>
            </a:r>
            <a:endParaRPr lang="ru-RU" sz="2600" i="1" dirty="0" smtClean="0">
              <a:solidFill>
                <a:srgbClr val="7030A0"/>
              </a:solidFill>
            </a:endParaRPr>
          </a:p>
          <a:p>
            <a:r>
              <a:rPr lang="ru-RU" sz="2600" i="1" dirty="0" smtClean="0">
                <a:solidFill>
                  <a:srgbClr val="7030A0"/>
                </a:solidFill>
              </a:rPr>
              <a:t>Робинзон Крузе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Карлик Нос</a:t>
            </a:r>
            <a:endParaRPr lang="ru-RU" sz="2600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   Вопрос шестнадцатый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Кому из сказочных персонажей «утром за завтраком (немножко мармеладу, намазанного на соты с мёдом) ему внезапно пришла в голову новая песня…»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Дядя Фёдор</a:t>
            </a:r>
          </a:p>
          <a:p>
            <a:r>
              <a:rPr lang="ru-RU" sz="2600" i="1" dirty="0" err="1" smtClean="0">
                <a:solidFill>
                  <a:srgbClr val="7030A0"/>
                </a:solidFill>
              </a:rPr>
              <a:t>Хоббит</a:t>
            </a:r>
            <a:endParaRPr lang="ru-RU" sz="2600" i="1" dirty="0" smtClean="0">
              <a:solidFill>
                <a:srgbClr val="7030A0"/>
              </a:solidFill>
            </a:endParaRPr>
          </a:p>
          <a:p>
            <a:r>
              <a:rPr lang="ru-RU" sz="2600" i="1" dirty="0" smtClean="0">
                <a:solidFill>
                  <a:srgbClr val="7030A0"/>
                </a:solidFill>
              </a:rPr>
              <a:t>Винни-Пух</a:t>
            </a:r>
            <a:endParaRPr lang="ru-RU" sz="2600" i="1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62929" y="268289"/>
            <a:ext cx="4058936" cy="5276066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64225621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00790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ОТВЕТЫ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00790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Вопрос пятнадцатый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 Карлик нос</a:t>
            </a:r>
            <a:endParaRPr lang="ru-RU" i="1" dirty="0">
              <a:solidFill>
                <a:srgbClr val="002060"/>
              </a:solidFill>
            </a:endParaRPr>
          </a:p>
          <a:p>
            <a:endParaRPr lang="ru-RU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b="1" i="1" dirty="0" smtClean="0">
                <a:solidFill>
                  <a:srgbClr val="002060"/>
                </a:solidFill>
              </a:rPr>
              <a:t>Вопрос шестнадцатый </a:t>
            </a:r>
          </a:p>
          <a:p>
            <a:r>
              <a:rPr lang="ru-RU" i="1" dirty="0" smtClean="0">
                <a:solidFill>
                  <a:srgbClr val="002060"/>
                </a:solidFill>
              </a:rPr>
              <a:t>Винни-пух</a:t>
            </a:r>
            <a:endParaRPr lang="ru-RU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4072107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60000"/>
                <a:lumOff val="40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8636"/>
            <a:ext cx="10515600" cy="669701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900" dirty="0" smtClean="0">
                <a:solidFill>
                  <a:srgbClr val="002060"/>
                </a:solidFill>
              </a:rPr>
              <a:t>Источники</a:t>
            </a:r>
            <a:r>
              <a:rPr lang="ru-RU" dirty="0" smtClean="0">
                <a:solidFill>
                  <a:srgbClr val="002060"/>
                </a:solidFill>
              </a:rPr>
              <a:t>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708337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Маша и  медведь </a:t>
            </a:r>
            <a:r>
              <a:rPr lang="en-US" sz="2300" dirty="0" smtClean="0">
                <a:solidFill>
                  <a:srgbClr val="002060"/>
                </a:solidFill>
              </a:rPr>
              <a:t>:</a:t>
            </a:r>
            <a:r>
              <a:rPr lang="ru-RU" sz="2300" dirty="0" smtClean="0">
                <a:solidFill>
                  <a:srgbClr val="002060"/>
                </a:solidFill>
              </a:rPr>
              <a:t> </a:t>
            </a:r>
            <a:r>
              <a:rPr lang="en-US" sz="2300" dirty="0" smtClean="0">
                <a:solidFill>
                  <a:srgbClr val="002060"/>
                </a:solidFill>
                <a:hlinkClick r:id="rId2"/>
              </a:rPr>
              <a:t>http://detsadmickeymouse.ru</a:t>
            </a:r>
            <a:r>
              <a:rPr lang="ru-RU" sz="2300" dirty="0" smtClean="0">
                <a:solidFill>
                  <a:srgbClr val="002060"/>
                </a:solidFill>
              </a:rPr>
              <a:t>   </a:t>
            </a:r>
            <a:r>
              <a:rPr lang="en-US" sz="2300" dirty="0" smtClean="0">
                <a:solidFill>
                  <a:srgbClr val="002060"/>
                </a:solidFill>
              </a:rPr>
              <a:t>/</a:t>
            </a:r>
            <a:r>
              <a:rPr lang="en-US" sz="2300" dirty="0" err="1" smtClean="0">
                <a:solidFill>
                  <a:srgbClr val="002060"/>
                </a:solidFill>
              </a:rPr>
              <a:t>publ</a:t>
            </a:r>
            <a:r>
              <a:rPr lang="en-US" sz="2300" dirty="0" smtClean="0">
                <a:solidFill>
                  <a:srgbClr val="002060"/>
                </a:solidFill>
              </a:rPr>
              <a:t>/deti_ot_1_do_3_let_obuchenie_i_vospitanie/</a:t>
            </a:r>
            <a:r>
              <a:rPr lang="en-US" sz="2300" dirty="0" err="1" smtClean="0">
                <a:solidFill>
                  <a:srgbClr val="002060"/>
                </a:solidFill>
              </a:rPr>
              <a:t>rabota_po_razvitiju_rebenka</a:t>
            </a:r>
            <a:r>
              <a:rPr lang="en-US" sz="2300" dirty="0" smtClean="0">
                <a:solidFill>
                  <a:srgbClr val="002060"/>
                </a:solidFill>
              </a:rPr>
              <a:t>/masha_i_medved_zanjatie_po_oznakomleniju_detej_2_3_let_s_khudozhestvennoj_literaturoj/3-1-0-1341</a:t>
            </a:r>
            <a:endParaRPr lang="ru-RU" sz="23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300" b="1" dirty="0" err="1" smtClean="0">
                <a:solidFill>
                  <a:srgbClr val="002060"/>
                </a:solidFill>
              </a:rPr>
              <a:t>Дюймовочка</a:t>
            </a:r>
            <a:r>
              <a:rPr lang="ru-RU" sz="2300" b="1" dirty="0" smtClean="0">
                <a:solidFill>
                  <a:srgbClr val="002060"/>
                </a:solidFill>
              </a:rPr>
              <a:t>: </a:t>
            </a:r>
            <a:r>
              <a:rPr lang="en-US" sz="2300" dirty="0" smtClean="0">
                <a:solidFill>
                  <a:srgbClr val="002060"/>
                </a:solidFill>
              </a:rPr>
              <a:t>http://klipariki.net/?idclip=572</a:t>
            </a:r>
            <a:endParaRPr lang="ru-RU" sz="23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Буратино и Мальвина </a:t>
            </a:r>
            <a:r>
              <a:rPr lang="en-US" sz="2300" dirty="0" smtClean="0">
                <a:solidFill>
                  <a:srgbClr val="002060"/>
                </a:solidFill>
              </a:rPr>
              <a:t>:</a:t>
            </a:r>
            <a:r>
              <a:rPr lang="ru-RU" sz="2300" dirty="0" smtClean="0">
                <a:solidFill>
                  <a:srgbClr val="002060"/>
                </a:solidFill>
              </a:rPr>
              <a:t>  </a:t>
            </a:r>
            <a:r>
              <a:rPr lang="en-US" sz="2300" dirty="0" smtClean="0">
                <a:solidFill>
                  <a:srgbClr val="002060"/>
                </a:solidFill>
                <a:hlinkClick r:id="rId3"/>
              </a:rPr>
              <a:t>http://nkozlov.ru/upload/images/0701/0701151719320.jpg</a:t>
            </a:r>
            <a:endParaRPr lang="ru-RU" sz="23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300" b="1" dirty="0" err="1" smtClean="0">
                <a:solidFill>
                  <a:srgbClr val="002060"/>
                </a:solidFill>
              </a:rPr>
              <a:t>Балда</a:t>
            </a:r>
            <a:r>
              <a:rPr lang="ru-RU" sz="2300" dirty="0" smtClean="0">
                <a:solidFill>
                  <a:srgbClr val="002060"/>
                </a:solidFill>
              </a:rPr>
              <a:t>: </a:t>
            </a:r>
            <a:r>
              <a:rPr lang="en-US" sz="2300" dirty="0" smtClean="0">
                <a:solidFill>
                  <a:srgbClr val="002060"/>
                </a:solidFill>
              </a:rPr>
              <a:t>http://www.chastnik.ru/2013/05/07/4220875/</a:t>
            </a:r>
            <a:endParaRPr lang="ru-RU" sz="23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Три медведя</a:t>
            </a:r>
            <a:r>
              <a:rPr lang="ru-RU" sz="2300" dirty="0" smtClean="0">
                <a:solidFill>
                  <a:srgbClr val="002060"/>
                </a:solidFill>
              </a:rPr>
              <a:t>:</a:t>
            </a:r>
            <a:r>
              <a:rPr lang="en-US" sz="2300" dirty="0" smtClean="0">
                <a:solidFill>
                  <a:srgbClr val="002060"/>
                </a:solidFill>
              </a:rPr>
              <a:t>http://www.</a:t>
            </a:r>
            <a:r>
              <a:rPr lang="ru-RU" sz="2300" dirty="0" err="1" smtClean="0">
                <a:solidFill>
                  <a:srgbClr val="002060"/>
                </a:solidFill>
              </a:rPr>
              <a:t>сказкионлайн.рф</a:t>
            </a:r>
            <a:r>
              <a:rPr lang="ru-RU" sz="2300" dirty="0" smtClean="0">
                <a:solidFill>
                  <a:srgbClr val="002060"/>
                </a:solidFill>
              </a:rPr>
              <a:t>/105810881080-1084107710761074107710761103.</a:t>
            </a:r>
            <a:r>
              <a:rPr lang="en-US" sz="2300" dirty="0" smtClean="0">
                <a:solidFill>
                  <a:srgbClr val="002060"/>
                </a:solidFill>
              </a:rPr>
              <a:t>html</a:t>
            </a:r>
            <a:endParaRPr lang="ru-RU" sz="23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300" b="1" dirty="0" err="1" smtClean="0">
                <a:solidFill>
                  <a:srgbClr val="002060"/>
                </a:solidFill>
              </a:rPr>
              <a:t>Чиполлино</a:t>
            </a:r>
            <a:r>
              <a:rPr lang="ru-RU" sz="2300" dirty="0" smtClean="0">
                <a:solidFill>
                  <a:srgbClr val="002060"/>
                </a:solidFill>
              </a:rPr>
              <a:t>: </a:t>
            </a:r>
            <a:r>
              <a:rPr lang="en-US" sz="2300" dirty="0" smtClean="0">
                <a:solidFill>
                  <a:srgbClr val="002060"/>
                </a:solidFill>
                <a:hlinkClick r:id="rId4"/>
              </a:rPr>
              <a:t>http://www.graycell.ru/</a:t>
            </a:r>
            <a:r>
              <a:rPr lang="ru-RU" sz="2300" dirty="0" smtClean="0">
                <a:solidFill>
                  <a:srgbClr val="002060"/>
                </a:solidFill>
              </a:rPr>
              <a:t> </a:t>
            </a:r>
            <a:r>
              <a:rPr lang="en-US" sz="2300" dirty="0" smtClean="0">
                <a:solidFill>
                  <a:srgbClr val="002060"/>
                </a:solidFill>
              </a:rPr>
              <a:t>word/%D7%E8%EF%EE%EB%EB%E8%ED%EE</a:t>
            </a:r>
            <a:endParaRPr lang="ru-RU" sz="23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en-US" sz="2300" b="1" dirty="0" smtClean="0">
                <a:solidFill>
                  <a:srgbClr val="002060"/>
                </a:solidFill>
              </a:rPr>
              <a:t>“</a:t>
            </a:r>
            <a:r>
              <a:rPr lang="ru-RU" sz="2300" b="1" dirty="0" smtClean="0">
                <a:solidFill>
                  <a:srgbClr val="002060"/>
                </a:solidFill>
              </a:rPr>
              <a:t>Сказка о мёртвой царевне</a:t>
            </a:r>
            <a:r>
              <a:rPr lang="en-US" sz="2300" b="1" dirty="0" smtClean="0">
                <a:solidFill>
                  <a:srgbClr val="002060"/>
                </a:solidFill>
              </a:rPr>
              <a:t>”</a:t>
            </a:r>
            <a:r>
              <a:rPr lang="ru-RU" sz="2300" dirty="0" smtClean="0">
                <a:solidFill>
                  <a:srgbClr val="002060"/>
                </a:solidFill>
              </a:rPr>
              <a:t>: </a:t>
            </a:r>
            <a:r>
              <a:rPr lang="en-US" sz="2300" dirty="0" smtClean="0">
                <a:solidFill>
                  <a:srgbClr val="002060"/>
                </a:solidFill>
                <a:hlinkClick r:id="rId5"/>
              </a:rPr>
              <a:t>http://cccp-kino.narod.ru/multiki_cccp/skazka_o_sarevne_i_o_bogatiryax.html</a:t>
            </a:r>
            <a:endParaRPr lang="ru-RU" sz="23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300" b="1" dirty="0" smtClean="0">
                <a:solidFill>
                  <a:srgbClr val="002060"/>
                </a:solidFill>
              </a:rPr>
              <a:t>Винни-Пух: </a:t>
            </a:r>
            <a:r>
              <a:rPr lang="en-US" sz="2300" dirty="0" smtClean="0">
                <a:solidFill>
                  <a:srgbClr val="002060"/>
                </a:solidFill>
                <a:hlinkClick r:id="rId6"/>
              </a:rPr>
              <a:t>http://peins.ru.com/?c=result</a:t>
            </a:r>
            <a:r>
              <a:rPr lang="ru-RU" sz="2300" dirty="0" smtClean="0">
                <a:solidFill>
                  <a:srgbClr val="002060"/>
                </a:solidFill>
              </a:rPr>
              <a:t> </a:t>
            </a:r>
            <a:r>
              <a:rPr lang="en-US" sz="2300" dirty="0" smtClean="0">
                <a:solidFill>
                  <a:srgbClr val="002060"/>
                </a:solidFill>
              </a:rPr>
              <a:t>&amp;query=%D0%9E%D1%82%D0%B2%D0%B5%D1%82%D1%8B+Mail+Ru+%D0%BF%D0%BE%D1%87%D0%B5%D0%BC%D1%83</a:t>
            </a:r>
            <a:endParaRPr lang="ru-RU" sz="23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300" dirty="0" err="1" smtClean="0">
                <a:solidFill>
                  <a:srgbClr val="002060"/>
                </a:solidFill>
              </a:rPr>
              <a:t>Л.Е.Лавренова</a:t>
            </a:r>
            <a:r>
              <a:rPr lang="ru-RU" sz="2300" dirty="0" smtClean="0">
                <a:solidFill>
                  <a:srgbClr val="002060"/>
                </a:solidFill>
              </a:rPr>
              <a:t> </a:t>
            </a:r>
            <a:r>
              <a:rPr lang="en-US" sz="2300" dirty="0" smtClean="0">
                <a:solidFill>
                  <a:srgbClr val="002060"/>
                </a:solidFill>
              </a:rPr>
              <a:t>“</a:t>
            </a:r>
            <a:r>
              <a:rPr lang="ru-RU" sz="2300" dirty="0" smtClean="0">
                <a:solidFill>
                  <a:srgbClr val="002060"/>
                </a:solidFill>
              </a:rPr>
              <a:t>Детские праздники в школе и дома</a:t>
            </a:r>
            <a:r>
              <a:rPr lang="en-US" sz="2300" dirty="0" smtClean="0">
                <a:solidFill>
                  <a:srgbClr val="002060"/>
                </a:solidFill>
              </a:rPr>
              <a:t>”</a:t>
            </a:r>
            <a:endParaRPr lang="ru-RU" sz="23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5185141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4351338"/>
          </a:xfrm>
        </p:spPr>
        <p:txBody>
          <a:bodyPr>
            <a:noAutofit/>
          </a:bodyPr>
          <a:lstStyle/>
          <a:p>
            <a:pPr marL="0" indent="0">
              <a:buNone/>
            </a:pPr>
            <a:r>
              <a:rPr lang="ru-RU" sz="2600" i="1" dirty="0">
                <a:solidFill>
                  <a:srgbClr val="7030A0"/>
                </a:solidFill>
                <a:cs typeface="Aldhabi" panose="01000000000000000000" pitchFamily="2" charset="-78"/>
              </a:rPr>
              <a:t> </a:t>
            </a:r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  </a:t>
            </a:r>
            <a:r>
              <a:rPr lang="ru-RU" sz="2600" b="1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Вопрос первый</a:t>
            </a:r>
          </a:p>
          <a:p>
            <a:pPr marL="0" indent="0">
              <a:buNone/>
            </a:pPr>
            <a:r>
              <a:rPr lang="ru-RU" sz="2600" dirty="0" smtClean="0">
                <a:solidFill>
                  <a:srgbClr val="7030A0"/>
                </a:solidFill>
                <a:cs typeface="Aldhabi" panose="01000000000000000000" pitchFamily="2" charset="-78"/>
              </a:rPr>
              <a:t> </a:t>
            </a:r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Какое пирожное такое сладкое и нежное,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  что его название переводится с </a:t>
            </a:r>
            <a:r>
              <a:rPr lang="ru-RU" sz="2600" i="1" dirty="0" err="1" smtClean="0">
                <a:solidFill>
                  <a:srgbClr val="7030A0"/>
                </a:solidFill>
                <a:cs typeface="Aldhabi" panose="01000000000000000000" pitchFamily="2" charset="-78"/>
              </a:rPr>
              <a:t>французс</a:t>
            </a:r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-</a:t>
            </a:r>
          </a:p>
          <a:p>
            <a:pPr marL="0" indent="0">
              <a:buNone/>
            </a:pPr>
            <a:r>
              <a:rPr lang="ru-RU" sz="2600" i="1" dirty="0">
                <a:solidFill>
                  <a:srgbClr val="7030A0"/>
                </a:solidFill>
                <a:cs typeface="Aldhabi" panose="01000000000000000000" pitchFamily="2" charset="-78"/>
              </a:rPr>
              <a:t> </a:t>
            </a:r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 кого как «поцелуй» ?</a:t>
            </a:r>
          </a:p>
          <a:p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1.Зефир</a:t>
            </a:r>
          </a:p>
          <a:p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2.Безе</a:t>
            </a:r>
          </a:p>
          <a:p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3.Профитроль</a:t>
            </a:r>
          </a:p>
          <a:p>
            <a:pPr marL="0" indent="0">
              <a:buNone/>
            </a:pPr>
            <a:r>
              <a:rPr lang="ru-RU" sz="2600" i="1" dirty="0">
                <a:solidFill>
                  <a:srgbClr val="7030A0"/>
                </a:solidFill>
                <a:cs typeface="Aldhabi" panose="01000000000000000000" pitchFamily="2" charset="-78"/>
              </a:rPr>
              <a:t> </a:t>
            </a:r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  </a:t>
            </a:r>
            <a:r>
              <a:rPr lang="ru-RU" sz="2600" b="1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Вопрос второй</a:t>
            </a:r>
            <a:endParaRPr lang="ru-RU" sz="2600" b="1" i="1" dirty="0">
              <a:solidFill>
                <a:srgbClr val="7030A0"/>
              </a:solidFill>
              <a:cs typeface="Aldhabi" panose="01000000000000000000" pitchFamily="2" charset="-78"/>
            </a:endParaRP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Что запрещает есть медведю девочка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 из известной сказки?</a:t>
            </a:r>
          </a:p>
          <a:p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1.Баранку</a:t>
            </a:r>
          </a:p>
          <a:p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2.Бублик</a:t>
            </a:r>
          </a:p>
          <a:p>
            <a:r>
              <a:rPr lang="ru-RU" sz="2600" i="1" dirty="0" smtClean="0">
                <a:solidFill>
                  <a:srgbClr val="7030A0"/>
                </a:solidFill>
                <a:cs typeface="Aldhabi" panose="01000000000000000000" pitchFamily="2" charset="-78"/>
              </a:rPr>
              <a:t>3.Пирожок</a:t>
            </a:r>
            <a:endParaRPr lang="ru-RU" sz="2600" i="1" dirty="0">
              <a:solidFill>
                <a:srgbClr val="7030A0"/>
              </a:solidFill>
              <a:cs typeface="Aldhabi" panose="01000000000000000000" pitchFamily="2" charset="-78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38685" y="940157"/>
            <a:ext cx="6226285" cy="4719368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969787944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8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8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9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9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9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9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9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0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0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1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1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2075802" cy="376319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>                           </a:t>
            </a:r>
            <a:r>
              <a:rPr lang="ru-RU" sz="4900" i="1" dirty="0" smtClean="0">
                <a:solidFill>
                  <a:srgbClr val="002060"/>
                </a:solidFill>
              </a:rPr>
              <a:t>ОТВЕТЫ</a:t>
            </a:r>
            <a:endParaRPr lang="ru-RU" sz="4900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762685"/>
            <a:ext cx="10515600" cy="435133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i="1" dirty="0" smtClean="0">
                <a:solidFill>
                  <a:srgbClr val="002060"/>
                </a:solidFill>
              </a:rPr>
              <a:t> </a:t>
            </a:r>
            <a:r>
              <a:rPr lang="ru-RU" sz="2600" b="1" i="1" dirty="0" smtClean="0">
                <a:solidFill>
                  <a:srgbClr val="002060"/>
                </a:solidFill>
              </a:rPr>
              <a:t>Вопрос первый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Безе</a:t>
            </a:r>
            <a:endParaRPr lang="ru-RU" sz="2600" i="1" dirty="0">
              <a:solidFill>
                <a:srgbClr val="002060"/>
              </a:solidFill>
            </a:endParaRPr>
          </a:p>
          <a:p>
            <a:endParaRPr lang="ru-RU" sz="2600" dirty="0">
              <a:solidFill>
                <a:srgbClr val="002060"/>
              </a:solidFill>
            </a:endParaRPr>
          </a:p>
          <a:p>
            <a:endParaRPr lang="ru-RU" sz="2600" dirty="0">
              <a:solidFill>
                <a:srgbClr val="002060"/>
              </a:solidFill>
            </a:endParaRPr>
          </a:p>
          <a:p>
            <a:endParaRPr lang="ru-RU" sz="2600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dirty="0" smtClean="0">
                <a:solidFill>
                  <a:srgbClr val="002060"/>
                </a:solidFill>
              </a:rPr>
              <a:t> </a:t>
            </a:r>
            <a:r>
              <a:rPr lang="ru-RU" sz="2600" b="1" i="1" dirty="0" smtClean="0">
                <a:solidFill>
                  <a:srgbClr val="002060"/>
                </a:solidFill>
              </a:rPr>
              <a:t>Вопрос второй</a:t>
            </a:r>
          </a:p>
          <a:p>
            <a:r>
              <a:rPr lang="ru-RU" sz="2600" i="1" dirty="0">
                <a:solidFill>
                  <a:srgbClr val="002060"/>
                </a:solidFill>
              </a:rPr>
              <a:t>П</a:t>
            </a:r>
            <a:r>
              <a:rPr lang="ru-RU" sz="2600" i="1" dirty="0" smtClean="0">
                <a:solidFill>
                  <a:srgbClr val="002060"/>
                </a:solidFill>
              </a:rPr>
              <a:t>ирожок</a:t>
            </a:r>
            <a:endParaRPr lang="ru-RU" sz="2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983116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7688110" cy="68580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dirty="0" smtClean="0">
                <a:solidFill>
                  <a:srgbClr val="7030A0"/>
                </a:solidFill>
              </a:rPr>
              <a:t>   </a:t>
            </a:r>
            <a:r>
              <a:rPr lang="ru-RU" sz="2600" b="1" i="1" dirty="0" smtClean="0">
                <a:solidFill>
                  <a:srgbClr val="7030A0"/>
                </a:solidFill>
              </a:rPr>
              <a:t>Вопрос третий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Что съел Ваня в рассказе Л . Толстого «Косточка»?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1.Яблоко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2.Сливу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3.Грушу</a:t>
            </a:r>
            <a:endParaRPr lang="ru-RU" sz="2600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   Вопрос четвёртый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Какой напиток пролил Буратино на скатерть </a:t>
            </a:r>
            <a:endParaRPr lang="ru-RU" sz="2600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i="1" dirty="0">
                <a:solidFill>
                  <a:srgbClr val="7030A0"/>
                </a:solidFill>
              </a:rPr>
              <a:t>в</a:t>
            </a:r>
            <a:r>
              <a:rPr lang="ru-RU" sz="2600" i="1" dirty="0" smtClean="0">
                <a:solidFill>
                  <a:srgbClr val="7030A0"/>
                </a:solidFill>
              </a:rPr>
              <a:t> доме Мальвины 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1.Кофе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2.Чай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3.Какао</a:t>
            </a:r>
            <a:endParaRPr lang="ru-RU" sz="2600" i="1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6848745" y="882309"/>
            <a:ext cx="5150071" cy="4346514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15743504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540913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ОТВЕТЫ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824248"/>
            <a:ext cx="4377744" cy="1613035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r>
              <a:rPr lang="ru-RU" sz="10400" b="1" i="1" dirty="0" smtClean="0">
                <a:solidFill>
                  <a:srgbClr val="002060"/>
                </a:solidFill>
              </a:rPr>
              <a:t>Вопрос третий</a:t>
            </a:r>
          </a:p>
          <a:p>
            <a:r>
              <a:rPr lang="ru-RU" sz="10400" i="1" dirty="0" smtClean="0">
                <a:solidFill>
                  <a:srgbClr val="002060"/>
                </a:solidFill>
              </a:rPr>
              <a:t>Слива</a:t>
            </a:r>
          </a:p>
          <a:p>
            <a:endParaRPr lang="ru-RU" sz="10400" i="1" dirty="0">
              <a:solidFill>
                <a:srgbClr val="002060"/>
              </a:solidFill>
            </a:endParaRPr>
          </a:p>
          <a:p>
            <a:endParaRPr lang="ru-RU" sz="10400" i="1" dirty="0" smtClean="0">
              <a:solidFill>
                <a:srgbClr val="002060"/>
              </a:solidFill>
            </a:endParaRPr>
          </a:p>
          <a:p>
            <a:endParaRPr lang="ru-RU" sz="10400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10400" b="1" i="1" dirty="0" smtClean="0">
                <a:solidFill>
                  <a:srgbClr val="002060"/>
                </a:solidFill>
              </a:rPr>
              <a:t>Вопрос четвёртый</a:t>
            </a:r>
          </a:p>
          <a:p>
            <a:r>
              <a:rPr lang="ru-RU" sz="10400" i="1" dirty="0">
                <a:solidFill>
                  <a:srgbClr val="002060"/>
                </a:solidFill>
              </a:rPr>
              <a:t>К</a:t>
            </a:r>
            <a:r>
              <a:rPr lang="ru-RU" sz="10400" i="1" dirty="0" smtClean="0">
                <a:solidFill>
                  <a:srgbClr val="002060"/>
                </a:solidFill>
              </a:rPr>
              <a:t>акао</a:t>
            </a:r>
            <a:endParaRPr lang="ru-RU" sz="10400" i="1" dirty="0">
              <a:solidFill>
                <a:srgbClr val="002060"/>
              </a:solidFill>
            </a:endParaRPr>
          </a:p>
          <a:p>
            <a:endParaRPr lang="ru-RU" i="1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  <a:p>
            <a:pPr marL="0" indent="0">
              <a:buNone/>
            </a:pPr>
            <a:r>
              <a:rPr lang="ru-RU" dirty="0"/>
              <a:t> </a:t>
            </a:r>
            <a:endParaRPr lang="ru-RU" dirty="0" smtClean="0"/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3152861375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6923314" cy="6693108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dirty="0" smtClean="0">
                <a:solidFill>
                  <a:srgbClr val="7030A0"/>
                </a:solidFill>
              </a:rPr>
              <a:t>   </a:t>
            </a:r>
            <a:r>
              <a:rPr lang="ru-RU" sz="2600" b="1" i="1" dirty="0" smtClean="0">
                <a:solidFill>
                  <a:srgbClr val="7030A0"/>
                </a:solidFill>
              </a:rPr>
              <a:t>Вопрос пятый 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Что речка предлагает девочке </a:t>
            </a:r>
          </a:p>
          <a:p>
            <a:pPr marL="0" indent="0">
              <a:buNone/>
            </a:pPr>
            <a:r>
              <a:rPr lang="ru-RU" sz="2600" i="1" dirty="0">
                <a:solidFill>
                  <a:srgbClr val="7030A0"/>
                </a:solidFill>
              </a:rPr>
              <a:t> </a:t>
            </a:r>
            <a:r>
              <a:rPr lang="ru-RU" sz="2600" i="1" dirty="0" smtClean="0">
                <a:solidFill>
                  <a:srgbClr val="7030A0"/>
                </a:solidFill>
              </a:rPr>
              <a:t>отведать в сказке «Гуси-лебеди»?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1.Киселя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2.Компота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3.Молока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   </a:t>
            </a:r>
            <a:r>
              <a:rPr lang="ru-RU" sz="2600" b="1" i="1" dirty="0" smtClean="0">
                <a:solidFill>
                  <a:srgbClr val="7030A0"/>
                </a:solidFill>
              </a:rPr>
              <a:t>Вопрос шестой</a:t>
            </a:r>
            <a:endParaRPr lang="ru-RU" sz="2600" b="1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Чем питалась </a:t>
            </a:r>
            <a:r>
              <a:rPr lang="ru-RU" sz="2600" i="1" dirty="0" err="1" smtClean="0">
                <a:solidFill>
                  <a:srgbClr val="7030A0"/>
                </a:solidFill>
              </a:rPr>
              <a:t>Дюймовочка</a:t>
            </a:r>
            <a:r>
              <a:rPr lang="ru-RU" sz="2600" i="1" dirty="0" smtClean="0">
                <a:solidFill>
                  <a:srgbClr val="7030A0"/>
                </a:solidFill>
              </a:rPr>
              <a:t>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1.Травинкой и былинкой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2.Нектаром цветов и росой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3.Мёдом и сладостями</a:t>
            </a:r>
            <a:endParaRPr lang="ru-RU" sz="2600" i="1" dirty="0">
              <a:solidFill>
                <a:srgbClr val="7030A0"/>
              </a:solidFill>
            </a:endParaRPr>
          </a:p>
        </p:txBody>
      </p:sp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98508" y="373487"/>
            <a:ext cx="6279583" cy="5137840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409101852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6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7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7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7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7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8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44206"/>
            <a:ext cx="10515600" cy="586860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ОТВЕТЫ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31066"/>
            <a:ext cx="10515600" cy="4351338"/>
          </a:xfrm>
        </p:spPr>
        <p:txBody>
          <a:bodyPr/>
          <a:lstStyle/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пятый 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Киселя</a:t>
            </a:r>
          </a:p>
          <a:p>
            <a:endParaRPr lang="ru-RU" sz="2600" i="1" dirty="0">
              <a:solidFill>
                <a:srgbClr val="002060"/>
              </a:solidFill>
            </a:endParaRPr>
          </a:p>
          <a:p>
            <a:endParaRPr lang="ru-RU" sz="2600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шестой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Нектаром цветов и росой</a:t>
            </a:r>
          </a:p>
          <a:p>
            <a:endParaRPr lang="ru-RU" sz="2600" dirty="0"/>
          </a:p>
          <a:p>
            <a:endParaRPr lang="ru-RU" dirty="0" smtClean="0"/>
          </a:p>
          <a:p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34293580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0"/>
            <a:ext cx="10515600" cy="6386286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   Вопрос седьмой</a:t>
            </a: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Чем обедает </a:t>
            </a:r>
            <a:r>
              <a:rPr lang="ru-RU" sz="2600" i="1" dirty="0" err="1" smtClean="0">
                <a:solidFill>
                  <a:srgbClr val="7030A0"/>
                </a:solidFill>
              </a:rPr>
              <a:t>Балда</a:t>
            </a:r>
            <a:r>
              <a:rPr lang="ru-RU" sz="2600" i="1" dirty="0" smtClean="0">
                <a:solidFill>
                  <a:srgbClr val="7030A0"/>
                </a:solidFill>
              </a:rPr>
              <a:t> в сказке А. С. Пушкина 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1.Варёной полбой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2.Варёной свёклой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2.Варёной брюквой</a:t>
            </a: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7030A0"/>
                </a:solidFill>
              </a:rPr>
              <a:t>   Вопрос восьмой</a:t>
            </a:r>
            <a:endParaRPr lang="ru-RU" sz="2600" b="1" i="1" dirty="0">
              <a:solidFill>
                <a:srgbClr val="7030A0"/>
              </a:solidFill>
            </a:endParaRPr>
          </a:p>
          <a:p>
            <a:pPr marL="0" indent="0">
              <a:buNone/>
            </a:pPr>
            <a:r>
              <a:rPr lang="ru-RU" sz="2600" i="1" dirty="0" smtClean="0">
                <a:solidFill>
                  <a:srgbClr val="7030A0"/>
                </a:solidFill>
              </a:rPr>
              <a:t>Кто «ест за четверых, а работает за семерых</a:t>
            </a:r>
            <a:r>
              <a:rPr lang="ru-RU" sz="2600" i="1" dirty="0" smtClean="0">
                <a:solidFill>
                  <a:srgbClr val="7030A0"/>
                </a:solidFill>
              </a:rPr>
              <a:t>» </a:t>
            </a:r>
            <a:r>
              <a:rPr lang="ru-RU" sz="2600" i="1" dirty="0" smtClean="0">
                <a:solidFill>
                  <a:srgbClr val="7030A0"/>
                </a:solidFill>
              </a:rPr>
              <a:t>?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1.Винни- Пух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2.Балда</a:t>
            </a:r>
          </a:p>
          <a:p>
            <a:r>
              <a:rPr lang="ru-RU" sz="2600" i="1" dirty="0" smtClean="0">
                <a:solidFill>
                  <a:srgbClr val="7030A0"/>
                </a:solidFill>
              </a:rPr>
              <a:t>3.Карлсон</a:t>
            </a:r>
            <a:endParaRPr lang="ru-RU" sz="2600" i="1" dirty="0">
              <a:solidFill>
                <a:srgbClr val="7030A0"/>
              </a:solidFill>
            </a:endParaRPr>
          </a:p>
        </p:txBody>
      </p:sp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49110" y="523639"/>
            <a:ext cx="4839859" cy="6123904"/>
          </a:xfrm>
          <a:prstGeom prst="ellipse">
            <a:avLst/>
          </a:prstGeom>
          <a:ln w="63500" cap="rnd">
            <a:solidFill>
              <a:srgbClr val="7030A0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  <p:style>
          <a:lnRef idx="2">
            <a:schemeClr val="accent5">
              <a:shade val="50000"/>
            </a:schemeClr>
          </a:lnRef>
          <a:fillRef idx="1">
            <a:schemeClr val="accent5"/>
          </a:fillRef>
          <a:effectRef idx="0">
            <a:schemeClr val="accent5"/>
          </a:effectRef>
          <a:fontRef idx="minor">
            <a:schemeClr val="lt1"/>
          </a:fontRef>
        </p:style>
      </p:pic>
    </p:spTree>
    <p:extLst>
      <p:ext uri="{BB962C8B-B14F-4D97-AF65-F5344CB8AC3E}">
        <p14:creationId xmlns:p14="http://schemas.microsoft.com/office/powerpoint/2010/main" val="66559299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2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3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5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6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6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6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7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7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7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8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8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8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8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85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9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9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9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9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9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0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01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0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1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1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1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1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1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17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2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2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2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2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3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3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3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33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4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4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4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4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4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  <p:par>
                                <p:cTn id="149" presetID="26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5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5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6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6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16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10515600" cy="605307"/>
          </a:xfrm>
        </p:spPr>
        <p:txBody>
          <a:bodyPr>
            <a:noAutofit/>
          </a:bodyPr>
          <a:lstStyle/>
          <a:p>
            <a:r>
              <a:rPr lang="ru-RU" i="1" dirty="0" smtClean="0">
                <a:solidFill>
                  <a:srgbClr val="002060"/>
                </a:solidFill>
              </a:rPr>
              <a:t>ОТВЕТЫ</a:t>
            </a:r>
            <a:endParaRPr lang="ru-RU" i="1" dirty="0">
              <a:solidFill>
                <a:srgbClr val="002060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0" y="640769"/>
            <a:ext cx="10515600" cy="292667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седьмой</a:t>
            </a:r>
          </a:p>
          <a:p>
            <a:r>
              <a:rPr lang="ru-RU" sz="2600" i="1" dirty="0" smtClean="0">
                <a:solidFill>
                  <a:srgbClr val="002060"/>
                </a:solidFill>
              </a:rPr>
              <a:t>Варёной полбой</a:t>
            </a:r>
          </a:p>
          <a:p>
            <a:endParaRPr lang="ru-RU" sz="2600" i="1" dirty="0">
              <a:solidFill>
                <a:srgbClr val="002060"/>
              </a:solidFill>
            </a:endParaRPr>
          </a:p>
          <a:p>
            <a:endParaRPr lang="ru-RU" sz="2600" i="1" dirty="0" smtClean="0">
              <a:solidFill>
                <a:srgbClr val="002060"/>
              </a:solidFill>
            </a:endParaRPr>
          </a:p>
          <a:p>
            <a:pPr marL="0" indent="0">
              <a:buNone/>
            </a:pPr>
            <a:r>
              <a:rPr lang="ru-RU" sz="2600" b="1" i="1" dirty="0" smtClean="0">
                <a:solidFill>
                  <a:srgbClr val="002060"/>
                </a:solidFill>
              </a:rPr>
              <a:t>Вопрос восьмой</a:t>
            </a:r>
          </a:p>
          <a:p>
            <a:r>
              <a:rPr lang="ru-RU" sz="2600" i="1" dirty="0" err="1" smtClean="0">
                <a:solidFill>
                  <a:srgbClr val="002060"/>
                </a:solidFill>
              </a:rPr>
              <a:t>Балда</a:t>
            </a:r>
            <a:endParaRPr lang="ru-RU" sz="2600" i="1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80200973"/>
      </p:ext>
    </p:extLst>
  </p:cSld>
  <p:clrMapOvr>
    <a:masterClrMapping/>
  </p:clrMapOvr>
  <p:transition spd="slow">
    <p:push dir="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3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theme">
  <a:themeElements>
    <a:clrScheme name="Желтый">
      <a:dk1>
        <a:sysClr val="windowText" lastClr="000000"/>
      </a:dk1>
      <a:lt1>
        <a:sysClr val="window" lastClr="FFFFFF"/>
      </a:lt1>
      <a:dk2>
        <a:srgbClr val="39302A"/>
      </a:dk2>
      <a:lt2>
        <a:srgbClr val="E5DEDB"/>
      </a:lt2>
      <a:accent1>
        <a:srgbClr val="FFCA08"/>
      </a:accent1>
      <a:accent2>
        <a:srgbClr val="F8931D"/>
      </a:accent2>
      <a:accent3>
        <a:srgbClr val="CE8D3E"/>
      </a:accent3>
      <a:accent4>
        <a:srgbClr val="EC7016"/>
      </a:accent4>
      <a:accent5>
        <a:srgbClr val="E64823"/>
      </a:accent5>
      <a:accent6>
        <a:srgbClr val="9C6A6A"/>
      </a:accent6>
      <a:hlink>
        <a:srgbClr val="2998E3"/>
      </a:hlink>
      <a:folHlink>
        <a:srgbClr val="7F723D"/>
      </a:folHlink>
    </a:clrScheme>
    <a:fontScheme name="Тема 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ветящийся край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AE6F2518-B084-4896-AF52-66CC2144AA26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863</TotalTime>
  <Words>550</Words>
  <Application>Microsoft Office PowerPoint</Application>
  <PresentationFormat>Широкоэкранный</PresentationFormat>
  <Paragraphs>173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3" baseType="lpstr">
      <vt:lpstr>Aldhabi</vt:lpstr>
      <vt:lpstr>Arial</vt:lpstr>
      <vt:lpstr>Calibri</vt:lpstr>
      <vt:lpstr>Calibri Light</vt:lpstr>
      <vt:lpstr>office theme</vt:lpstr>
      <vt:lpstr>Презентация PowerPoint</vt:lpstr>
      <vt:lpstr>Презентация PowerPoint</vt:lpstr>
      <vt:lpstr>                           ОТВЕТЫ</vt:lpstr>
      <vt:lpstr>Презентация PowerPoint</vt:lpstr>
      <vt:lpstr>ОТВЕТЫ</vt:lpstr>
      <vt:lpstr>Презентация PowerPoint</vt:lpstr>
      <vt:lpstr>ОТВЕТЫ</vt:lpstr>
      <vt:lpstr>Презентация PowerPoint</vt:lpstr>
      <vt:lpstr>ОТВЕТЫ</vt:lpstr>
      <vt:lpstr>Презентация PowerPoint</vt:lpstr>
      <vt:lpstr>ОТВЕТЫ</vt:lpstr>
      <vt:lpstr>Презентация PowerPoint</vt:lpstr>
      <vt:lpstr>ОТВЕТЫ</vt:lpstr>
      <vt:lpstr>Презентация PowerPoint</vt:lpstr>
      <vt:lpstr>ОТВЕТЫ</vt:lpstr>
      <vt:lpstr>Презентация PowerPoint</vt:lpstr>
      <vt:lpstr>ОТВЕТЫ</vt:lpstr>
      <vt:lpstr>Источники 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Кулинарные загадки</dc:title>
  <dc:creator>Оксана</dc:creator>
  <cp:lastModifiedBy>Оксана</cp:lastModifiedBy>
  <cp:revision>65</cp:revision>
  <dcterms:created xsi:type="dcterms:W3CDTF">2014-09-09T11:36:20Z</dcterms:created>
  <dcterms:modified xsi:type="dcterms:W3CDTF">2014-10-10T10:32:00Z</dcterms:modified>
</cp:coreProperties>
</file>