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2"/>
  </p:sldMasterIdLst>
  <p:notesMasterIdLst>
    <p:notesMasterId r:id="rId27"/>
  </p:notesMasterIdLst>
  <p:sldIdLst>
    <p:sldId id="256" r:id="rId3"/>
    <p:sldId id="258" r:id="rId4"/>
    <p:sldId id="262" r:id="rId5"/>
    <p:sldId id="260" r:id="rId6"/>
    <p:sldId id="259" r:id="rId7"/>
    <p:sldId id="261" r:id="rId8"/>
    <p:sldId id="263" r:id="rId9"/>
    <p:sldId id="271" r:id="rId10"/>
    <p:sldId id="272" r:id="rId11"/>
    <p:sldId id="274" r:id="rId12"/>
    <p:sldId id="279" r:id="rId13"/>
    <p:sldId id="280" r:id="rId14"/>
    <p:sldId id="264" r:id="rId15"/>
    <p:sldId id="267" r:id="rId16"/>
    <p:sldId id="265" r:id="rId17"/>
    <p:sldId id="266" r:id="rId18"/>
    <p:sldId id="268" r:id="rId19"/>
    <p:sldId id="269" r:id="rId20"/>
    <p:sldId id="273" r:id="rId21"/>
    <p:sldId id="270" r:id="rId22"/>
    <p:sldId id="275" r:id="rId23"/>
    <p:sldId id="276" r:id="rId24"/>
    <p:sldId id="277" r:id="rId25"/>
    <p:sldId id="278" r:id="rId26"/>
  </p:sldIdLst>
  <p:sldSz cx="9144000" cy="6858000" type="screen4x3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Gill Sans MT" pitchFamily="34" charset="0"/>
        <a:ea typeface="HGｺﾞｼｯｸE"/>
        <a:cs typeface="Arial" pitchFamily="34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B81A4"/>
    <a:srgbClr val="FCB502"/>
    <a:srgbClr val="FF2A17"/>
    <a:srgbClr val="05FF4C"/>
    <a:srgbClr val="F94578"/>
    <a:srgbClr val="E30746"/>
    <a:srgbClr val="8D052C"/>
    <a:srgbClr val="4A452A"/>
    <a:srgbClr val="383420"/>
    <a:srgbClr val="655E3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6" d="100"/>
          <a:sy n="106" d="100"/>
        </p:scale>
        <p:origin x="-1128" y="-90"/>
      </p:cViewPr>
      <p:guideLst>
        <p:guide orient="horz" pos="4319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presProps" Target="pres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6_2">
  <dgm:title val=""/>
  <dgm:desc val=""/>
  <dgm:catLst>
    <dgm:cat type="accent6" pri="11200"/>
  </dgm:catLst>
  <dgm:styleLbl name="node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6"/>
    </dgm:fillClrLst>
    <dgm:linClrLst meth="repeat">
      <a:schemeClr val="accent6"/>
    </dgm:linClrLst>
    <dgm:effectClrLst/>
    <dgm:txLinClrLst/>
    <dgm:txFillClrLst/>
    <dgm:txEffectClrLst/>
  </dgm:styleLbl>
  <dgm:styleLbl name="lnNode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6"/>
    </dgm:fillClrLst>
    <dgm:linClrLst meth="repeat">
      <a:schemeClr val="accent6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6">
        <a:tint val="60000"/>
      </a:schemeClr>
    </dgm:fillClrLst>
    <dgm:linClrLst meth="repeat">
      <a:schemeClr val="accent6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6"/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/>
    </dgm:fillClrLst>
    <dgm:linClrLst meth="repeat">
      <a:schemeClr val="accent6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/>
    </dgm:fillClrLst>
    <dgm:linClrLst meth="repeat">
      <a:schemeClr val="accent6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6">
        <a:alpha val="90000"/>
        <a:tint val="40000"/>
      </a:schemeClr>
    </dgm:fillClrLst>
    <dgm:linClrLst meth="repeat">
      <a:schemeClr val="accent6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6">
        <a:tint val="40000"/>
      </a:schemeClr>
    </dgm:fillClrLst>
    <dgm:linClrLst meth="repeat">
      <a:schemeClr val="accent6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6">
        <a:shade val="8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6">
        <a:tint val="50000"/>
        <a:alpha val="40000"/>
      </a:schemeClr>
    </dgm:fillClrLst>
    <dgm:linClrLst meth="repeat">
      <a:schemeClr val="accent6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6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E47D70B6-3B07-47D4-8809-A3FEA599650C}" type="doc">
      <dgm:prSet loTypeId="urn:microsoft.com/office/officeart/2005/8/layout/radial4" loCatId="relationship" qsTypeId="urn:microsoft.com/office/officeart/2005/8/quickstyle/simple1" qsCatId="simple" csTypeId="urn:microsoft.com/office/officeart/2005/8/colors/accent6_2" csCatId="accent6" phldr="1"/>
      <dgm:spPr/>
      <dgm:t>
        <a:bodyPr/>
        <a:lstStyle/>
        <a:p>
          <a:endParaRPr lang="ru-RU"/>
        </a:p>
      </dgm:t>
    </dgm:pt>
    <dgm:pt modelId="{13D72CAE-C1A7-49BC-9BAE-84473B1D5FDF}">
      <dgm:prSet phldrT="[Текст]" custT="1"/>
      <dgm:spPr>
        <a:solidFill>
          <a:srgbClr val="FB81A4"/>
        </a:solidFill>
      </dgm:spPr>
      <dgm:t>
        <a:bodyPr/>
        <a:lstStyle/>
        <a:p>
          <a:r>
            <a:rPr lang="ru-RU" sz="2400" b="1" i="1" u="sng" dirty="0" smtClean="0">
              <a:solidFill>
                <a:schemeClr val="tx1">
                  <a:lumMod val="95000"/>
                  <a:lumOff val="5000"/>
                </a:schemeClr>
              </a:solidFill>
            </a:rPr>
            <a:t>Организация работы по преемственности</a:t>
          </a:r>
          <a:endParaRPr lang="ru-RU" sz="2400" b="1" i="1" u="sng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4C5A15D-CA13-4854-8226-813355E5D70E}" type="parTrans" cxnId="{BC88BF76-A50A-4E24-99E6-C69873A43EDC}">
      <dgm:prSet/>
      <dgm:spPr/>
      <dgm:t>
        <a:bodyPr/>
        <a:lstStyle/>
        <a:p>
          <a:endParaRPr lang="ru-RU"/>
        </a:p>
      </dgm:t>
    </dgm:pt>
    <dgm:pt modelId="{9DBC6379-1785-4EC8-A69C-6DE5DC1D4CA3}" type="sibTrans" cxnId="{BC88BF76-A50A-4E24-99E6-C69873A43EDC}">
      <dgm:prSet/>
      <dgm:spPr/>
      <dgm:t>
        <a:bodyPr/>
        <a:lstStyle/>
        <a:p>
          <a:endParaRPr lang="ru-RU"/>
        </a:p>
      </dgm:t>
    </dgm:pt>
    <dgm:pt modelId="{E15092EC-6CA9-48B0-8094-41E50C90F981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Методическая работа с педагогами</a:t>
          </a:r>
          <a:endParaRPr lang="ru-RU" sz="2000" b="1" i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C9BD4EAA-CE2E-451B-AD04-5AE5EB09D66C}" type="parTrans" cxnId="{F757B33C-DBA7-4B7D-A22B-A66CF8BE87AC}">
      <dgm:prSet/>
      <dgm:spPr/>
      <dgm:t>
        <a:bodyPr/>
        <a:lstStyle/>
        <a:p>
          <a:endParaRPr lang="ru-RU"/>
        </a:p>
      </dgm:t>
    </dgm:pt>
    <dgm:pt modelId="{113C143A-9588-42B2-B1BC-D8729A5D3400}" type="sibTrans" cxnId="{F757B33C-DBA7-4B7D-A22B-A66CF8BE87AC}">
      <dgm:prSet/>
      <dgm:spPr/>
      <dgm:t>
        <a:bodyPr/>
        <a:lstStyle/>
        <a:p>
          <a:endParaRPr lang="ru-RU"/>
        </a:p>
      </dgm:t>
    </dgm:pt>
    <dgm:pt modelId="{A4C96B48-6B20-429E-B92E-460F2E3AEACE}">
      <dgm:prSet phldrT="[Текст]" custT="1"/>
      <dgm:spPr>
        <a:solidFill>
          <a:srgbClr val="00B0F0"/>
        </a:solidFill>
      </dgm:spPr>
      <dgm:t>
        <a:bodyPr/>
        <a:lstStyle/>
        <a:p>
          <a:r>
            <a: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Работа с родителями</a:t>
          </a:r>
          <a:endParaRPr lang="ru-RU" sz="2000" b="1" i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00C7FAA5-B308-4825-8290-B436405C717C}" type="parTrans" cxnId="{EF252AB6-8D6D-4914-A537-287630275166}">
      <dgm:prSet/>
      <dgm:spPr/>
      <dgm:t>
        <a:bodyPr/>
        <a:lstStyle/>
        <a:p>
          <a:endParaRPr lang="ru-RU"/>
        </a:p>
      </dgm:t>
    </dgm:pt>
    <dgm:pt modelId="{BD1D1BBC-F0DE-4E74-902B-5DEE0BC1B8D0}" type="sibTrans" cxnId="{EF252AB6-8D6D-4914-A537-287630275166}">
      <dgm:prSet/>
      <dgm:spPr/>
      <dgm:t>
        <a:bodyPr/>
        <a:lstStyle/>
        <a:p>
          <a:endParaRPr lang="ru-RU"/>
        </a:p>
      </dgm:t>
    </dgm:pt>
    <dgm:pt modelId="{E91D2EC1-1308-407B-8EAB-D3F23D269275}">
      <dgm:prSet phldrT="[Текст]" custT="1"/>
      <dgm:spPr>
        <a:solidFill>
          <a:srgbClr val="FFFF00"/>
        </a:solidFill>
      </dgm:spPr>
      <dgm:t>
        <a:bodyPr/>
        <a:lstStyle/>
        <a:p>
          <a:r>
            <a:rPr lang="ru-RU" sz="2000" b="1" i="1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Работа с детьми</a:t>
          </a:r>
          <a:endParaRPr lang="ru-RU" sz="2000" b="1" i="1" dirty="0">
            <a:solidFill>
              <a:schemeClr val="tx1">
                <a:lumMod val="95000"/>
                <a:lumOff val="5000"/>
              </a:schemeClr>
            </a:solidFill>
          </a:endParaRPr>
        </a:p>
      </dgm:t>
    </dgm:pt>
    <dgm:pt modelId="{1F0FB1B0-B855-4C36-A817-65D529F69FE6}" type="parTrans" cxnId="{04A7C480-FC49-43D2-9A68-0D3C24FBD2AB}">
      <dgm:prSet/>
      <dgm:spPr/>
      <dgm:t>
        <a:bodyPr/>
        <a:lstStyle/>
        <a:p>
          <a:endParaRPr lang="ru-RU"/>
        </a:p>
      </dgm:t>
    </dgm:pt>
    <dgm:pt modelId="{3A820AEF-97EC-4EC9-A923-F6CEB0432E32}" type="sibTrans" cxnId="{04A7C480-FC49-43D2-9A68-0D3C24FBD2AB}">
      <dgm:prSet/>
      <dgm:spPr/>
      <dgm:t>
        <a:bodyPr/>
        <a:lstStyle/>
        <a:p>
          <a:endParaRPr lang="ru-RU"/>
        </a:p>
      </dgm:t>
    </dgm:pt>
    <dgm:pt modelId="{F9791902-300F-48FA-91C5-1A46C1FDBEFB}" type="pres">
      <dgm:prSet presAssocID="{E47D70B6-3B07-47D4-8809-A3FEA599650C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339397F9-8D28-4B05-892D-9B5252BE5157}" type="pres">
      <dgm:prSet presAssocID="{13D72CAE-C1A7-49BC-9BAE-84473B1D5FDF}" presName="centerShape" presStyleLbl="node0" presStyleIdx="0" presStyleCnt="1" custAng="0" custScaleX="139578"/>
      <dgm:spPr/>
      <dgm:t>
        <a:bodyPr/>
        <a:lstStyle/>
        <a:p>
          <a:endParaRPr lang="ru-RU"/>
        </a:p>
      </dgm:t>
    </dgm:pt>
    <dgm:pt modelId="{9E9015EF-1B8F-46C9-8C0D-356A953EE65F}" type="pres">
      <dgm:prSet presAssocID="{C9BD4EAA-CE2E-451B-AD04-5AE5EB09D66C}" presName="parTrans" presStyleLbl="bgSibTrans2D1" presStyleIdx="0" presStyleCnt="3"/>
      <dgm:spPr/>
      <dgm:t>
        <a:bodyPr/>
        <a:lstStyle/>
        <a:p>
          <a:endParaRPr lang="ru-RU"/>
        </a:p>
      </dgm:t>
    </dgm:pt>
    <dgm:pt modelId="{F158BC77-E8C6-4938-8616-6F1ADE04720E}" type="pres">
      <dgm:prSet presAssocID="{E15092EC-6CA9-48B0-8094-41E50C90F981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0D7BF4-9B74-4179-8DBF-8108EDC9CADD}" type="pres">
      <dgm:prSet presAssocID="{00C7FAA5-B308-4825-8290-B436405C717C}" presName="parTrans" presStyleLbl="bgSibTrans2D1" presStyleIdx="1" presStyleCnt="3"/>
      <dgm:spPr/>
      <dgm:t>
        <a:bodyPr/>
        <a:lstStyle/>
        <a:p>
          <a:endParaRPr lang="ru-RU"/>
        </a:p>
      </dgm:t>
    </dgm:pt>
    <dgm:pt modelId="{50B6D8E1-21F8-4177-8F7B-C14EABC6E2AF}" type="pres">
      <dgm:prSet presAssocID="{A4C96B48-6B20-429E-B92E-460F2E3AEACE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C3810A-D1C5-4160-8A31-B360E4DA621C}" type="pres">
      <dgm:prSet presAssocID="{1F0FB1B0-B855-4C36-A817-65D529F69FE6}" presName="parTrans" presStyleLbl="bgSibTrans2D1" presStyleIdx="2" presStyleCnt="3"/>
      <dgm:spPr/>
      <dgm:t>
        <a:bodyPr/>
        <a:lstStyle/>
        <a:p>
          <a:endParaRPr lang="ru-RU"/>
        </a:p>
      </dgm:t>
    </dgm:pt>
    <dgm:pt modelId="{225E9424-29D5-45A7-8499-16768DCBE9F8}" type="pres">
      <dgm:prSet presAssocID="{E91D2EC1-1308-407B-8EAB-D3F23D269275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95F75D5-BF35-4939-B57A-CB9EEFD249E2}" type="presOf" srcId="{E47D70B6-3B07-47D4-8809-A3FEA599650C}" destId="{F9791902-300F-48FA-91C5-1A46C1FDBEFB}" srcOrd="0" destOrd="0" presId="urn:microsoft.com/office/officeart/2005/8/layout/radial4"/>
    <dgm:cxn modelId="{3D17EA43-FF2C-4FC6-BA9D-E07F8E2013B0}" type="presOf" srcId="{C9BD4EAA-CE2E-451B-AD04-5AE5EB09D66C}" destId="{9E9015EF-1B8F-46C9-8C0D-356A953EE65F}" srcOrd="0" destOrd="0" presId="urn:microsoft.com/office/officeart/2005/8/layout/radial4"/>
    <dgm:cxn modelId="{EA69589D-1EA6-44AD-A4A7-91FFBD8BA58C}" type="presOf" srcId="{1F0FB1B0-B855-4C36-A817-65D529F69FE6}" destId="{37C3810A-D1C5-4160-8A31-B360E4DA621C}" srcOrd="0" destOrd="0" presId="urn:microsoft.com/office/officeart/2005/8/layout/radial4"/>
    <dgm:cxn modelId="{04A7C480-FC49-43D2-9A68-0D3C24FBD2AB}" srcId="{13D72CAE-C1A7-49BC-9BAE-84473B1D5FDF}" destId="{E91D2EC1-1308-407B-8EAB-D3F23D269275}" srcOrd="2" destOrd="0" parTransId="{1F0FB1B0-B855-4C36-A817-65D529F69FE6}" sibTransId="{3A820AEF-97EC-4EC9-A923-F6CEB0432E32}"/>
    <dgm:cxn modelId="{AC982CBB-84EA-4CC1-B696-F7C6BEB1E9B7}" type="presOf" srcId="{E15092EC-6CA9-48B0-8094-41E50C90F981}" destId="{F158BC77-E8C6-4938-8616-6F1ADE04720E}" srcOrd="0" destOrd="0" presId="urn:microsoft.com/office/officeart/2005/8/layout/radial4"/>
    <dgm:cxn modelId="{15A6AC92-8069-418E-8437-66B68C3BF95A}" type="presOf" srcId="{13D72CAE-C1A7-49BC-9BAE-84473B1D5FDF}" destId="{339397F9-8D28-4B05-892D-9B5252BE5157}" srcOrd="0" destOrd="0" presId="urn:microsoft.com/office/officeart/2005/8/layout/radial4"/>
    <dgm:cxn modelId="{EF252AB6-8D6D-4914-A537-287630275166}" srcId="{13D72CAE-C1A7-49BC-9BAE-84473B1D5FDF}" destId="{A4C96B48-6B20-429E-B92E-460F2E3AEACE}" srcOrd="1" destOrd="0" parTransId="{00C7FAA5-B308-4825-8290-B436405C717C}" sibTransId="{BD1D1BBC-F0DE-4E74-902B-5DEE0BC1B8D0}"/>
    <dgm:cxn modelId="{9D0AE1FB-FC6F-40DF-BCAD-B68714DCE150}" type="presOf" srcId="{00C7FAA5-B308-4825-8290-B436405C717C}" destId="{150D7BF4-9B74-4179-8DBF-8108EDC9CADD}" srcOrd="0" destOrd="0" presId="urn:microsoft.com/office/officeart/2005/8/layout/radial4"/>
    <dgm:cxn modelId="{430F423F-913C-420B-9B7C-0C17F76BE683}" type="presOf" srcId="{E91D2EC1-1308-407B-8EAB-D3F23D269275}" destId="{225E9424-29D5-45A7-8499-16768DCBE9F8}" srcOrd="0" destOrd="0" presId="urn:microsoft.com/office/officeart/2005/8/layout/radial4"/>
    <dgm:cxn modelId="{50863CF7-1D77-4A9D-952F-298B297C648A}" type="presOf" srcId="{A4C96B48-6B20-429E-B92E-460F2E3AEACE}" destId="{50B6D8E1-21F8-4177-8F7B-C14EABC6E2AF}" srcOrd="0" destOrd="0" presId="urn:microsoft.com/office/officeart/2005/8/layout/radial4"/>
    <dgm:cxn modelId="{F757B33C-DBA7-4B7D-A22B-A66CF8BE87AC}" srcId="{13D72CAE-C1A7-49BC-9BAE-84473B1D5FDF}" destId="{E15092EC-6CA9-48B0-8094-41E50C90F981}" srcOrd="0" destOrd="0" parTransId="{C9BD4EAA-CE2E-451B-AD04-5AE5EB09D66C}" sibTransId="{113C143A-9588-42B2-B1BC-D8729A5D3400}"/>
    <dgm:cxn modelId="{BC88BF76-A50A-4E24-99E6-C69873A43EDC}" srcId="{E47D70B6-3B07-47D4-8809-A3FEA599650C}" destId="{13D72CAE-C1A7-49BC-9BAE-84473B1D5FDF}" srcOrd="0" destOrd="0" parTransId="{C4C5A15D-CA13-4854-8226-813355E5D70E}" sibTransId="{9DBC6379-1785-4EC8-A69C-6DE5DC1D4CA3}"/>
    <dgm:cxn modelId="{62BBFDA0-8F4E-466C-9C23-A23B0F0E123A}" type="presParOf" srcId="{F9791902-300F-48FA-91C5-1A46C1FDBEFB}" destId="{339397F9-8D28-4B05-892D-9B5252BE5157}" srcOrd="0" destOrd="0" presId="urn:microsoft.com/office/officeart/2005/8/layout/radial4"/>
    <dgm:cxn modelId="{B7228A83-60AD-4C92-8EFD-A1CF11741DEB}" type="presParOf" srcId="{F9791902-300F-48FA-91C5-1A46C1FDBEFB}" destId="{9E9015EF-1B8F-46C9-8C0D-356A953EE65F}" srcOrd="1" destOrd="0" presId="urn:microsoft.com/office/officeart/2005/8/layout/radial4"/>
    <dgm:cxn modelId="{E4B2C339-F766-446C-9F01-BE09A70CBA29}" type="presParOf" srcId="{F9791902-300F-48FA-91C5-1A46C1FDBEFB}" destId="{F158BC77-E8C6-4938-8616-6F1ADE04720E}" srcOrd="2" destOrd="0" presId="urn:microsoft.com/office/officeart/2005/8/layout/radial4"/>
    <dgm:cxn modelId="{CD7A9B4E-9460-43B8-93D2-CBF8CBD65F74}" type="presParOf" srcId="{F9791902-300F-48FA-91C5-1A46C1FDBEFB}" destId="{150D7BF4-9B74-4179-8DBF-8108EDC9CADD}" srcOrd="3" destOrd="0" presId="urn:microsoft.com/office/officeart/2005/8/layout/radial4"/>
    <dgm:cxn modelId="{6C6DAE7D-84E8-41B7-871A-B79DC24374D8}" type="presParOf" srcId="{F9791902-300F-48FA-91C5-1A46C1FDBEFB}" destId="{50B6D8E1-21F8-4177-8F7B-C14EABC6E2AF}" srcOrd="4" destOrd="0" presId="urn:microsoft.com/office/officeart/2005/8/layout/radial4"/>
    <dgm:cxn modelId="{D703BF2D-CE38-4CCF-A494-608172EDDAA8}" type="presParOf" srcId="{F9791902-300F-48FA-91C5-1A46C1FDBEFB}" destId="{37C3810A-D1C5-4160-8A31-B360E4DA621C}" srcOrd="5" destOrd="0" presId="urn:microsoft.com/office/officeart/2005/8/layout/radial4"/>
    <dgm:cxn modelId="{9BBB4FFF-D968-422B-B087-26821BB57036}" type="presParOf" srcId="{F9791902-300F-48FA-91C5-1A46C1FDBEFB}" destId="{225E9424-29D5-45A7-8499-16768DCBE9F8}" srcOrd="6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39397F9-8D28-4B05-892D-9B5252BE5157}">
      <dsp:nvSpPr>
        <dsp:cNvPr id="0" name=""/>
        <dsp:cNvSpPr/>
      </dsp:nvSpPr>
      <dsp:spPr>
        <a:xfrm>
          <a:off x="2336570" y="2773862"/>
          <a:ext cx="2826209" cy="2024824"/>
        </a:xfrm>
        <a:prstGeom prst="ellipse">
          <a:avLst/>
        </a:prstGeom>
        <a:solidFill>
          <a:srgbClr val="FB81A4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b="1" i="1" u="sng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Организация работы по преемственности</a:t>
          </a:r>
          <a:endParaRPr lang="ru-RU" sz="2400" b="1" i="1" u="sng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336570" y="2773862"/>
        <a:ext cx="2826209" cy="2024824"/>
      </dsp:txXfrm>
    </dsp:sp>
    <dsp:sp modelId="{9E9015EF-1B8F-46C9-8C0D-356A953EE65F}">
      <dsp:nvSpPr>
        <dsp:cNvPr id="0" name=""/>
        <dsp:cNvSpPr/>
      </dsp:nvSpPr>
      <dsp:spPr>
        <a:xfrm rot="12900000">
          <a:off x="1127783" y="2251179"/>
          <a:ext cx="1683244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58BC77-E8C6-4938-8616-6F1ADE04720E}">
      <dsp:nvSpPr>
        <dsp:cNvPr id="0" name=""/>
        <dsp:cNvSpPr/>
      </dsp:nvSpPr>
      <dsp:spPr>
        <a:xfrm>
          <a:off x="318197" y="1287549"/>
          <a:ext cx="1923583" cy="1538866"/>
        </a:xfrm>
        <a:prstGeom prst="roundRect">
          <a:avLst>
            <a:gd name="adj" fmla="val 10000"/>
          </a:avLst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Методическая работа с педагогами</a:t>
          </a:r>
          <a:endParaRPr lang="ru-RU" sz="2000" b="1" i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318197" y="1287549"/>
        <a:ext cx="1923583" cy="1538866"/>
      </dsp:txXfrm>
    </dsp:sp>
    <dsp:sp modelId="{150D7BF4-9B74-4179-8DBF-8108EDC9CADD}">
      <dsp:nvSpPr>
        <dsp:cNvPr id="0" name=""/>
        <dsp:cNvSpPr/>
      </dsp:nvSpPr>
      <dsp:spPr>
        <a:xfrm rot="16200000">
          <a:off x="2803485" y="1428997"/>
          <a:ext cx="1892378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0B6D8E1-21F8-4177-8F7B-C14EABC6E2AF}">
      <dsp:nvSpPr>
        <dsp:cNvPr id="0" name=""/>
        <dsp:cNvSpPr/>
      </dsp:nvSpPr>
      <dsp:spPr>
        <a:xfrm>
          <a:off x="2787883" y="1912"/>
          <a:ext cx="1923583" cy="1538866"/>
        </a:xfrm>
        <a:prstGeom prst="roundRect">
          <a:avLst>
            <a:gd name="adj" fmla="val 10000"/>
          </a:avLst>
        </a:prstGeom>
        <a:solidFill>
          <a:srgbClr val="00B0F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Работа с родителями</a:t>
          </a:r>
          <a:endParaRPr lang="ru-RU" sz="2000" b="1" i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2787883" y="1912"/>
        <a:ext cx="1923583" cy="1538866"/>
      </dsp:txXfrm>
    </dsp:sp>
    <dsp:sp modelId="{37C3810A-D1C5-4160-8A31-B360E4DA621C}">
      <dsp:nvSpPr>
        <dsp:cNvPr id="0" name=""/>
        <dsp:cNvSpPr/>
      </dsp:nvSpPr>
      <dsp:spPr>
        <a:xfrm rot="19500000">
          <a:off x="4688321" y="2251179"/>
          <a:ext cx="1683244" cy="577074"/>
        </a:xfrm>
        <a:prstGeom prst="leftArrow">
          <a:avLst>
            <a:gd name="adj1" fmla="val 60000"/>
            <a:gd name="adj2" fmla="val 50000"/>
          </a:avLst>
        </a:prstGeom>
        <a:solidFill>
          <a:schemeClr val="accent6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25E9424-29D5-45A7-8499-16768DCBE9F8}">
      <dsp:nvSpPr>
        <dsp:cNvPr id="0" name=""/>
        <dsp:cNvSpPr/>
      </dsp:nvSpPr>
      <dsp:spPr>
        <a:xfrm>
          <a:off x="5257568" y="1287549"/>
          <a:ext cx="1923583" cy="1538866"/>
        </a:xfrm>
        <a:prstGeom prst="roundRect">
          <a:avLst>
            <a:gd name="adj" fmla="val 10000"/>
          </a:avLst>
        </a:prstGeom>
        <a:solidFill>
          <a:srgbClr val="FFFF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38100" tIns="38100" rIns="381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i="1" kern="1200" dirty="0" smtClean="0">
              <a:solidFill>
                <a:schemeClr val="tx1">
                  <a:lumMod val="95000"/>
                  <a:lumOff val="5000"/>
                </a:schemeClr>
              </a:solidFill>
            </a:rPr>
            <a:t>Работа с детьми</a:t>
          </a:r>
          <a:endParaRPr lang="ru-RU" sz="2000" b="1" i="1" kern="1200" dirty="0">
            <a:solidFill>
              <a:schemeClr val="tx1">
                <a:lumMod val="95000"/>
                <a:lumOff val="5000"/>
              </a:schemeClr>
            </a:solidFill>
          </a:endParaRPr>
        </a:p>
      </dsp:txBody>
      <dsp:txXfrm>
        <a:off x="5257568" y="1287549"/>
        <a:ext cx="1923583" cy="153886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F33C47D7-2859-42A3-8471-08D7F041AD62}" type="datetimeFigureOut">
              <a:rPr lang="ja-JP" altLang="en-US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latin typeface="+mn-lt"/>
                <a:ea typeface="+mn-ea"/>
                <a:cs typeface="+mn-cs"/>
              </a:defRPr>
            </a:lvl1pPr>
          </a:lstStyle>
          <a:p>
            <a:pPr>
              <a:defRPr/>
            </a:pPr>
            <a:fld id="{25653D96-6AED-45EC-9258-2FF00341E24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2225281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+mn-lt"/>
        <a:ea typeface="MS PGothic" pitchFamily="34" charset="-128"/>
        <a:cs typeface="+mn-cs"/>
      </a:defRPr>
    </a:lvl5pPr>
    <a:lvl6pPr marL="22860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6148" name="Slide Number Placeholder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1pPr>
            <a:lvl2pPr marL="742950" indent="-28575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2pPr>
            <a:lvl3pPr marL="11430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3pPr>
            <a:lvl4pPr marL="16002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4pPr>
            <a:lvl5pPr marL="2057400" indent="-228600"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 kumimoji="1">
                <a:solidFill>
                  <a:schemeClr val="tx1"/>
                </a:solidFill>
                <a:latin typeface="Gill Sans MT" pitchFamily="34" charset="0"/>
                <a:ea typeface="HGｺﾞｼｯｸE"/>
                <a:cs typeface="HGｺﾞｼｯｸE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224E0C90-0BE9-4D7A-8EAF-7C1FB66A8C3C}" type="slidenum">
              <a:rPr lang="ru-RU" altLang="ru-RU">
                <a:latin typeface="Calibri" pitchFamily="34" charset="0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</a:t>
            </a:fld>
            <a:endParaRPr lang="ru-RU" altLang="ru-RU">
              <a:latin typeface="Calibri" pitchFamily="34" charset="0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C764B37-217F-4C3E-967A-63090152F793}" type="datetimeFigureOut">
              <a:rPr lang="ja-JP" altLang="en-US" smtClean="0"/>
              <a:pPr>
                <a:defRPr/>
              </a:pPr>
              <a:t>2015/1/13</a:t>
            </a:fld>
            <a:endParaRPr lang="ru-RU" dirty="0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825BEAF-00A1-448D-97EA-547EB7D589EA}" type="slidenum">
              <a:rPr lang="ru-RU" smtClean="0"/>
              <a:pPr>
                <a:defRPr/>
              </a:pPr>
              <a:t>‹#›</a:t>
            </a:fld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45614AA-5378-4180-A6FE-1276A81E3FA3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60EE4CA-3B9A-4FCA-AC35-A24623C4F60D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ED45E8D-0EFB-4816-8F04-A5930B7E2A35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7ED9D0D4-774B-4AD5-9A90-490707B001DC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FECB2AA-31CF-410D-A518-67B06F626651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29CFD80F-44F3-45AA-8FED-BF3DFDE83BD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5CBC30A-51E2-4939-AD39-0FB7F5D35F13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1C29DFC7-0C7A-4A53-A208-66344E67526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472ADE1C-93D7-48CB-91AB-45D48AF52351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5F717DD-7658-41D0-A68B-D7EB7CE952E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E789721-4ED2-426D-9ED0-1F752C91D0D6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693C1812-2DE1-4279-887D-0BD649C0083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9A36AE96-AA3A-4995-937C-B9B7C4AA6C6C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C226443C-F0DB-406E-B2E1-86C691088B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87C12E2-8778-4BA8-A39C-9B7362BE4F73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F4A04D7F-0851-4B07-B607-A883E699153E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83F31521-9439-4F15-8531-D072D2AC7C22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BA2F7B83-A78E-4F38-9ADA-5F63EF8CCFB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368C956B-0729-42F6-8425-25A226D5CC73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pPr>
              <a:defRPr/>
            </a:pPr>
            <a:fld id="{AF4EE51D-6D0F-45FA-B2FA-E8A0465D12C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>
              <a:defRPr/>
            </a:pPr>
            <a:fld id="{8A3B78EF-4F54-4A3A-89A2-C655D7729780}" type="datetimeFigureOut">
              <a:rPr lang="ja-JP" altLang="en-US" smtClean="0"/>
              <a:pPr>
                <a:defRPr/>
              </a:pPr>
              <a:t>2015/1/13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>
              <a:defRPr/>
            </a:pPr>
            <a:fld id="{C9C221E3-2D25-4159-88F0-01793E87D3D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15616" y="3140968"/>
            <a:ext cx="7772400" cy="2447925"/>
          </a:xfrm>
        </p:spPr>
        <p:txBody>
          <a:bodyPr>
            <a:normAutofit fontScale="90000"/>
          </a:bodyPr>
          <a:lstStyle/>
          <a:p>
            <a:pPr algn="r" fontAlgn="auto">
              <a:spcAft>
                <a:spcPts val="0"/>
              </a:spcAft>
              <a:defRPr/>
            </a:pPr>
            <a:r>
              <a:rPr lang="ru-RU" sz="2400" i="1" dirty="0" smtClean="0">
                <a:solidFill>
                  <a:srgbClr val="FF0000"/>
                </a:solidFill>
                <a:latin typeface="Arial Black" panose="020B0A04020102020204" pitchFamily="34" charset="0"/>
                <a:cs typeface="+mj-cs"/>
              </a:rPr>
              <a:t>«Быть готовым к школе – не значит уметь читать, писать и считать. Быть готовым к школе – значит быть готовым всему этому научиться».</a:t>
            </a:r>
            <a:br>
              <a:rPr lang="ru-RU" sz="2400" i="1" dirty="0" smtClean="0">
                <a:solidFill>
                  <a:srgbClr val="FF0000"/>
                </a:solidFill>
                <a:latin typeface="Arial Black" panose="020B0A04020102020204" pitchFamily="34" charset="0"/>
                <a:cs typeface="+mj-cs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Доктор психологических наук</a:t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Леонид Абрамович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Венгер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16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подготовила:</a:t>
            </a:r>
            <a:b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зам.директора по УВР</a:t>
            </a:r>
            <a:b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200" b="1" i="1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Кренева</a:t>
            </a:r>
            <a:r>
              <a:rPr lang="ru-RU" sz="2200" b="1" i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Ю. В.</a:t>
            </a:r>
            <a:endParaRPr lang="ru-RU" sz="2200" b="1" i="1" dirty="0" smtClean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Недостаточная психологическая готовность чаще всего возникает по следующим причинам: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400" dirty="0" smtClean="0"/>
              <a:t> </a:t>
            </a:r>
            <a:r>
              <a:rPr lang="ru-RU" sz="2400" b="1" dirty="0" smtClean="0"/>
              <a:t>В дошкольном детстве ребенок мало играл и общался со сверстниками; </a:t>
            </a:r>
          </a:p>
          <a:p>
            <a:r>
              <a:rPr lang="ru-RU" sz="2400" b="1" dirty="0" smtClean="0"/>
              <a:t>Имел маленький запас знаний об окружающем мире, не был заинтересованными и любопытными; </a:t>
            </a:r>
          </a:p>
          <a:p>
            <a:r>
              <a:rPr lang="ru-RU" sz="2400" b="1" dirty="0" smtClean="0"/>
              <a:t>Был тревожным и имел низкую самооценку;</a:t>
            </a:r>
          </a:p>
          <a:p>
            <a:r>
              <a:rPr lang="ru-RU" sz="2400" b="1" dirty="0" smtClean="0"/>
              <a:t>Присутствовали логопедические проблемы, которые не удалось решить к началу школьного обучения;</a:t>
            </a:r>
          </a:p>
          <a:p>
            <a:r>
              <a:rPr lang="ru-RU" sz="2400" b="1" dirty="0" smtClean="0"/>
              <a:t>Не любил игры и занятия, требующие сосредоточения и умения доводить дело до конца. </a:t>
            </a:r>
          </a:p>
          <a:p>
            <a:endParaRPr lang="ru-RU" sz="2400" dirty="0"/>
          </a:p>
        </p:txBody>
      </p:sp>
    </p:spTree>
    <p:extLst>
      <p:ext uri="{BB962C8B-B14F-4D97-AF65-F5344CB8AC3E}">
        <p14:creationId xmlns="" xmlns:p14="http://schemas.microsoft.com/office/powerpoint/2010/main" val="13376906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Принципы построения программы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196752"/>
            <a:ext cx="7427168" cy="5073427"/>
          </a:xfrm>
        </p:spPr>
        <p:txBody>
          <a:bodyPr>
            <a:normAutofit lnSpcReduction="10000"/>
          </a:bodyPr>
          <a:lstStyle/>
          <a:p>
            <a:r>
              <a:rPr lang="ru-RU" sz="2000" b="1" dirty="0" smtClean="0"/>
              <a:t>Принцип интеграции содержания дошкольного и начального школьного образования.</a:t>
            </a:r>
          </a:p>
          <a:p>
            <a:r>
              <a:rPr lang="ru-RU" sz="2000" b="1" dirty="0" smtClean="0"/>
              <a:t>Принцип </a:t>
            </a:r>
            <a:r>
              <a:rPr lang="ru-RU" sz="2000" b="1" dirty="0" err="1" smtClean="0"/>
              <a:t>гуманизации</a:t>
            </a:r>
            <a:r>
              <a:rPr lang="ru-RU" sz="2000" b="1" dirty="0" smtClean="0"/>
              <a:t>, означающий личностно-ориентированных подход к детям дошкольного и младшего школьного возраста на основе передовых идей психолого-педагогической науки.</a:t>
            </a:r>
          </a:p>
          <a:p>
            <a:r>
              <a:rPr lang="ru-RU" sz="2000" b="1" dirty="0" smtClean="0"/>
              <a:t>Принцип системности, означающий проектирование непрерывного процесса по реализации программы.</a:t>
            </a:r>
          </a:p>
          <a:p>
            <a:r>
              <a:rPr lang="ru-RU" sz="2000" b="1" dirty="0" smtClean="0"/>
              <a:t>Принцип учёта возрастных и индивидуальных особенностей детей дошкольного и младшего школьного  возраста, основанного на специфике этапов развития и личностных характеристик воспитанников. </a:t>
            </a:r>
          </a:p>
          <a:p>
            <a:r>
              <a:rPr lang="ru-RU" sz="2000" b="1" dirty="0" smtClean="0"/>
              <a:t>Принцип преемственности дошкольной ступени образования и начальной школы, позволяющий дошкольникам безболезненно переходить от одной возрастной ступени к другой, изменяя ведущий вид деятельности игру на учение.</a:t>
            </a:r>
            <a:endParaRPr lang="ru-RU" sz="2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260648"/>
            <a:ext cx="749808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>Содержательные компоненты преемственности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556792"/>
            <a:ext cx="8013576" cy="4713387"/>
          </a:xfrm>
        </p:spPr>
        <p:txBody>
          <a:bodyPr>
            <a:normAutofit fontScale="92500" lnSpcReduction="20000"/>
          </a:bodyPr>
          <a:lstStyle/>
          <a:p>
            <a:r>
              <a:rPr lang="ru-RU" sz="1600" b="1" dirty="0" smtClean="0"/>
              <a:t>Эмоциональный - учет специфики эмоциональной сферы личности ребенка дошкольного возраста, обеспечение эмоциональной комфортности как дошкольника, так и школьника в процессе обучения.  Приоритет положительных эмоций, построение процесса обучения на основе гуманистической педагогики.</a:t>
            </a:r>
          </a:p>
          <a:p>
            <a:r>
              <a:rPr lang="ru-RU" sz="1600" b="1" dirty="0" smtClean="0"/>
              <a:t>    	 </a:t>
            </a:r>
            <a:r>
              <a:rPr lang="ru-RU" sz="1600" b="1" dirty="0" err="1" smtClean="0"/>
              <a:t>Деятельностный</a:t>
            </a:r>
            <a:r>
              <a:rPr lang="ru-RU" sz="1600" b="1" dirty="0" smtClean="0"/>
              <a:t> - обеспечение связей ведущих деятельностей смежных периодов, опора на актуальные для данного периода деятельности компоненты, создания условий для формирования предпосылок ведущей деятельности следующего возрастного периода. </a:t>
            </a:r>
          </a:p>
          <a:p>
            <a:r>
              <a:rPr lang="ru-RU" sz="1600" b="1" dirty="0" smtClean="0"/>
              <a:t> Содержательный -  правильное соотношение между непосредственной образовательной деятельностью по усвоению образовательных областей «Физическая культура», «Здоровье», «Социализация», «Труд», «Безопасность», «Чтение художественной литературы», «Коммуникация», «Познание», «Художественное творчество», «Музыка»,  установление перспектив в содержании обучения от дошкольного детства к начальной школе. </a:t>
            </a:r>
          </a:p>
          <a:p>
            <a:r>
              <a:rPr lang="ru-RU" sz="1600" b="1" dirty="0" smtClean="0"/>
              <a:t> 	Коммуникативный - учет особенностей общения детей старшего дошкольного и младшего школьного возраста, обеспечение непосредственного и контактного общения, с целью создания условий для социализации.</a:t>
            </a:r>
          </a:p>
          <a:p>
            <a:r>
              <a:rPr lang="ru-RU" sz="1600" b="1" dirty="0" smtClean="0"/>
              <a:t> 	Педагогический - постановка в центр </a:t>
            </a:r>
            <a:r>
              <a:rPr lang="ru-RU" sz="1600" b="1" dirty="0" err="1" smtClean="0"/>
              <a:t>воспитательно</a:t>
            </a:r>
            <a:r>
              <a:rPr lang="ru-RU" sz="1600" b="1" dirty="0" smtClean="0"/>
              <a:t> - образовательного процесса ребенка, прослеживание связей между ним и окружающим миром (ребенок и предметный мир, природа и ребенок, ребенок и другие люди и т. д.), индивидуальный характер его обучения и воспитания. </a:t>
            </a:r>
          </a:p>
          <a:p>
            <a:endParaRPr lang="ru-RU" sz="1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b="1" dirty="0" smtClean="0"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Важную роль в обеспечении эффективной преемственности дошкольного и начального образования играет координация взаимодействия между педагогическими коллективами ДОУ и школы.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20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4116092918"/>
              </p:ext>
            </p:extLst>
          </p:nvPr>
        </p:nvGraphicFramePr>
        <p:xfrm>
          <a:off x="1435100" y="1447800"/>
          <a:ext cx="7499350" cy="48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="" xmlns:p14="http://schemas.microsoft.com/office/powerpoint/2010/main" val="1696985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35696" y="1052736"/>
            <a:ext cx="6851104" cy="3672408"/>
          </a:xfrm>
        </p:spPr>
        <p:txBody>
          <a:bodyPr>
            <a:normAutofit/>
          </a:bodyPr>
          <a:lstStyle/>
          <a:p>
            <a:r>
              <a:rPr lang="ru-RU" b="1" u="sng" dirty="0" smtClean="0">
                <a:solidFill>
                  <a:srgbClr val="FF0000"/>
                </a:solidFill>
              </a:rPr>
              <a:t>Формы осуществления преемственности:</a:t>
            </a:r>
            <a:br>
              <a:rPr lang="ru-RU" b="1" u="sng" dirty="0" smtClean="0">
                <a:solidFill>
                  <a:srgbClr val="FF0000"/>
                </a:solidFill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5833685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1497364"/>
            <a:ext cx="7643192" cy="4628799"/>
          </a:xfrm>
        </p:spPr>
        <p:txBody>
          <a:bodyPr/>
          <a:lstStyle/>
          <a:p>
            <a:pPr lvl="0"/>
            <a:r>
              <a:rPr lang="ru-RU" sz="2800" b="1" dirty="0" smtClean="0"/>
              <a:t>Организацию адаптационных занятий с детьми дошкольной группы в рамках школы будущего первоклассника</a:t>
            </a:r>
          </a:p>
          <a:p>
            <a:pPr lvl="0"/>
            <a:r>
              <a:rPr lang="ru-RU" sz="2800" b="1" dirty="0" smtClean="0"/>
              <a:t>Совместную работу педагогов   по отслеживанию развития детей, определению “школьной зрелости”. </a:t>
            </a:r>
          </a:p>
          <a:p>
            <a:pPr lvl="0"/>
            <a:r>
              <a:rPr lang="ru-RU" sz="2800" b="1" dirty="0" smtClean="0"/>
              <a:t>Совместное проведение праздников, спортивных мероприятий. </a:t>
            </a:r>
          </a:p>
          <a:p>
            <a:endParaRPr lang="ru-RU" sz="20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79712" y="464092"/>
            <a:ext cx="5256584" cy="1033272"/>
          </a:xfrm>
          <a:prstGeom prst="horizontalScroll">
            <a:avLst/>
          </a:prstGeom>
          <a:solidFill>
            <a:srgbClr val="05FF4C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детьми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065137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Установление делового сотрудничества между воспитателями  и учителями начальных классов.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Взаимное ознакомление учителей и воспитателей с задачами образовательно-воспитательной работы в начальной школе.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Совместные педагогические советы по вопросам преемственности.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Семинары-практикумы. 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err="1" smtClean="0"/>
              <a:t>Взаимопосещения</a:t>
            </a:r>
            <a:r>
              <a:rPr lang="ru-RU" sz="2000" dirty="0" smtClean="0"/>
              <a:t> занятий в дошкольных группах и уроков в начальной школе (с последующем обсуждением).</a:t>
            </a:r>
          </a:p>
          <a:p>
            <a:pPr lvl="0">
              <a:buFont typeface="Arial" pitchFamily="34" charset="0"/>
              <a:buChar char="•"/>
            </a:pPr>
            <a:r>
              <a:rPr lang="ru-RU" sz="2000" dirty="0" smtClean="0"/>
              <a:t> Изучение опыта использования вариативных форм, методов и приёмов работы в практике учителей и воспитателей. </a:t>
            </a:r>
          </a:p>
          <a:p>
            <a:pPr>
              <a:buFont typeface="Arial" pitchFamily="34" charset="0"/>
              <a:buChar char="•"/>
            </a:pPr>
            <a:r>
              <a:rPr lang="ru-RU" sz="2000" dirty="0" smtClean="0"/>
              <a:t>Данное направление имеет несколько аспектов:</a:t>
            </a:r>
          </a:p>
          <a:p>
            <a:pPr algn="ctr"/>
            <a:endParaRPr lang="ru-RU" dirty="0" smtClean="0"/>
          </a:p>
          <a:p>
            <a:endParaRPr lang="ru-RU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07704" y="305486"/>
            <a:ext cx="5688632" cy="1080120"/>
          </a:xfrm>
          <a:prstGeom prst="horizontalScroll">
            <a:avLst/>
          </a:prstGeom>
          <a:solidFill>
            <a:srgbClr val="FF2A17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педагогами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273176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Font typeface="Arial" pitchFamily="34" charset="0"/>
              <a:buChar char="•"/>
            </a:pPr>
            <a:r>
              <a:rPr lang="ru-RU" sz="1600" dirty="0" smtClean="0">
                <a:gradFill>
                  <a:gsLst>
                    <a:gs pos="0">
                      <a:srgbClr val="000000"/>
                    </a:gs>
                    <a:gs pos="39999">
                      <a:srgbClr val="0A128C"/>
                    </a:gs>
                    <a:gs pos="70000">
                      <a:srgbClr val="181CC7"/>
                    </a:gs>
                    <a:gs pos="88000">
                      <a:srgbClr val="7005D4"/>
                    </a:gs>
                    <a:gs pos="100000">
                      <a:srgbClr val="8C3D91"/>
                    </a:gs>
                  </a:gsLst>
                  <a:lin ang="5400000" scaled="0"/>
                </a:gradFill>
              </a:rPr>
              <a:t> </a:t>
            </a:r>
            <a:r>
              <a:rPr lang="ru-RU" sz="2400" b="1" dirty="0" smtClean="0"/>
              <a:t>Совместное проведение родительских собраний.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Проведение дней открытых дверей.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Посещение уроков и адаптационных занятий родителями.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Открытые занятия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Консультации воспитателя, учителя начальных классов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Организация экскурсий по школе. </a:t>
            </a:r>
          </a:p>
          <a:p>
            <a:pPr lvl="0">
              <a:buFont typeface="Arial" pitchFamily="34" charset="0"/>
              <a:buChar char="•"/>
            </a:pPr>
            <a:r>
              <a:rPr lang="ru-RU" sz="2400" b="1" dirty="0" smtClean="0"/>
              <a:t>Привлечение родителей к организации детских праздников, спортивных соревнований. </a:t>
            </a:r>
          </a:p>
          <a:p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endParaRPr lang="ru-RU" sz="2000" dirty="0"/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907704" y="305486"/>
            <a:ext cx="5688632" cy="1080120"/>
          </a:xfrm>
          <a:prstGeom prst="horizontalScroll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Работа с родителями</a:t>
            </a:r>
            <a:endParaRPr lang="ru-RU" sz="36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082464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6"/>
          <p:cNvSpPr txBox="1">
            <a:spLocks noGrp="1"/>
          </p:cNvSpPr>
          <p:nvPr>
            <p:ph type="title"/>
          </p:nvPr>
        </p:nvSpPr>
        <p:spPr>
          <a:prstGeom prst="roundRect">
            <a:avLst/>
          </a:prstGeom>
          <a:solidFill>
            <a:srgbClr val="FCB502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b="1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Целевые ориентиры дошкольного образования</a:t>
            </a:r>
            <a:endParaRPr lang="ru-RU" b="1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Текст 6"/>
          <p:cNvSpPr txBox="1">
            <a:spLocks/>
          </p:cNvSpPr>
          <p:nvPr/>
        </p:nvSpPr>
        <p:spPr>
          <a:xfrm>
            <a:off x="467544" y="1628800"/>
            <a:ext cx="2478293" cy="936105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Инициативность и самостоятельность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6" name="Текст 6"/>
          <p:cNvSpPr txBox="1">
            <a:spLocks/>
          </p:cNvSpPr>
          <p:nvPr/>
        </p:nvSpPr>
        <p:spPr>
          <a:xfrm>
            <a:off x="3419872" y="1628801"/>
            <a:ext cx="2478293" cy="936104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Уверенность в своих силах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Текст 6"/>
          <p:cNvSpPr txBox="1">
            <a:spLocks/>
          </p:cNvSpPr>
          <p:nvPr/>
        </p:nvSpPr>
        <p:spPr>
          <a:xfrm>
            <a:off x="6300192" y="1628800"/>
            <a:ext cx="2478293" cy="936104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Положительное отношение к себе и другим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8" name="Текст 6"/>
          <p:cNvSpPr txBox="1">
            <a:spLocks/>
          </p:cNvSpPr>
          <p:nvPr/>
        </p:nvSpPr>
        <p:spPr>
          <a:xfrm>
            <a:off x="1979712" y="2780928"/>
            <a:ext cx="2342006" cy="1188132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воображения, фантазии, творчества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9" name="Текст 6"/>
          <p:cNvSpPr txBox="1">
            <a:spLocks/>
          </p:cNvSpPr>
          <p:nvPr/>
        </p:nvSpPr>
        <p:spPr>
          <a:xfrm>
            <a:off x="4860032" y="2780928"/>
            <a:ext cx="2478293" cy="1188132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подчиняться социальным нормам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0" name="Текст 6"/>
          <p:cNvSpPr txBox="1">
            <a:spLocks/>
          </p:cNvSpPr>
          <p:nvPr/>
        </p:nvSpPr>
        <p:spPr>
          <a:xfrm>
            <a:off x="467544" y="4077072"/>
            <a:ext cx="2691721" cy="1201683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Развитость крупной и мелкой моторики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Текст 6"/>
          <p:cNvSpPr txBox="1">
            <a:spLocks/>
          </p:cNvSpPr>
          <p:nvPr/>
        </p:nvSpPr>
        <p:spPr>
          <a:xfrm>
            <a:off x="3671993" y="4019862"/>
            <a:ext cx="1974049" cy="1137329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Проявление </a:t>
            </a:r>
            <a:r>
              <a:rPr lang="ru-RU" sz="2000" dirty="0" err="1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любознатель-ности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Текст 6"/>
          <p:cNvSpPr txBox="1">
            <a:spLocks/>
          </p:cNvSpPr>
          <p:nvPr/>
        </p:nvSpPr>
        <p:spPr>
          <a:xfrm>
            <a:off x="6193477" y="4027831"/>
            <a:ext cx="2691721" cy="1176276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волевым усилиям в разных видах деятельности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3" name="Текст 6"/>
          <p:cNvSpPr txBox="1">
            <a:spLocks/>
          </p:cNvSpPr>
          <p:nvPr/>
        </p:nvSpPr>
        <p:spPr>
          <a:xfrm>
            <a:off x="1656973" y="5367187"/>
            <a:ext cx="5681352" cy="720080"/>
          </a:xfrm>
          <a:prstGeom prst="roundRect">
            <a:avLst/>
          </a:prstGeom>
          <a:solidFill>
            <a:srgbClr val="FB81A4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lstStyle>
            <a:lvl1pPr marL="365760" indent="-283464" algn="l" rtl="0" eaLnBrk="1" latinLnBrk="0" hangingPunct="1">
              <a:lnSpc>
                <a:spcPct val="100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Char char=""/>
              <a:defRPr kumimoji="0" sz="32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640080" indent="-237744" algn="l" rtl="0" eaLnBrk="1" latinLnBrk="0" hangingPunct="1">
              <a:lnSpc>
                <a:spcPct val="100000"/>
              </a:lnSpc>
              <a:spcBef>
                <a:spcPts val="550"/>
              </a:spcBef>
              <a:buClr>
                <a:schemeClr val="accent1"/>
              </a:buClr>
              <a:buFont typeface="Verdana"/>
              <a:buChar char="◦"/>
              <a:defRPr kumimoji="0" sz="2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886968" indent="-22860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2"/>
              </a:buClr>
              <a:buFont typeface="Wingdings 2"/>
              <a:buChar char=""/>
              <a:defRPr kumimoji="0" sz="24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097280" indent="-173736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3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298448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4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150876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5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171907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1920240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2130552" indent="-182880" algn="l" rtl="0" eaLnBrk="1" latinLnBrk="0" hangingPunct="1">
              <a:lnSpc>
                <a:spcPct val="100000"/>
              </a:lnSpc>
              <a:spcBef>
                <a:spcPct val="20000"/>
              </a:spcBef>
              <a:buClr>
                <a:schemeClr val="accent6"/>
              </a:buClr>
              <a:buFont typeface="Wingdings 2"/>
              <a:buChar char=""/>
              <a:defRPr kumimoji="0" sz="20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  <a:extLst/>
          </a:lstStyle>
          <a:p>
            <a:pPr marL="82296" indent="0" algn="ctr"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Способность к принятию собственных решений</a:t>
            </a:r>
            <a:endParaRPr lang="ru-RU" sz="2000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33117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Целевые ориентиры программы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b="1" dirty="0">
                <a:solidFill>
                  <a:schemeClr val="tx1"/>
                </a:solidFill>
                <a:cs typeface="Times New Roman" panose="02020603050405020304" pitchFamily="18" charset="0"/>
              </a:rPr>
              <a:t>выступают основаниями преемственности дошкольного и начального общего образования. При соблюдении требований к условиям реализации Программы настоящие целевые ориентиры предполагают формирование у детей дошкольного возраста предпосылок учебной деятельности на этапе завершения ими дошкольного образования</a:t>
            </a:r>
          </a:p>
        </p:txBody>
      </p:sp>
    </p:spTree>
    <p:extLst>
      <p:ext uri="{BB962C8B-B14F-4D97-AF65-F5344CB8AC3E}">
        <p14:creationId xmlns="" xmlns:p14="http://schemas.microsoft.com/office/powerpoint/2010/main" val="2811832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7293496" cy="2592288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</a:rPr>
              <a:t>Введение </a:t>
            </a:r>
            <a:r>
              <a:rPr lang="ru-RU" sz="2400" b="1" dirty="0" smtClean="0">
                <a:solidFill>
                  <a:schemeClr val="tx1"/>
                </a:solidFill>
                <a:effectLst/>
              </a:rPr>
              <a:t>Государственных 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Образовательных Стандартов (ФГОС) </a:t>
            </a:r>
            <a:r>
              <a:rPr lang="ru-RU" sz="2400" b="1" dirty="0" smtClean="0">
                <a:solidFill>
                  <a:schemeClr val="tx1"/>
                </a:solidFill>
                <a:effectLst/>
              </a:rPr>
              <a:t>дошкольного и начального </a:t>
            </a:r>
            <a:r>
              <a:rPr lang="ru-RU" sz="2400" b="1" dirty="0">
                <a:solidFill>
                  <a:schemeClr val="tx1"/>
                </a:solidFill>
                <a:effectLst/>
              </a:rPr>
              <a:t>школьного образования – важный этап преемственности детского сада и школы.</a:t>
            </a:r>
            <a:endParaRPr lang="ru-RU" sz="2400" b="1" dirty="0">
              <a:solidFill>
                <a:schemeClr val="tx1"/>
              </a:solidFill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187624" y="3356992"/>
            <a:ext cx="6984776" cy="2257408"/>
          </a:xfrm>
          <a:prstGeom prst="horizontalScroll">
            <a:avLst/>
          </a:prstGeom>
          <a:solidFill>
            <a:schemeClr val="accent2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Задача ФГОС – учить детей самостоятельно учиться</a:t>
            </a:r>
            <a:endParaRPr lang="ru-RU" sz="36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967441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Горизонтальный свиток 5"/>
          <p:cNvSpPr/>
          <p:nvPr/>
        </p:nvSpPr>
        <p:spPr>
          <a:xfrm>
            <a:off x="1475656" y="116632"/>
            <a:ext cx="7416824" cy="1033272"/>
          </a:xfrm>
          <a:prstGeom prst="horizontalScroll">
            <a:avLst/>
          </a:prstGeom>
          <a:solidFill>
            <a:srgbClr val="FB81A4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Ожидаемые результаты: </a:t>
            </a:r>
          </a:p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портрет выпускника детского сада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8" name="Объект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Деятельный и активный</a:t>
            </a:r>
          </a:p>
          <a:p>
            <a:r>
              <a:rPr lang="ru-RU" sz="2800" b="1" dirty="0" smtClean="0"/>
              <a:t>Креативный</a:t>
            </a:r>
          </a:p>
          <a:p>
            <a:r>
              <a:rPr lang="ru-RU" sz="2800" b="1" dirty="0" smtClean="0"/>
              <a:t>Любознательный</a:t>
            </a:r>
          </a:p>
          <a:p>
            <a:r>
              <a:rPr lang="ru-RU" sz="2800" b="1" dirty="0" smtClean="0"/>
              <a:t>Инициативный</a:t>
            </a:r>
          </a:p>
          <a:p>
            <a:r>
              <a:rPr lang="ru-RU" sz="2800" b="1" dirty="0" smtClean="0"/>
              <a:t>Открытый внешнему миру, доброжелательный и отзывчивый</a:t>
            </a:r>
          </a:p>
          <a:p>
            <a:r>
              <a:rPr lang="ru-RU" sz="2800" b="1" dirty="0" smtClean="0"/>
              <a:t>Положительное отношение к себе, уверенность в своих силах</a:t>
            </a:r>
          </a:p>
          <a:p>
            <a:r>
              <a:rPr lang="ru-RU" sz="2800" b="1" dirty="0" smtClean="0"/>
              <a:t>Чувство собственного достоинства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07893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Вывод:</a:t>
            </a:r>
            <a:br>
              <a:rPr lang="ru-RU" b="1" dirty="0" smtClean="0">
                <a:solidFill>
                  <a:srgbClr val="FF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99592" y="1052736"/>
            <a:ext cx="7787208" cy="5073427"/>
          </a:xfrm>
        </p:spPr>
        <p:txBody>
          <a:bodyPr/>
          <a:lstStyle/>
          <a:p>
            <a:pPr algn="just"/>
            <a:endParaRPr lang="ru-RU" dirty="0">
              <a:solidFill>
                <a:srgbClr val="1F27CB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b="1" dirty="0">
                <a:solidFill>
                  <a:schemeClr val="tx1">
                    <a:lumMod val="95000"/>
                    <a:lumOff val="5000"/>
                  </a:schemeClr>
                </a:solidFill>
                <a:cs typeface="Times New Roman" panose="02020603050405020304" pitchFamily="18" charset="0"/>
              </a:rPr>
              <a:t>Новые взгляды на воспитание, обучение и развитие детей требует нового подхода к осуществлению преемственности детского сада и школы, построении новой модели выпускника, что позволит обеспечить непрерывность образовательного процесса.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103423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b="1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anose="02020603050405020304" pitchFamily="18" charset="0"/>
              </a:rPr>
              <a:t>Проблема преемственности может быть успешно решена при тесном взаимодействии детского сада и школы. Выиграют от этого все, особенно дети. Ради детей можно найти время, силы и средства для решения задач преемственности.</a:t>
            </a:r>
            <a: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anose="02020603050405020304" pitchFamily="18" charset="0"/>
              </a:rPr>
              <a:t/>
            </a:r>
            <a:br>
              <a:rPr lang="ru-RU" dirty="0" smtClean="0">
                <a:solidFill>
                  <a:schemeClr val="tx1">
                    <a:lumMod val="95000"/>
                    <a:lumOff val="5000"/>
                  </a:schemeClr>
                </a:solidFill>
                <a:effectLst/>
                <a:cs typeface="Times New Roman" panose="02020603050405020304" pitchFamily="18" charset="0"/>
              </a:rPr>
            </a:b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825895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75656" y="404664"/>
            <a:ext cx="7272808" cy="5976664"/>
          </a:xfrm>
        </p:spPr>
        <p:txBody>
          <a:bodyPr/>
          <a:lstStyle/>
          <a:p>
            <a:pPr>
              <a:buNone/>
            </a:pPr>
            <a:r>
              <a:rPr lang="ru-RU" sz="1600" u="sng" dirty="0" smtClean="0">
                <a:cs typeface="Times New Roman" panose="02020603050405020304" pitchFamily="18" charset="0"/>
              </a:rPr>
              <a:t>Используемая литература:</a:t>
            </a:r>
            <a:endParaRPr lang="ru-RU" sz="1600" dirty="0" smtClean="0">
              <a:cs typeface="Times New Roman" panose="02020603050405020304" pitchFamily="18" charset="0"/>
            </a:endParaRPr>
          </a:p>
          <a:p>
            <a:pPr lvl="0">
              <a:buFont typeface="+mj-lt"/>
              <a:buAutoNum type="arabicPeriod"/>
            </a:pPr>
            <a:r>
              <a:rPr lang="ru-RU" sz="1600" dirty="0" smtClean="0">
                <a:cs typeface="Times New Roman" panose="02020603050405020304" pitchFamily="18" charset="0"/>
              </a:rPr>
              <a:t>От рождения до школы. Основная общеобразовательная программа дошкольного образования / Под ред. Н.Е. </a:t>
            </a:r>
            <a:r>
              <a:rPr lang="ru-RU" sz="1600" dirty="0" err="1" smtClean="0">
                <a:cs typeface="Times New Roman" panose="02020603050405020304" pitchFamily="18" charset="0"/>
              </a:rPr>
              <a:t>Вераксы</a:t>
            </a:r>
            <a:r>
              <a:rPr lang="ru-RU" sz="1600" dirty="0" smtClean="0">
                <a:cs typeface="Times New Roman" panose="02020603050405020304" pitchFamily="18" charset="0"/>
              </a:rPr>
              <a:t>, Т.С. Комаровой, М.А. Васильевой. – М.: Мозаика-Синтез, 2010. – 304 с. 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>
                <a:cs typeface="Times New Roman" panose="02020603050405020304" pitchFamily="18" charset="0"/>
              </a:rPr>
              <a:t>Программа воспитания и обучения в детском саду / Под ред. М.А. Васильевой, В.В. Гербовой, Т.С. Комаровой. – 4-е изд., </a:t>
            </a:r>
            <a:r>
              <a:rPr lang="ru-RU" sz="1600" dirty="0" err="1" smtClean="0">
                <a:cs typeface="Times New Roman" panose="02020603050405020304" pitchFamily="18" charset="0"/>
              </a:rPr>
              <a:t>испр</a:t>
            </a:r>
            <a:r>
              <a:rPr lang="ru-RU" sz="1600" dirty="0" smtClean="0">
                <a:cs typeface="Times New Roman" panose="02020603050405020304" pitchFamily="18" charset="0"/>
              </a:rPr>
              <a:t>. и доп. – М.: Мозаика-Синтез, 2010.– 232с.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>
                <a:cs typeface="Times New Roman" panose="02020603050405020304" pitchFamily="18" charset="0"/>
              </a:rPr>
              <a:t>Готов ли ваш ребёнок к школе / А.А. </a:t>
            </a:r>
            <a:r>
              <a:rPr lang="ru-RU" sz="1600" dirty="0" err="1" smtClean="0">
                <a:cs typeface="Times New Roman" panose="02020603050405020304" pitchFamily="18" charset="0"/>
              </a:rPr>
              <a:t>Венгер</a:t>
            </a:r>
            <a:r>
              <a:rPr lang="ru-RU" sz="1600" dirty="0" smtClean="0">
                <a:cs typeface="Times New Roman" panose="02020603050405020304" pitchFamily="18" charset="0"/>
              </a:rPr>
              <a:t>, </a:t>
            </a:r>
            <a:r>
              <a:rPr lang="ru-RU" sz="1600" dirty="0" err="1" smtClean="0">
                <a:cs typeface="Times New Roman" panose="02020603050405020304" pitchFamily="18" charset="0"/>
              </a:rPr>
              <a:t>А.Л.Венгер</a:t>
            </a:r>
            <a:r>
              <a:rPr lang="ru-RU" sz="1600" dirty="0" smtClean="0">
                <a:cs typeface="Times New Roman" panose="02020603050405020304" pitchFamily="18" charset="0"/>
              </a:rPr>
              <a:t> –М: Знание, 1994 г. – 192 с.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>
                <a:cs typeface="Times New Roman" panose="02020603050405020304" pitchFamily="18" charset="0"/>
              </a:rPr>
              <a:t>Федеральный государственный образовательный стандарт дошкольного образования //</a:t>
            </a:r>
          </a:p>
          <a:p>
            <a:pPr lvl="0">
              <a:buFont typeface="+mj-lt"/>
              <a:buAutoNum type="arabicPeriod"/>
            </a:pPr>
            <a:r>
              <a:rPr lang="ru-RU" sz="1600" dirty="0" smtClean="0"/>
              <a:t>Л.Н. Кравцова "Преемственность между детским садом и школой в связи с переходом на ФГОС второго поколения".</a:t>
            </a:r>
            <a:r>
              <a:rPr lang="en-US" sz="1600" dirty="0" smtClean="0"/>
              <a:t> http://kravtsoval.ucoz.ru/publ/2-1-0-17</a:t>
            </a:r>
            <a:endParaRPr lang="ru-RU" sz="1600" dirty="0"/>
          </a:p>
        </p:txBody>
      </p:sp>
    </p:spTree>
    <p:extLst>
      <p:ext uri="{BB962C8B-B14F-4D97-AF65-F5344CB8AC3E}">
        <p14:creationId xmlns="" xmlns:p14="http://schemas.microsoft.com/office/powerpoint/2010/main" val="1427802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03648" y="2060848"/>
            <a:ext cx="714948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b="1" i="1" dirty="0" smtClean="0">
                <a:solidFill>
                  <a:srgbClr val="FF0000"/>
                </a:solidFill>
              </a:rPr>
              <a:t>Спасибо за внимание!</a:t>
            </a:r>
            <a:br>
              <a:rPr lang="ru-RU" b="1" i="1" dirty="0" smtClean="0">
                <a:solidFill>
                  <a:srgbClr val="FF0000"/>
                </a:solidFill>
              </a:rPr>
            </a:b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4892625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5530626"/>
          </a:xfrm>
        </p:spPr>
        <p:txBody>
          <a:bodyPr>
            <a:normAutofit/>
          </a:bodyPr>
          <a:lstStyle/>
          <a:p>
            <a:r>
              <a:rPr lang="ru-RU" sz="2400" b="1" dirty="0"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  <a:t>Школа и детский сад – два смежных звена в системе образования. Успехи в школьном обучении во многом зависят от качества знаний и умений, сформированных в дошкольном детстве, от уровня развития познавательных интересов и познавательной активности ребенка, т.е. от развития умственных способностей ребёнка.</a:t>
            </a:r>
            <a:br>
              <a:rPr lang="ru-RU" sz="2400" b="1" dirty="0">
                <a:solidFill>
                  <a:schemeClr val="tx1"/>
                </a:solidFill>
                <a:effectLst/>
                <a:latin typeface="+mn-lt"/>
                <a:cs typeface="Times New Roman" panose="02020603050405020304" pitchFamily="18" charset="0"/>
              </a:rPr>
            </a:br>
            <a:endParaRPr lang="ru-RU" sz="2400" b="1" dirty="0">
              <a:solidFill>
                <a:schemeClr val="tx1"/>
              </a:solidFill>
              <a:effectLst/>
              <a:latin typeface="+mn-lt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65422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74638"/>
            <a:ext cx="7499176" cy="2410505"/>
          </a:xfrm>
        </p:spPr>
        <p:txBody>
          <a:bodyPr>
            <a:normAutofit fontScale="90000"/>
          </a:bodyPr>
          <a:lstStyle/>
          <a:p>
            <a:r>
              <a:rPr lang="ru-RU" sz="3200" b="1" dirty="0" smtClean="0">
                <a:effectLst/>
              </a:rPr>
              <a:t>Преемственность между дошкольной и школьной ступенями образования не должна пониматься только как подготовка детей к обучению</a:t>
            </a:r>
            <a:br>
              <a:rPr lang="ru-RU" sz="3200" b="1" dirty="0" smtClean="0">
                <a:effectLst/>
              </a:rPr>
            </a:br>
            <a:endParaRPr lang="ru-RU" sz="3200" b="1" dirty="0">
              <a:effectLst/>
            </a:endParaRPr>
          </a:p>
        </p:txBody>
      </p:sp>
      <p:sp>
        <p:nvSpPr>
          <p:cNvPr id="4" name="Выноска со стрелкой вправо 3"/>
          <p:cNvSpPr/>
          <p:nvPr/>
        </p:nvSpPr>
        <p:spPr>
          <a:xfrm>
            <a:off x="1259632" y="2968666"/>
            <a:ext cx="2016224" cy="1684469"/>
          </a:xfrm>
          <a:prstGeom prst="rightArrowCallou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000" b="1" i="1" dirty="0" smtClean="0"/>
              <a:t>Учителя должны</a:t>
            </a:r>
            <a:endParaRPr lang="ru-RU" sz="2000" b="1" i="1" dirty="0"/>
          </a:p>
        </p:txBody>
      </p:sp>
      <p:sp>
        <p:nvSpPr>
          <p:cNvPr id="5" name="Блок-схема: типовой процесс 4"/>
          <p:cNvSpPr/>
          <p:nvPr/>
        </p:nvSpPr>
        <p:spPr>
          <a:xfrm>
            <a:off x="3419872" y="2708919"/>
            <a:ext cx="5040560" cy="2304257"/>
          </a:xfrm>
          <a:prstGeom prst="flowChartPredefinedProcess">
            <a:avLst/>
          </a:prstGeom>
          <a:solidFill>
            <a:schemeClr val="accent3">
              <a:lumMod val="60000"/>
              <a:lumOff val="40000"/>
            </a:schemeClr>
          </a:solidFill>
          <a:ln>
            <a:solidFill>
              <a:schemeClr val="accent6">
                <a:lumMod val="90000"/>
              </a:schemeClr>
            </a:solidFill>
          </a:ln>
          <a:effectLst>
            <a:glow rad="139700">
              <a:schemeClr val="accent6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Внимательно познакомиться с формами и методами работы в ДОУ,</a:t>
            </a:r>
            <a:r>
              <a:rPr lang="ru-RU" b="1" i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помочь первоклассникам быстрее адаптироваться к новым условиям</a:t>
            </a:r>
            <a:endParaRPr lang="ru-RU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53864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Задачи преемственности детского сада и школы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b="1" dirty="0" smtClean="0"/>
              <a:t>Развитие любознательности</a:t>
            </a:r>
          </a:p>
          <a:p>
            <a:r>
              <a:rPr lang="ru-RU" sz="2800" b="1" dirty="0" smtClean="0"/>
              <a:t>Развитие способности самостоятельно решать творческие задачи</a:t>
            </a:r>
          </a:p>
          <a:p>
            <a:r>
              <a:rPr lang="ru-RU" sz="2800" b="1" dirty="0" smtClean="0"/>
              <a:t>Формирование творческого воображения, направленное на интеллектуальное и личностное развитие ребенка</a:t>
            </a:r>
          </a:p>
          <a:p>
            <a:r>
              <a:rPr lang="ru-RU" sz="2800" b="1" dirty="0" smtClean="0"/>
              <a:t>Развитие коммуникативности (умение общаться со взрослыми и сверстниками)</a:t>
            </a:r>
            <a:endParaRPr lang="ru-RU" sz="2800" b="1" dirty="0"/>
          </a:p>
        </p:txBody>
      </p:sp>
    </p:spTree>
    <p:extLst>
      <p:ext uri="{BB962C8B-B14F-4D97-AF65-F5344CB8AC3E}">
        <p14:creationId xmlns="" xmlns:p14="http://schemas.microsoft.com/office/powerpoint/2010/main" val="2879762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Цель программы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  <a:r>
              <a:rPr lang="ru-RU" sz="2400" b="1" dirty="0" smtClean="0"/>
              <a:t>обеспечение преемственности и непрерывности в организации образовательной, воспитательной, учебно-методической работы между дошкольным и начальным звеном образования в условиях функционирования ГОУ ТО «Е </a:t>
            </a:r>
            <a:r>
              <a:rPr lang="ru-RU" sz="2400" b="1" dirty="0" err="1" smtClean="0"/>
              <a:t>н</a:t>
            </a:r>
            <a:r>
              <a:rPr lang="ru-RU" sz="2400" b="1" dirty="0" smtClean="0"/>
              <a:t> о </a:t>
            </a:r>
            <a:r>
              <a:rPr lang="ru-RU" sz="2400" b="1" dirty="0" err="1" smtClean="0"/>
              <a:t>ш</a:t>
            </a:r>
            <a:r>
              <a:rPr lang="ru-RU" sz="2400" b="1" dirty="0" smtClean="0"/>
              <a:t>»</a:t>
            </a:r>
            <a:endParaRPr lang="ru-RU" sz="2400" b="1" dirty="0"/>
          </a:p>
        </p:txBody>
      </p:sp>
    </p:spTree>
    <p:extLst>
      <p:ext uri="{BB962C8B-B14F-4D97-AF65-F5344CB8AC3E}">
        <p14:creationId xmlns="" xmlns:p14="http://schemas.microsoft.com/office/powerpoint/2010/main" val="1167859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Задачи программы 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sz="1800" dirty="0" smtClean="0"/>
              <a:t>      </a:t>
            </a:r>
            <a:r>
              <a:rPr lang="ru-RU" sz="1800" b="1" dirty="0" smtClean="0"/>
              <a:t>Создать на территории ОУ  единое воспитательное пространство, наиболее благоприятных условий для развития личности ребенка, обеспечение единства требований, условий, подходов, линий для оказания оптимальной педагогической помощи в становлении духовного опыта ребенка в соответствии с новыми федеральными требованиями.</a:t>
            </a:r>
          </a:p>
          <a:p>
            <a:r>
              <a:rPr lang="ru-RU" sz="1800" b="1" dirty="0" smtClean="0"/>
              <a:t>       Согласовать цели и задачи дошкольного и школьного начального образования в условиях образовательного процесса ГОУ ТО «Е </a:t>
            </a:r>
            <a:r>
              <a:rPr lang="ru-RU" sz="1800" b="1" dirty="0" err="1" smtClean="0"/>
              <a:t>н</a:t>
            </a:r>
            <a:r>
              <a:rPr lang="ru-RU" sz="1800" b="1" dirty="0" smtClean="0"/>
              <a:t> о </a:t>
            </a:r>
            <a:r>
              <a:rPr lang="ru-RU" sz="1800" b="1" dirty="0" err="1" smtClean="0"/>
              <a:t>ш</a:t>
            </a:r>
            <a:r>
              <a:rPr lang="ru-RU" sz="1800" b="1" dirty="0" smtClean="0"/>
              <a:t>».</a:t>
            </a:r>
          </a:p>
          <a:p>
            <a:r>
              <a:rPr lang="ru-RU" sz="1800" b="1" dirty="0" smtClean="0"/>
              <a:t>       Создать психолого-педагогические условия, обеспечивающие сохранность и укрепление здоровья, непрерывность психофизического развития дошкольника и младшего школьника. </a:t>
            </a:r>
          </a:p>
          <a:p>
            <a:r>
              <a:rPr lang="ru-RU" sz="1800" b="1" dirty="0" smtClean="0"/>
              <a:t>       Обеспечить условия для реализации плавного, </a:t>
            </a:r>
            <a:r>
              <a:rPr lang="ru-RU" sz="1800" b="1" dirty="0" err="1" smtClean="0"/>
              <a:t>бесстрессового</a:t>
            </a:r>
            <a:r>
              <a:rPr lang="ru-RU" sz="1800" b="1" dirty="0" smtClean="0"/>
              <a:t> перехода детей от игровой к учебной деятельности. </a:t>
            </a:r>
          </a:p>
          <a:p>
            <a:r>
              <a:rPr lang="ru-RU" sz="1800" b="1" dirty="0" smtClean="0"/>
              <a:t>       Создать единую стратегию в работе с родителями. </a:t>
            </a:r>
          </a:p>
          <a:p>
            <a:r>
              <a:rPr lang="ru-RU" sz="1800" b="1" dirty="0" smtClean="0"/>
              <a:t>       Обеспечить профессиональный рост педагогов.</a:t>
            </a:r>
          </a:p>
          <a:p>
            <a:pPr>
              <a:buNone/>
            </a:pPr>
            <a:r>
              <a:rPr lang="ru-RU" sz="2800" dirty="0" smtClean="0"/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3951267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971600" y="620688"/>
            <a:ext cx="7272808" cy="2329416"/>
          </a:xfrm>
          <a:prstGeom prst="horizontalScroll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Каждый ребенок идет в первый класс с надеждой на позитив. Все зависит от того, насколько ребенок был психологически подготовлен к школе. </a:t>
            </a:r>
            <a:endParaRPr lang="ru-RU" sz="2400" b="1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1187624" y="2950104"/>
            <a:ext cx="7056784" cy="3071184"/>
          </a:xfrm>
          <a:prstGeom prst="ellipse">
            <a:avLst/>
          </a:prstGeom>
          <a:solidFill>
            <a:srgbClr val="F94578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i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Психологическая готовность - это такое состояние ребенка, которое позволяет ему овладевать новыми знаниями, принимать новые требования и чувствовать себя успешным в общении с учителями и одноклассниками. </a:t>
            </a:r>
            <a:endParaRPr lang="ru-RU" sz="2000" i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31171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Психологическая готовность включает в себя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dirty="0"/>
              <a:t>Личностно-социальную готовность</a:t>
            </a:r>
            <a:endParaRPr lang="ru-RU" b="1" dirty="0" smtClean="0"/>
          </a:p>
          <a:p>
            <a:r>
              <a:rPr lang="ru-RU" b="1" dirty="0" smtClean="0"/>
              <a:t>Интеллектуальную </a:t>
            </a:r>
            <a:r>
              <a:rPr lang="ru-RU" b="1" dirty="0"/>
              <a:t>готовность</a:t>
            </a:r>
            <a:endParaRPr lang="ru-RU" b="1" dirty="0" smtClean="0"/>
          </a:p>
          <a:p>
            <a:r>
              <a:rPr lang="ru-RU" b="1" dirty="0" smtClean="0"/>
              <a:t>Мотивационную </a:t>
            </a:r>
            <a:r>
              <a:rPr lang="ru-RU" b="1" dirty="0"/>
              <a:t>готовность</a:t>
            </a:r>
            <a:endParaRPr lang="ru-RU" b="1" dirty="0" smtClean="0"/>
          </a:p>
          <a:p>
            <a:r>
              <a:rPr lang="ru-RU" b="1" dirty="0" smtClean="0"/>
              <a:t>Эмоционально </a:t>
            </a:r>
            <a:r>
              <a:rPr lang="ru-RU" b="1" dirty="0"/>
              <a:t>- волевую готовность.</a:t>
            </a:r>
          </a:p>
        </p:txBody>
      </p:sp>
    </p:spTree>
    <p:extLst>
      <p:ext uri="{BB962C8B-B14F-4D97-AF65-F5344CB8AC3E}">
        <p14:creationId xmlns="" xmlns:p14="http://schemas.microsoft.com/office/powerpoint/2010/main" val="3087263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item1.xml><?xml version="1.0" encoding="utf-8"?>
<?mso-contentType ?>
<FormTemplates xmlns="http://schemas.microsoft.com/sharepoint/v3/contenttype/forms">
  <Display>DocumentLibraryForm</Display>
  <Edit>AssetEditForm</Edit>
  <New>DocumentLibraryForm</New>
</FormTemplates>
</file>

<file path=customXml/itemProps1.xml><?xml version="1.0" encoding="utf-8"?>
<ds:datastoreItem xmlns:ds="http://schemas.openxmlformats.org/officeDocument/2006/customXml" ds:itemID="{35506D75-8B5A-4F6B-8116-D8C9F8D0760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253</TotalTime>
  <Words>1111</Words>
  <Application>Microsoft Office PowerPoint</Application>
  <PresentationFormat>Экран (4:3)</PresentationFormat>
  <Paragraphs>106</Paragraphs>
  <Slides>24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Солнцестояние</vt:lpstr>
      <vt:lpstr>«Быть готовым к школе – не значит уметь читать, писать и считать. Быть готовым к школе – значит быть готовым всему этому научиться». Доктор психологических наук Леонид Абрамович Венгер      подготовила: зам.директора по УВР Кренева Ю. В.</vt:lpstr>
      <vt:lpstr>Введение Государственных Образовательных Стандартов (ФГОС) дошкольного и начального школьного образования – важный этап преемственности детского сада и школы.</vt:lpstr>
      <vt:lpstr>Школа и детский сад – два смежных звена в системе образования. Успехи в школьном обучении во многом зависят от качества знаний и умений, сформированных в дошкольном детстве, от уровня развития познавательных интересов и познавательной активности ребенка, т.е. от развития умственных способностей ребёнка. </vt:lpstr>
      <vt:lpstr>Преемственность между дошкольной и школьной ступенями образования не должна пониматься только как подготовка детей к обучению </vt:lpstr>
      <vt:lpstr>Задачи преемственности детского сада и школы</vt:lpstr>
      <vt:lpstr>Цель программы</vt:lpstr>
      <vt:lpstr>Задачи программы </vt:lpstr>
      <vt:lpstr>Слайд 8</vt:lpstr>
      <vt:lpstr>Психологическая готовность включает в себя</vt:lpstr>
      <vt:lpstr>Недостаточная психологическая готовность чаще всего возникает по следующим причинам: </vt:lpstr>
      <vt:lpstr>Принципы построения программы </vt:lpstr>
      <vt:lpstr>Содержательные компоненты преемственности</vt:lpstr>
      <vt:lpstr>Важную роль в обеспечении эффективной преемственности дошкольного и начального образования играет координация взаимодействия между педагогическими коллективами ДОУ и школы.  </vt:lpstr>
      <vt:lpstr>Формы осуществления преемственности: </vt:lpstr>
      <vt:lpstr>Слайд 15</vt:lpstr>
      <vt:lpstr>Слайд 16</vt:lpstr>
      <vt:lpstr>Слайд 17</vt:lpstr>
      <vt:lpstr>Целевые ориентиры дошкольного образования</vt:lpstr>
      <vt:lpstr>Целевые ориентиры программы</vt:lpstr>
      <vt:lpstr>Слайд 20</vt:lpstr>
      <vt:lpstr>Вывод: </vt:lpstr>
      <vt:lpstr>Слайд 22</vt:lpstr>
      <vt:lpstr>Слайд 23</vt:lpstr>
      <vt:lpstr>Спасибо за внимание!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«Быть готовым к школе – не значит уметь читать, писать и считать. Быть готовым к школе – значит быть готовым всему этому научиться». Доктор психологических наук Леонид Абрамович Венгер</dc:title>
  <dc:creator>HP</dc:creator>
  <cp:lastModifiedBy>XTreme.ws</cp:lastModifiedBy>
  <cp:revision>15</cp:revision>
  <dcterms:created xsi:type="dcterms:W3CDTF">2014-02-23T07:45:13Z</dcterms:created>
  <dcterms:modified xsi:type="dcterms:W3CDTF">2015-01-13T10:18:14Z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TC103626579990</vt:lpwstr>
  </property>
</Properties>
</file>