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8" r:id="rId1"/>
  </p:sldMasterIdLst>
  <p:notesMasterIdLst>
    <p:notesMasterId r:id="rId11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11" d="100"/>
          <a:sy n="111" d="100"/>
        </p:scale>
        <p:origin x="-1614" y="-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tableStyles" Target="tableStyle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07DFBA-548E-483A-9CFC-27DEA24B7FB1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5512EFF-3F61-450D-8F24-1D60FC85CA3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8" name="Полилиния 7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ctrTitle"/>
          </p:nvPr>
        </p:nvSpPr>
        <p:spPr>
          <a:xfrm>
            <a:off x="429064" y="3337560"/>
            <a:ext cx="6480048" cy="2301240"/>
          </a:xfrm>
        </p:spPr>
        <p:txBody>
          <a:bodyPr rIns="45720" anchor="t"/>
          <a:lstStyle>
            <a:lvl1pPr algn="r">
              <a:defRPr lang="en-US" b="1" cap="all" baseline="0" dirty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7" name="Подзаголовок 16"/>
          <p:cNvSpPr>
            <a:spLocks noGrp="1"/>
          </p:cNvSpPr>
          <p:nvPr>
            <p:ph type="subTitle" idx="1"/>
          </p:nvPr>
        </p:nvSpPr>
        <p:spPr>
          <a:xfrm>
            <a:off x="433050" y="1544812"/>
            <a:ext cx="6480048" cy="1752600"/>
          </a:xfrm>
        </p:spPr>
        <p:txBody>
          <a:bodyPr tIns="0" rIns="45720" bIns="0" anchor="b">
            <a:normAutofit/>
          </a:bodyPr>
          <a:lstStyle>
            <a:lvl1pPr marL="0" indent="0" algn="r">
              <a:buNone/>
              <a:defRPr sz="2000">
                <a:solidFill>
                  <a:schemeClr val="tx1"/>
                </a:solidFill>
                <a:effectLst/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30" name="Дата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F4C96-3B6F-44DD-9596-91D79DF26A7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19" name="Нижний колонтитул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27" name="Номер слайда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6AF71-BD5E-4B8E-971C-E6D058375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F4C96-3B6F-44DD-9596-91D79DF26A7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6AF71-BD5E-4B8E-971C-E6D058375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F4C96-3B6F-44DD-9596-91D79DF26A7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6AF71-BD5E-4B8E-971C-E6D058375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 algn="l"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F4C96-3B6F-44DD-9596-91D79DF26A7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6AF71-BD5E-4B8E-971C-E6D058375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олилиния 6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олилиния 8"/>
          <p:cNvSpPr>
            <a:spLocks/>
          </p:cNvSpPr>
          <p:nvPr/>
        </p:nvSpPr>
        <p:spPr bwMode="auto">
          <a:xfrm>
            <a:off x="6105525" y="0"/>
            <a:ext cx="3038475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1608" y="1590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685800" y="3583837"/>
            <a:ext cx="6629400" cy="1826363"/>
          </a:xfrm>
        </p:spPr>
        <p:txBody>
          <a:bodyPr tIns="0" bIns="0" anchor="t"/>
          <a:lstStyle>
            <a:lvl1pPr algn="l">
              <a:buNone/>
              <a:defRPr sz="4200" b="1" cap="none" baseline="0">
                <a:ln w="5000" cmpd="sng">
                  <a:solidFill>
                    <a:schemeClr val="accent1">
                      <a:tint val="80000"/>
                      <a:shade val="99000"/>
                      <a:satMod val="500000"/>
                    </a:schemeClr>
                  </a:solidFill>
                  <a:prstDash val="solid"/>
                </a:ln>
                <a:gradFill>
                  <a:gsLst>
                    <a:gs pos="0">
                      <a:schemeClr val="accent1">
                        <a:tint val="63000"/>
                        <a:satMod val="255000"/>
                      </a:schemeClr>
                    </a:gs>
                    <a:gs pos="9000">
                      <a:schemeClr val="accent1">
                        <a:tint val="63000"/>
                        <a:satMod val="255000"/>
                      </a:schemeClr>
                    </a:gs>
                    <a:gs pos="53000">
                      <a:schemeClr val="accent1">
                        <a:shade val="60000"/>
                        <a:satMod val="100000"/>
                      </a:schemeClr>
                    </a:gs>
                    <a:gs pos="90000">
                      <a:schemeClr val="accent1">
                        <a:tint val="63000"/>
                        <a:satMod val="255000"/>
                      </a:schemeClr>
                    </a:gs>
                    <a:gs pos="100000">
                      <a:schemeClr val="accent1">
                        <a:tint val="63000"/>
                        <a:satMod val="255000"/>
                      </a:schemeClr>
                    </a:gs>
                  </a:gsLst>
                  <a:lin ang="5400000"/>
                </a:gradFill>
                <a:effectLst>
                  <a:outerShdw blurRad="50800" dist="38100" dir="5400000" algn="t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85800" y="2485800"/>
            <a:ext cx="6629400" cy="1066688"/>
          </a:xfrm>
        </p:spPr>
        <p:txBody>
          <a:bodyPr lIns="45720" tIns="0" rIns="45720" bIns="0" anchor="b"/>
          <a:lstStyle>
            <a:lvl1pPr marL="0" indent="0" algn="l">
              <a:buNone/>
              <a:defRPr sz="2000">
                <a:solidFill>
                  <a:schemeClr val="tx1"/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F4C96-3B6F-44DD-9596-91D79DF26A7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6AF71-BD5E-4B8E-971C-E6D058375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</p:spPr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267200" y="1600200"/>
            <a:ext cx="3657600" cy="4525963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F4C96-3B6F-44DD-9596-91D79DF26A7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6AF71-BD5E-4B8E-971C-E6D058375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8229600" cy="1143000"/>
          </a:xfrm>
        </p:spPr>
        <p:txBody>
          <a:bodyPr anchor="ctr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5486400"/>
            <a:ext cx="4040188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45025" y="5486400"/>
            <a:ext cx="4041775" cy="838200"/>
          </a:xfrm>
        </p:spPr>
        <p:txBody>
          <a:bodyPr anchor="t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1516912"/>
            <a:ext cx="4040188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1516912"/>
            <a:ext cx="4041775" cy="3941763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F4C96-3B6F-44DD-9596-91D79DF26A7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6AF71-BD5E-4B8E-971C-E6D058375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320"/>
            <a:ext cx="7470648" cy="1143000"/>
          </a:xfrm>
        </p:spPr>
        <p:txBody>
          <a:bodyPr anchor="ctr"/>
          <a:lstStyle>
            <a:lvl1pPr algn="l">
              <a:defRPr sz="460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F4C96-3B6F-44DD-9596-91D79DF26A7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8" name="Номер слайда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7756AF71-BD5E-4B8E-971C-E6D058375A1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Нижний колонтитул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F4C96-3B6F-44DD-9596-91D79DF26A7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6AF71-BD5E-4B8E-971C-E6D058375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1185528"/>
            <a:ext cx="3200400" cy="730250"/>
          </a:xfrm>
        </p:spPr>
        <p:txBody>
          <a:bodyPr tIns="0" bIns="0" anchor="t"/>
          <a:lstStyle>
            <a:lvl1pPr algn="l">
              <a:buNone/>
              <a:defRPr sz="18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214424"/>
            <a:ext cx="2743200" cy="914400"/>
          </a:xfrm>
        </p:spPr>
        <p:txBody>
          <a:bodyPr lIns="45720" tIns="0" rIns="45720" bIns="0" anchor="b"/>
          <a:lstStyle>
            <a:lvl1pPr marL="0" indent="0" algn="l"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1981200"/>
            <a:ext cx="7086600" cy="3810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7F4C96-3B6F-44DD-9596-91D79DF26A7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8156448" y="6422064"/>
            <a:ext cx="762000" cy="365125"/>
          </a:xfrm>
        </p:spPr>
        <p:txBody>
          <a:bodyPr/>
          <a:lstStyle/>
          <a:p>
            <a:fld id="{7756AF71-BD5E-4B8E-971C-E6D058375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56732" y="1705709"/>
            <a:ext cx="3053868" cy="1253808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065628" y="1019907"/>
            <a:ext cx="4114800" cy="4114800"/>
          </a:xfrm>
          <a:prstGeom prst="ellipse">
            <a:avLst/>
          </a:prstGeom>
          <a:solidFill>
            <a:schemeClr val="bg2">
              <a:shade val="50000"/>
            </a:schemeClr>
          </a:solidFill>
          <a:ln w="50800" cap="flat">
            <a:solidFill>
              <a:schemeClr val="bg2"/>
            </a:solidFill>
            <a:miter lim="800000"/>
          </a:ln>
          <a:effectLst>
            <a:outerShdw blurRad="152000" dist="345000" dir="5400000" sx="-80000" sy="-18000" rotWithShape="0">
              <a:srgbClr val="000000">
                <a:alpha val="25000"/>
              </a:srgbClr>
            </a:outerShdw>
          </a:effectLst>
          <a:scene3d>
            <a:camera prst="orthographicFront"/>
            <a:lightRig rig="contrasting" dir="t">
              <a:rot lat="0" lon="0" rev="2400000"/>
            </a:lightRig>
          </a:scene3d>
          <a:sp3d contourW="7620">
            <a:bevelT w="63500" h="63500"/>
            <a:contourClr>
              <a:schemeClr val="bg2">
                <a:shade val="50000"/>
              </a:schemeClr>
            </a:contourClr>
          </a:sp3d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5556734" y="2998765"/>
            <a:ext cx="3053866" cy="2663482"/>
          </a:xfrm>
        </p:spPr>
        <p:txBody>
          <a:bodyPr lIns="45720" rIns="45720"/>
          <a:lstStyle>
            <a:lvl1pPr marL="0" indent="0">
              <a:buFontTx/>
              <a:buNone/>
              <a:defRPr sz="1200"/>
            </a:lvl1pPr>
            <a:lvl2pPr>
              <a:buFontTx/>
              <a:buNone/>
              <a:defRPr sz="1200"/>
            </a:lvl2pPr>
            <a:lvl3pPr>
              <a:buFontTx/>
              <a:buNone/>
              <a:defRPr sz="1000"/>
            </a:lvl3pPr>
            <a:lvl4pPr>
              <a:buFontTx/>
              <a:buNone/>
              <a:defRPr sz="900"/>
            </a:lvl4pPr>
            <a:lvl5pPr>
              <a:buFontTx/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422064"/>
            <a:ext cx="2133600" cy="365125"/>
          </a:xfrm>
        </p:spPr>
        <p:txBody>
          <a:bodyPr/>
          <a:lstStyle/>
          <a:p>
            <a:fld id="{E87F4C96-3B6F-44DD-9596-91D79DF26A7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756AF71-BD5E-4B8E-971C-E6D058375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олилиния 11"/>
          <p:cNvSpPr>
            <a:spLocks/>
          </p:cNvSpPr>
          <p:nvPr/>
        </p:nvSpPr>
        <p:spPr bwMode="auto">
          <a:xfrm>
            <a:off x="0" y="4752126"/>
            <a:ext cx="9144000" cy="2112962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1066"/>
              </a:cxn>
              <a:cxn ang="0">
                <a:pos x="0" y="1331"/>
              </a:cxn>
              <a:cxn ang="0">
                <a:pos x="5760" y="1331"/>
              </a:cxn>
              <a:cxn ang="0">
                <a:pos x="5760" y="0"/>
              </a:cxn>
              <a:cxn ang="0">
                <a:pos x="0" y="1066"/>
              </a:cxn>
            </a:cxnLst>
            <a:rect l="0" t="0" r="0" b="0"/>
            <a:pathLst>
              <a:path w="5760" h="1331">
                <a:moveTo>
                  <a:pt x="0" y="1066"/>
                </a:moveTo>
                <a:lnTo>
                  <a:pt x="0" y="1331"/>
                </a:lnTo>
                <a:lnTo>
                  <a:pt x="5760" y="1331"/>
                </a:lnTo>
                <a:lnTo>
                  <a:pt x="5760" y="0"/>
                </a:lnTo>
                <a:cubicBezTo>
                  <a:pt x="3220" y="1206"/>
                  <a:pt x="2250" y="1146"/>
                  <a:pt x="0" y="1066"/>
                </a:cubicBezTo>
                <a:close/>
              </a:path>
            </a:pathLst>
          </a:custGeom>
          <a:solidFill>
            <a:schemeClr val="bg1">
              <a:tint val="80000"/>
              <a:satMod val="200000"/>
              <a:alpha val="45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44450" dir="16200000" algn="ctr" rotWithShape="0">
              <a:prstClr val="black">
                <a:alpha val="3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олилиния 15"/>
          <p:cNvSpPr>
            <a:spLocks/>
          </p:cNvSpPr>
          <p:nvPr/>
        </p:nvSpPr>
        <p:spPr bwMode="auto">
          <a:xfrm>
            <a:off x="7315200" y="0"/>
            <a:ext cx="1828800" cy="6858000"/>
          </a:xfrm>
          <a:custGeom>
            <a:avLst/>
            <a:gdLst>
              <a:gd name="connsiteX0" fmla="*/ 1914 w 1914"/>
              <a:gd name="connsiteY0" fmla="*/ 9 h 4329"/>
              <a:gd name="connsiteX1" fmla="*/ 1914 w 1914"/>
              <a:gd name="connsiteY1" fmla="*/ 4329 h 4329"/>
              <a:gd name="connsiteX2" fmla="*/ 204 w 1914"/>
              <a:gd name="connsiteY2" fmla="*/ 4327 h 4329"/>
              <a:gd name="connsiteX3" fmla="*/ 0 w 1914"/>
              <a:gd name="connsiteY3" fmla="*/ 0 h 4329"/>
              <a:gd name="connsiteX4" fmla="*/ 1914 w 1914"/>
              <a:gd name="connsiteY4" fmla="*/ 9 h 432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1914" h="4329">
                <a:moveTo>
                  <a:pt x="1914" y="9"/>
                </a:moveTo>
                <a:lnTo>
                  <a:pt x="1914" y="4329"/>
                </a:lnTo>
                <a:lnTo>
                  <a:pt x="204" y="4327"/>
                </a:lnTo>
                <a:cubicBezTo>
                  <a:pt x="1288" y="3574"/>
                  <a:pt x="2082" y="1734"/>
                  <a:pt x="0" y="0"/>
                </a:cubicBezTo>
                <a:lnTo>
                  <a:pt x="1914" y="9"/>
                </a:lnTo>
                <a:close/>
              </a:path>
            </a:pathLst>
          </a:custGeom>
          <a:solidFill>
            <a:schemeClr val="bg1">
              <a:tint val="90000"/>
              <a:satMod val="350000"/>
              <a:alpha val="4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>
            <a:outerShdw blurRad="50800" dist="50800" dir="10800000" algn="ctr" rotWithShape="0">
              <a:prstClr val="black">
                <a:alpha val="45000"/>
              </a:prstClr>
            </a:outerShdw>
          </a:effectLst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Заголовок 8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lIns="45720" rIns="45720" anchor="ctr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0" name="Текст 29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525963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0" name="Дата 9"/>
          <p:cNvSpPr>
            <a:spLocks noGrp="1"/>
          </p:cNvSpPr>
          <p:nvPr>
            <p:ph type="dt" sz="half" idx="2"/>
          </p:nvPr>
        </p:nvSpPr>
        <p:spPr>
          <a:xfrm>
            <a:off x="457200" y="6422064"/>
            <a:ext cx="2133600" cy="365125"/>
          </a:xfrm>
          <a:prstGeom prst="rect">
            <a:avLst/>
          </a:prstGeom>
        </p:spPr>
        <p:txBody>
          <a:bodyPr vert="horz" bIns="0" anchor="b"/>
          <a:lstStyle>
            <a:lvl1pPr algn="l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E87F4C96-3B6F-44DD-9596-91D79DF26A73}" type="datetimeFigureOut">
              <a:rPr lang="ru-RU" smtClean="0"/>
              <a:pPr/>
              <a:t>27.01.2015</a:t>
            </a:fld>
            <a:endParaRPr lang="ru-RU"/>
          </a:p>
        </p:txBody>
      </p:sp>
      <p:sp>
        <p:nvSpPr>
          <p:cNvPr id="22" name="Нижний колонтитул 21"/>
          <p:cNvSpPr>
            <a:spLocks noGrp="1"/>
          </p:cNvSpPr>
          <p:nvPr>
            <p:ph type="ftr" sz="quarter" idx="3"/>
          </p:nvPr>
        </p:nvSpPr>
        <p:spPr>
          <a:xfrm>
            <a:off x="3124200" y="6422064"/>
            <a:ext cx="2895600" cy="365125"/>
          </a:xfrm>
          <a:prstGeom prst="rect">
            <a:avLst/>
          </a:prstGeom>
        </p:spPr>
        <p:txBody>
          <a:bodyPr vert="horz" lIns="0" rIns="0" bIns="0" anchor="b"/>
          <a:lstStyle>
            <a:lvl1pPr algn="ct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4"/>
          </p:nvPr>
        </p:nvSpPr>
        <p:spPr>
          <a:xfrm>
            <a:off x="8153400" y="6422064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000">
                <a:solidFill>
                  <a:schemeClr val="tx2">
                    <a:shade val="50000"/>
                  </a:schemeClr>
                </a:solidFill>
              </a:defRPr>
            </a:lvl1pPr>
          </a:lstStyle>
          <a:p>
            <a:fld id="{7756AF71-BD5E-4B8E-971C-E6D058375A1B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09" r:id="rId1"/>
    <p:sldLayoutId id="2147483710" r:id="rId2"/>
    <p:sldLayoutId id="2147483711" r:id="rId3"/>
    <p:sldLayoutId id="2147483712" r:id="rId4"/>
    <p:sldLayoutId id="2147483713" r:id="rId5"/>
    <p:sldLayoutId id="2147483714" r:id="rId6"/>
    <p:sldLayoutId id="2147483715" r:id="rId7"/>
    <p:sldLayoutId id="2147483716" r:id="rId8"/>
    <p:sldLayoutId id="2147483717" r:id="rId9"/>
    <p:sldLayoutId id="2147483718" r:id="rId10"/>
    <p:sldLayoutId id="2147483719" r:id="rId11"/>
  </p:sldLayoutIdLst>
  <p:txStyles>
    <p:titleStyle>
      <a:lvl1pPr algn="l" rtl="0" eaLnBrk="1" latinLnBrk="0" hangingPunct="1">
        <a:spcBef>
          <a:spcPct val="0"/>
        </a:spcBef>
        <a:buNone/>
        <a:defRPr kumimoji="0" sz="46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420624" indent="-384048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"/>
        <a:defRPr kumimoji="0" sz="3000" kern="1200">
          <a:solidFill>
            <a:schemeClr val="tx1"/>
          </a:solidFill>
          <a:latin typeface="+mn-lt"/>
          <a:ea typeface="+mn-ea"/>
          <a:cs typeface="+mn-cs"/>
        </a:defRPr>
      </a:lvl1pPr>
      <a:lvl2pPr marL="722376" indent="-274320" algn="l" rtl="0" eaLnBrk="1" latinLnBrk="0" hangingPunct="1">
        <a:spcBef>
          <a:spcPct val="20000"/>
        </a:spcBef>
        <a:buClr>
          <a:schemeClr val="accent1"/>
        </a:buClr>
        <a:buSzPct val="90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1005840" indent="-256032" algn="l" rtl="0" eaLnBrk="1" latinLnBrk="0" hangingPunct="1">
        <a:spcBef>
          <a:spcPct val="20000"/>
        </a:spcBef>
        <a:buClr>
          <a:schemeClr val="accent2"/>
        </a:buClr>
        <a:buSzPct val="85000"/>
        <a:buFont typeface="Arial"/>
        <a:buChar char="○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280160" indent="-237744" algn="l" rtl="0" eaLnBrk="1" latinLnBrk="0" hangingPunct="1">
        <a:spcBef>
          <a:spcPct val="20000"/>
        </a:spcBef>
        <a:buClr>
          <a:schemeClr val="accent3"/>
        </a:buClr>
        <a:buSzPct val="9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90472" indent="-182880" algn="l" rtl="0" eaLnBrk="1" latinLnBrk="0" hangingPunct="1">
        <a:spcBef>
          <a:spcPct val="20000"/>
        </a:spcBef>
        <a:buClr>
          <a:schemeClr val="accent4"/>
        </a:buClr>
        <a:buSzPct val="100000"/>
        <a:buFont typeface="Arial"/>
        <a:buChar char="-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00784" indent="-182880" algn="l" rtl="0" eaLnBrk="1" latinLnBrk="0" hangingPunct="1">
        <a:spcBef>
          <a:spcPct val="20000"/>
        </a:spcBef>
        <a:buClr>
          <a:schemeClr val="accent5"/>
        </a:buClr>
        <a:buFont typeface="Arial"/>
        <a:buChar char="-"/>
        <a:defRPr kumimoji="0" sz="20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100000"/>
        <a:buFont typeface="Arial"/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39696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▪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indent="-182880" algn="l" rtl="0" eaLnBrk="1" latinLnBrk="0" hangingPunct="1">
        <a:spcBef>
          <a:spcPct val="20000"/>
        </a:spcBef>
        <a:buClr>
          <a:schemeClr val="accent6"/>
        </a:buClr>
        <a:buFont typeface="Arial"/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67544" y="1412776"/>
            <a:ext cx="6480048" cy="1584176"/>
          </a:xfrm>
        </p:spPr>
        <p:txBody>
          <a:bodyPr>
            <a:normAutofit fontScale="90000"/>
          </a:bodyPr>
          <a:lstStyle/>
          <a:p>
            <a:pPr algn="ctr"/>
            <a:r>
              <a:rPr lang="ru-RU" sz="4000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Коррекционные цели</a:t>
            </a:r>
            <a:r>
              <a:rPr lang="ru-RU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/>
            </a:r>
            <a:br>
              <a:rPr lang="ru-RU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4000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  <a:t>и их формулировки</a:t>
            </a:r>
            <a:br>
              <a:rPr lang="ru-RU" sz="4000" cap="none" dirty="0" smtClean="0">
                <a:ln w="17780" cmpd="sng">
                  <a:solidFill>
                    <a:schemeClr val="accent1">
                      <a:tint val="3000"/>
                    </a:schemeClr>
                  </a:solidFill>
                  <a:prstDash val="solid"/>
                  <a:miter lim="800000"/>
                </a:ln>
                <a:gradFill>
                  <a:gsLst>
                    <a:gs pos="10000">
                      <a:schemeClr val="accent1">
                        <a:tint val="63000"/>
                        <a:sat val="105000"/>
                      </a:schemeClr>
                    </a:gs>
                    <a:gs pos="90000">
                      <a:schemeClr val="accent1">
                        <a:shade val="50000"/>
                        <a:satMod val="100000"/>
                      </a:schemeClr>
                    </a:gs>
                  </a:gsLst>
                  <a:lin ang="5400000"/>
                </a:gradFill>
                <a:effectLst>
                  <a:outerShdw blurRad="55000" dist="50800" dir="5400000" algn="tl">
                    <a:srgbClr val="000000">
                      <a:alpha val="33000"/>
                    </a:srgbClr>
                  </a:outerShdw>
                </a:effectLst>
              </a:rPr>
            </a:br>
            <a:r>
              <a:rPr lang="ru-RU" sz="2200" dirty="0" smtClean="0">
                <a:effectLst/>
              </a:rPr>
              <a:t>(как ставить цели и подбирать задание</a:t>
            </a:r>
            <a:br>
              <a:rPr lang="ru-RU" sz="2200" dirty="0" smtClean="0">
                <a:effectLst/>
              </a:rPr>
            </a:br>
            <a:r>
              <a:rPr lang="ru-RU" sz="2200" dirty="0" smtClean="0">
                <a:effectLst/>
              </a:rPr>
              <a:t> по ее реализации).</a:t>
            </a:r>
            <a:endParaRPr lang="ru-RU" sz="22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395536" y="3933056"/>
            <a:ext cx="6480048" cy="17526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/>
              <a:t>Подготовила: </a:t>
            </a:r>
          </a:p>
          <a:p>
            <a:r>
              <a:rPr lang="ru-RU" b="1" dirty="0" smtClean="0"/>
              <a:t>Учитель-дефектолог  МБДОУ «ДСКВ № 110» г. Братска</a:t>
            </a:r>
          </a:p>
          <a:p>
            <a:r>
              <a:rPr lang="ru-RU" b="1" dirty="0" smtClean="0"/>
              <a:t>Подгорных М.В.</a:t>
            </a:r>
          </a:p>
          <a:p>
            <a:endParaRPr lang="ru-RU" b="1" dirty="0" smtClean="0"/>
          </a:p>
          <a:p>
            <a:pPr algn="ctr"/>
            <a:endParaRPr lang="ru-RU" b="1" dirty="0" smtClean="0"/>
          </a:p>
          <a:p>
            <a:pPr algn="ctr"/>
            <a:r>
              <a:rPr lang="ru-RU" b="1" dirty="0" smtClean="0"/>
              <a:t>Январь, 2015г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Группа 43"/>
          <p:cNvGrpSpPr/>
          <p:nvPr/>
        </p:nvGrpSpPr>
        <p:grpSpPr>
          <a:xfrm>
            <a:off x="467544" y="1124744"/>
            <a:ext cx="8136904" cy="4248472"/>
            <a:chOff x="395536" y="836712"/>
            <a:chExt cx="8136904" cy="4248472"/>
          </a:xfrm>
        </p:grpSpPr>
        <p:sp>
          <p:nvSpPr>
            <p:cNvPr id="7" name="Прямоугольник 6"/>
            <p:cNvSpPr/>
            <p:nvPr/>
          </p:nvSpPr>
          <p:spPr>
            <a:xfrm>
              <a:off x="1043608" y="2348880"/>
              <a:ext cx="1944216" cy="93610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500" b="1" dirty="0" smtClean="0"/>
                <a:t>ЧТО?</a:t>
              </a:r>
              <a:endParaRPr lang="ru-RU" sz="2500" b="1" dirty="0"/>
            </a:p>
          </p:txBody>
        </p:sp>
        <p:sp>
          <p:nvSpPr>
            <p:cNvPr id="8" name="Прямоугольник 7"/>
            <p:cNvSpPr/>
            <p:nvPr/>
          </p:nvSpPr>
          <p:spPr>
            <a:xfrm>
              <a:off x="3419872" y="2348880"/>
              <a:ext cx="1944216" cy="93610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endParaRPr lang="ru-RU" sz="2500" b="1" dirty="0" smtClean="0"/>
            </a:p>
            <a:p>
              <a:pPr algn="ctr"/>
              <a:r>
                <a:rPr lang="ru-RU" sz="2500" b="1" dirty="0" smtClean="0"/>
                <a:t>КАКИЕ?</a:t>
              </a:r>
            </a:p>
            <a:p>
              <a:pPr algn="ctr"/>
              <a:endParaRPr lang="ru-RU" sz="2500" b="1" dirty="0"/>
            </a:p>
          </p:txBody>
        </p:sp>
        <p:sp>
          <p:nvSpPr>
            <p:cNvPr id="9" name="Прямоугольник 8"/>
            <p:cNvSpPr/>
            <p:nvPr/>
          </p:nvSpPr>
          <p:spPr>
            <a:xfrm>
              <a:off x="5796136" y="2348880"/>
              <a:ext cx="1944216" cy="936104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sz="2500" b="1" dirty="0" smtClean="0"/>
                <a:t>КАК?</a:t>
              </a:r>
            </a:p>
          </p:txBody>
        </p:sp>
        <p:sp>
          <p:nvSpPr>
            <p:cNvPr id="10" name="Прямоугольник 9"/>
            <p:cNvSpPr/>
            <p:nvPr/>
          </p:nvSpPr>
          <p:spPr>
            <a:xfrm>
              <a:off x="2267744" y="836712"/>
              <a:ext cx="4248472" cy="792088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>
              <a:scene3d>
                <a:camera prst="orthographicFront"/>
                <a:lightRig rig="balanced" dir="t">
                  <a:rot lat="0" lon="0" rev="2100000"/>
                </a:lightRig>
              </a:scene3d>
              <a:sp3d extrusionH="57150" prstMaterial="metal">
                <a:bevelT w="38100" h="25400"/>
                <a:contourClr>
                  <a:schemeClr val="bg2"/>
                </a:contourClr>
              </a:sp3d>
            </a:bodyPr>
            <a:lstStyle/>
            <a:p>
              <a:pPr algn="ctr"/>
              <a:r>
                <a:rPr lang="ru-RU" sz="2500" b="1" dirty="0" smtClean="0">
                  <a:ln w="50800"/>
                  <a:solidFill>
                    <a:schemeClr val="bg1">
                      <a:shade val="50000"/>
                    </a:schemeClr>
                  </a:solidFill>
                </a:rPr>
                <a:t>Коррекционные занятия</a:t>
              </a:r>
              <a:endParaRPr lang="ru-RU" sz="2500" b="1" dirty="0">
                <a:ln w="50800"/>
                <a:solidFill>
                  <a:schemeClr val="bg1">
                    <a:shade val="50000"/>
                  </a:schemeClr>
                </a:solidFill>
              </a:endParaRPr>
            </a:p>
          </p:txBody>
        </p:sp>
        <p:sp>
          <p:nvSpPr>
            <p:cNvPr id="11" name="Прямоугольник 10"/>
            <p:cNvSpPr/>
            <p:nvPr/>
          </p:nvSpPr>
          <p:spPr>
            <a:xfrm>
              <a:off x="395536" y="4005064"/>
              <a:ext cx="1872208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ЦЕЛИ</a:t>
              </a:r>
            </a:p>
            <a:p>
              <a:pPr algn="ctr"/>
              <a:r>
                <a:rPr lang="ru-RU" b="1" spc="50" dirty="0" smtClean="0">
                  <a:ln w="12700" cmpd="sng">
                    <a:solidFill>
                      <a:schemeClr val="accent6">
                        <a:satMod val="120000"/>
                        <a:shade val="80000"/>
                      </a:schemeClr>
                    </a:solidFill>
                    <a:prstDash val="solid"/>
                  </a:ln>
                  <a:solidFill>
                    <a:schemeClr val="accent6">
                      <a:tint val="1000"/>
                    </a:schemeClr>
                  </a:solidFill>
                  <a:effectLst>
                    <a:glow rad="53100">
                      <a:schemeClr val="accent6">
                        <a:satMod val="180000"/>
                        <a:alpha val="30000"/>
                      </a:schemeClr>
                    </a:glow>
                  </a:effectLst>
                </a:rPr>
                <a:t>или</a:t>
              </a:r>
            </a:p>
            <a:p>
              <a:pPr algn="ctr"/>
              <a:r>
                <a:rPr lang="ru-RU" b="1" dirty="0" smtClean="0"/>
                <a:t>ЗАДАЧИ?</a:t>
              </a:r>
              <a:endParaRPr lang="ru-RU" b="1" dirty="0"/>
            </a:p>
          </p:txBody>
        </p:sp>
        <p:sp>
          <p:nvSpPr>
            <p:cNvPr id="12" name="Прямоугольник 11"/>
            <p:cNvSpPr/>
            <p:nvPr/>
          </p:nvSpPr>
          <p:spPr>
            <a:xfrm>
              <a:off x="2771800" y="4005064"/>
              <a:ext cx="2808312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ОБУЧАЮЩИЕ,</a:t>
              </a:r>
            </a:p>
            <a:p>
              <a:pPr algn="ctr"/>
              <a:r>
                <a:rPr lang="ru-RU" b="1" dirty="0" smtClean="0"/>
                <a:t>КОРРЕКЦИОННО-РАЗВИВАЮЩИЕ,</a:t>
              </a:r>
            </a:p>
            <a:p>
              <a:pPr algn="ctr"/>
              <a:r>
                <a:rPr lang="ru-RU" b="1" dirty="0" smtClean="0"/>
                <a:t>ВОСПИТАТЕЛЬНЫЕ</a:t>
              </a:r>
              <a:endParaRPr lang="ru-RU" b="1" dirty="0"/>
            </a:p>
          </p:txBody>
        </p:sp>
        <p:sp>
          <p:nvSpPr>
            <p:cNvPr id="13" name="Прямоугольник 12"/>
            <p:cNvSpPr/>
            <p:nvPr/>
          </p:nvSpPr>
          <p:spPr>
            <a:xfrm>
              <a:off x="6012160" y="4005064"/>
              <a:ext cx="2520280" cy="1080120"/>
            </a:xfrm>
            <a:prstGeom prst="rect">
              <a:avLst/>
            </a:prstGeom>
          </p:spPr>
          <p:style>
            <a:lnRef idx="1">
              <a:schemeClr val="accent1"/>
            </a:lnRef>
            <a:fillRef idx="2">
              <a:schemeClr val="accent1"/>
            </a:fillRef>
            <a:effectRef idx="1">
              <a:schemeClr val="accent1"/>
            </a:effectRef>
            <a:fontRef idx="minor">
              <a:schemeClr val="dk1"/>
            </a:fontRef>
          </p:style>
          <p:txBody>
            <a:bodyPr rtlCol="0" anchor="ctr"/>
            <a:lstStyle/>
            <a:p>
              <a:pPr algn="ctr"/>
              <a:r>
                <a:rPr lang="ru-RU" b="1" dirty="0" smtClean="0"/>
                <a:t>СПОСОБ</a:t>
              </a:r>
            </a:p>
            <a:p>
              <a:pPr algn="ctr"/>
              <a:r>
                <a:rPr lang="ru-RU" b="1" dirty="0" smtClean="0"/>
                <a:t>ФОРМУЛИРОВАНИЯ</a:t>
              </a:r>
              <a:endParaRPr lang="ru-RU" b="1" dirty="0"/>
            </a:p>
          </p:txBody>
        </p:sp>
        <p:cxnSp>
          <p:nvCxnSpPr>
            <p:cNvPr id="15" name="Прямая со стрелкой 14"/>
            <p:cNvCxnSpPr/>
            <p:nvPr/>
          </p:nvCxnSpPr>
          <p:spPr>
            <a:xfrm flipH="1">
              <a:off x="2483768" y="1628800"/>
              <a:ext cx="1152128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0" name="Прямая со стрелкой 19"/>
            <p:cNvCxnSpPr>
              <a:stCxn id="10" idx="2"/>
              <a:endCxn id="8" idx="0"/>
            </p:cNvCxnSpPr>
            <p:nvPr/>
          </p:nvCxnSpPr>
          <p:spPr>
            <a:xfrm>
              <a:off x="4391980" y="1628800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3" name="Прямая со стрелкой 22"/>
            <p:cNvCxnSpPr/>
            <p:nvPr/>
          </p:nvCxnSpPr>
          <p:spPr>
            <a:xfrm>
              <a:off x="5148064" y="1628800"/>
              <a:ext cx="1368152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28" name="Прямая со стрелкой 27"/>
            <p:cNvCxnSpPr>
              <a:stCxn id="7" idx="2"/>
              <a:endCxn id="11" idx="0"/>
            </p:cNvCxnSpPr>
            <p:nvPr/>
          </p:nvCxnSpPr>
          <p:spPr>
            <a:xfrm flipH="1">
              <a:off x="1331640" y="3284984"/>
              <a:ext cx="684076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0" name="Прямая со стрелкой 39"/>
            <p:cNvCxnSpPr/>
            <p:nvPr/>
          </p:nvCxnSpPr>
          <p:spPr>
            <a:xfrm>
              <a:off x="4427984" y="3284984"/>
              <a:ext cx="0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  <p:cxnSp>
          <p:nvCxnSpPr>
            <p:cNvPr id="41" name="Прямая со стрелкой 40"/>
            <p:cNvCxnSpPr>
              <a:endCxn id="13" idx="0"/>
            </p:cNvCxnSpPr>
            <p:nvPr/>
          </p:nvCxnSpPr>
          <p:spPr>
            <a:xfrm>
              <a:off x="6804248" y="3284984"/>
              <a:ext cx="468052" cy="720080"/>
            </a:xfrm>
            <a:prstGeom prst="straightConnector1">
              <a:avLst/>
            </a:prstGeom>
            <a:ln>
              <a:tailEnd type="arrow"/>
            </a:ln>
          </p:spPr>
          <p:style>
            <a:lnRef idx="2">
              <a:schemeClr val="accent4"/>
            </a:lnRef>
            <a:fillRef idx="0">
              <a:schemeClr val="accent4"/>
            </a:fillRef>
            <a:effectRef idx="1">
              <a:schemeClr val="accent4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611560" y="908720"/>
            <a:ext cx="6552728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СПОСОБЫ ВЫРАЖЕНИЯ ЗАДАЧ КОРРЕКЦИОННОГО ЗАНЯТИЯ</a:t>
            </a:r>
            <a:endParaRPr lang="ru-RU" sz="3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492896"/>
            <a:ext cx="67687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eriod"/>
            </a:pPr>
            <a:r>
              <a:rPr lang="ru-RU" sz="2000" dirty="0" smtClean="0"/>
              <a:t>Через изучаемое содержание</a:t>
            </a:r>
          </a:p>
          <a:p>
            <a:pPr marL="342900" indent="-342900">
              <a:buAutoNum type="arabicPeriod"/>
            </a:pPr>
            <a:endParaRPr lang="ru-RU" sz="2000" dirty="0"/>
          </a:p>
          <a:p>
            <a:pPr marL="342900" indent="-342900">
              <a:buAutoNum type="arabicPeriod"/>
            </a:pPr>
            <a:r>
              <a:rPr lang="ru-RU" sz="2000" dirty="0" smtClean="0"/>
              <a:t>Через деятельность педагога</a:t>
            </a:r>
          </a:p>
          <a:p>
            <a:pPr marL="342900" indent="-342900">
              <a:buAutoNum type="arabicPeriod"/>
            </a:pPr>
            <a:endParaRPr lang="ru-RU" sz="2000" dirty="0"/>
          </a:p>
          <a:p>
            <a:pPr marL="342900" indent="-342900">
              <a:buAutoNum type="arabicPeriod"/>
            </a:pPr>
            <a:r>
              <a:rPr lang="ru-RU" sz="2000" dirty="0" smtClean="0"/>
              <a:t>Через внутренние процессы в развитии дошкольников.</a:t>
            </a:r>
          </a:p>
          <a:p>
            <a:pPr marL="342900" indent="-342900">
              <a:buAutoNum type="arabicPeriod"/>
            </a:pPr>
            <a:endParaRPr lang="ru-RU" sz="2000" dirty="0"/>
          </a:p>
          <a:p>
            <a:pPr marL="342900" indent="-342900" algn="just">
              <a:buAutoNum type="arabicPeriod"/>
            </a:pPr>
            <a:r>
              <a:rPr lang="ru-RU" sz="2000" dirty="0" smtClean="0"/>
              <a:t>Через указание на объекты коррекционно-педагогического воздействия.</a:t>
            </a:r>
            <a:endParaRPr lang="ru-RU" sz="2000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692696"/>
            <a:ext cx="5524975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/>
            <a:r>
              <a:rPr lang="ru-RU" sz="3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Через изучаемое содержание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83568" y="1700808"/>
            <a:ext cx="6912768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dirty="0" smtClean="0">
                <a:solidFill>
                  <a:srgbClr val="00B0F0"/>
                </a:solidFill>
              </a:rPr>
              <a:t>«Изучить…»   «Познакомиться…»   «Закрепить темы…»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2420888"/>
            <a:ext cx="6984776" cy="2343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При формулировке таких задач остается неясным: какой объем умений, на каком уровне, путем воздействия каких компенсаторных механизмов, с какой мерой самостоятельности должны освоить дошкольники  при работе с тем или иным материалом.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5085184"/>
            <a:ext cx="698477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Вывод: данный способ формулирования нецелесообразен, т.к. задача не является конкретной.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836712"/>
            <a:ext cx="5444504" cy="55399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indent="-342900" algn="ctr"/>
            <a:r>
              <a:rPr lang="ru-RU" sz="3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Через деятельность педагога</a:t>
            </a:r>
          </a:p>
        </p:txBody>
      </p:sp>
      <p:sp>
        <p:nvSpPr>
          <p:cNvPr id="3" name="Прямоугольник 2"/>
          <p:cNvSpPr/>
          <p:nvPr/>
        </p:nvSpPr>
        <p:spPr>
          <a:xfrm>
            <a:off x="755576" y="1700808"/>
            <a:ext cx="669674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just"/>
            <a:r>
              <a:rPr lang="ru-RU" dirty="0" smtClean="0">
                <a:solidFill>
                  <a:srgbClr val="00B0F0"/>
                </a:solidFill>
              </a:rPr>
              <a:t>«Рассказать о…»   «Дать понятие о…»   «Познакомить с…»</a:t>
            </a:r>
          </a:p>
          <a:p>
            <a:pPr algn="just"/>
            <a:r>
              <a:rPr lang="ru-RU" dirty="0" smtClean="0">
                <a:solidFill>
                  <a:srgbClr val="00B0F0"/>
                </a:solidFill>
              </a:rPr>
              <a:t>«Показать…»   «Научить…»  «Упражнять…»  «Обобщить…»</a:t>
            </a:r>
            <a:endParaRPr lang="ru-RU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755576" y="2708920"/>
            <a:ext cx="6768752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Если задачи формулируются таким способом, то это сосредотачивает педагога на его собственной деятельности, а не на реальных результатах коррекции недостатков развития детей. </a:t>
            </a:r>
            <a:endParaRPr lang="ru-RU" sz="2000" dirty="0"/>
          </a:p>
        </p:txBody>
      </p:sp>
      <p:sp>
        <p:nvSpPr>
          <p:cNvPr id="5" name="TextBox 4"/>
          <p:cNvSpPr txBox="1"/>
          <p:nvPr/>
        </p:nvSpPr>
        <p:spPr>
          <a:xfrm>
            <a:off x="827584" y="4293096"/>
            <a:ext cx="6696744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Вывод: Формулировка задачи через деятельность педагога – это формальный способ постановки задачи, поскольку она не ориентирована на ребенка.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755576" y="548680"/>
            <a:ext cx="58864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3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Через внутренние процессы в развитии дошкольников.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899592" y="1700808"/>
            <a:ext cx="626469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>
                <a:solidFill>
                  <a:srgbClr val="00B0F0"/>
                </a:solidFill>
              </a:rPr>
              <a:t>«Развивать мышление»  «Развивать речь»  «Развивать пространственную ориентировку»</a:t>
            </a:r>
            <a:endParaRPr lang="ru-RU" sz="2000" dirty="0">
              <a:solidFill>
                <a:srgbClr val="00B0F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899592" y="2708920"/>
            <a:ext cx="6480720" cy="255454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000" dirty="0" smtClean="0"/>
              <a:t>Задача, во-первых, не является </a:t>
            </a:r>
            <a:r>
              <a:rPr lang="ru-RU" sz="2000" dirty="0" err="1" smtClean="0"/>
              <a:t>диагностичной</a:t>
            </a:r>
            <a:r>
              <a:rPr lang="ru-RU" sz="2000" dirty="0" smtClean="0"/>
              <a:t>, т.к. внутрь психических процессов проникнуть невозможно, и, следовательно оценить, например, развилась речь в какой-то мере или нет.</a:t>
            </a:r>
          </a:p>
          <a:p>
            <a:pPr algn="just"/>
            <a:r>
              <a:rPr lang="ru-RU" sz="2000" dirty="0" smtClean="0"/>
              <a:t>Во-вторых, формулировка неконкретна, не способствует целенаправленности педагога и детей на предстоящем занятии.</a:t>
            </a:r>
          </a:p>
          <a:p>
            <a:pPr algn="just"/>
            <a:r>
              <a:rPr lang="ru-RU" sz="2000" dirty="0" smtClean="0"/>
              <a:t>В-третьих, формулировка ко многому обязывает.</a:t>
            </a:r>
            <a:endParaRPr lang="ru-RU" sz="2000" dirty="0"/>
          </a:p>
        </p:txBody>
      </p:sp>
      <p:sp>
        <p:nvSpPr>
          <p:cNvPr id="6" name="TextBox 5"/>
          <p:cNvSpPr txBox="1"/>
          <p:nvPr/>
        </p:nvSpPr>
        <p:spPr>
          <a:xfrm>
            <a:off x="1043608" y="5445224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Вывод: Задача неконкретна, неконструктивна, </a:t>
            </a:r>
            <a:r>
              <a:rPr lang="ru-RU" dirty="0" err="1" smtClean="0"/>
              <a:t>недиагностична</a:t>
            </a:r>
            <a:r>
              <a:rPr lang="ru-RU" dirty="0" smtClean="0"/>
              <a:t>.  </a:t>
            </a:r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95536" y="692696"/>
            <a:ext cx="7992888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indent="-342900" algn="ctr"/>
            <a:r>
              <a:rPr lang="ru-RU" sz="3000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Через указание на объекты коррекционно-педагогического воздействия.</a:t>
            </a:r>
            <a:endParaRPr lang="ru-RU" sz="3000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683568" y="1916832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/>
              <a:t>Это планируемые познавательные достижения, опознаваемые в действиях (умениях) детей (через внешне выраженную деятельность учащихся: «формировать (развивать, совершенствовать) умение …».</a:t>
            </a:r>
            <a:endParaRPr lang="ru-RU" dirty="0"/>
          </a:p>
        </p:txBody>
      </p:sp>
      <p:sp>
        <p:nvSpPr>
          <p:cNvPr id="5" name="TextBox 4"/>
          <p:cNvSpPr txBox="1"/>
          <p:nvPr/>
        </p:nvSpPr>
        <p:spPr>
          <a:xfrm>
            <a:off x="755576" y="3356992"/>
            <a:ext cx="6768752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Особенности:</a:t>
            </a:r>
          </a:p>
          <a:p>
            <a:pPr marL="342900" indent="-342900">
              <a:buAutoNum type="arabicPeriod"/>
            </a:pPr>
            <a:r>
              <a:rPr lang="ru-RU" dirty="0" smtClean="0"/>
              <a:t>Они ориентированы на детей.</a:t>
            </a:r>
          </a:p>
          <a:p>
            <a:pPr marL="342900" indent="-342900">
              <a:buAutoNum type="arabicPeriod"/>
            </a:pPr>
            <a:r>
              <a:rPr lang="ru-RU" dirty="0" smtClean="0"/>
              <a:t>Конкретны и </a:t>
            </a:r>
            <a:r>
              <a:rPr lang="ru-RU" dirty="0" err="1" smtClean="0"/>
              <a:t>диагностичны</a:t>
            </a:r>
            <a:r>
              <a:rPr lang="ru-RU" dirty="0" smtClean="0"/>
              <a:t>.</a:t>
            </a:r>
          </a:p>
          <a:p>
            <a:pPr marL="342900" indent="-342900">
              <a:buAutoNum type="arabicPeriod"/>
            </a:pPr>
            <a:r>
              <a:rPr lang="ru-RU" dirty="0" smtClean="0"/>
              <a:t>Конструктивны.</a:t>
            </a:r>
            <a:endParaRPr lang="ru-RU" dirty="0"/>
          </a:p>
        </p:txBody>
      </p:sp>
      <p:sp>
        <p:nvSpPr>
          <p:cNvPr id="6" name="TextBox 5"/>
          <p:cNvSpPr txBox="1"/>
          <p:nvPr/>
        </p:nvSpPr>
        <p:spPr>
          <a:xfrm>
            <a:off x="683568" y="4941168"/>
            <a:ext cx="684076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dirty="0" smtClean="0">
                <a:ln w="10160">
                  <a:solidFill>
                    <a:schemeClr val="accent1"/>
                  </a:solidFill>
                  <a:prstDash val="solid"/>
                </a:ln>
                <a:solidFill>
                  <a:srgbClr val="FFFFFF"/>
                </a:solidFill>
                <a:effectLst>
                  <a:outerShdw blurRad="38100" dist="32000" dir="5400000" algn="tl">
                    <a:srgbClr val="000000">
                      <a:alpha val="30000"/>
                    </a:srgbClr>
                  </a:outerShdw>
                </a:effectLst>
              </a:rPr>
              <a:t>Итак, постановка коррекционно-развивающих задач к занятию играет главную роль в определении содержания, подборе методов и приемов коррекционно-педагогической работы.</a:t>
            </a:r>
            <a:endParaRPr lang="ru-RU" dirty="0">
              <a:ln w="10160">
                <a:solidFill>
                  <a:schemeClr val="accent1"/>
                </a:solidFill>
                <a:prstDash val="solid"/>
              </a:ln>
              <a:solidFill>
                <a:srgbClr val="FFFFFF"/>
              </a:solidFill>
              <a:effectLst>
                <a:outerShdw blurRad="38100" dist="32000" dir="5400000" algn="tl">
                  <a:srgbClr val="000000">
                    <a:alpha val="30000"/>
                  </a:srgbClr>
                </a:outerShdw>
              </a:effectLst>
            </a:endParaRP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404664"/>
            <a:ext cx="6120680" cy="1512168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2500" b="1" dirty="0" smtClean="0">
                <a:solidFill>
                  <a:schemeClr val="bg1"/>
                </a:solidFill>
              </a:rPr>
              <a:t>АЛГОРИТМ ФОРМУЛИРОВАНИЯ КОРРЕКЦИОННО-РАЗВИВАЮЩЕЙ ЗАДАЧИ.</a:t>
            </a:r>
            <a:endParaRPr lang="ru-RU" sz="2500" b="1" dirty="0">
              <a:solidFill>
                <a:schemeClr val="bg1"/>
              </a:solidFill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179512" y="2204864"/>
            <a:ext cx="4608512" cy="15841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r>
              <a:rPr lang="ru-RU" b="1" dirty="0" smtClean="0">
                <a:solidFill>
                  <a:schemeClr val="bg1"/>
                </a:solidFill>
              </a:rPr>
              <a:t>1. «Над чем я буду работать на данном занятии?»</a:t>
            </a:r>
          </a:p>
          <a:p>
            <a:r>
              <a:rPr lang="ru-RU" b="1" dirty="0" smtClean="0">
                <a:solidFill>
                  <a:schemeClr val="bg1"/>
                </a:solidFill>
              </a:rPr>
              <a:t>Форма глагольного существительного «формирование…»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5148064" y="2204864"/>
            <a:ext cx="3744416" cy="1584176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2. Должно быть указание на действие, умение, способ деятельности, который планируется формировать у детей. 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79512" y="4077072"/>
            <a:ext cx="4608512" cy="24482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3. Формировать умение что делать?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Глаголы: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Выделять, называть, обозначать, соотносить, подбирать, различать, отличать, описывать, объяснять, формулировать, анализировать, классифицировать, осуществлять самоконтроль, ставить, составлять.</a:t>
            </a:r>
            <a:endParaRPr lang="ru-RU" b="1" dirty="0">
              <a:solidFill>
                <a:schemeClr val="bg1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5004048" y="4077072"/>
            <a:ext cx="3888432" cy="2448272"/>
          </a:xfrm>
          <a:prstGeom prst="rect">
            <a:avLst/>
          </a:prstGeom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rtlCol="0" anchor="ctr"/>
          <a:lstStyle/>
          <a:p>
            <a:pPr algn="just"/>
            <a:r>
              <a:rPr lang="ru-RU" b="1" dirty="0" smtClean="0">
                <a:solidFill>
                  <a:schemeClr val="bg1"/>
                </a:solidFill>
              </a:rPr>
              <a:t>4</a:t>
            </a:r>
            <a:r>
              <a:rPr lang="ru-RU" b="1" dirty="0" smtClean="0">
                <a:solidFill>
                  <a:schemeClr val="bg1"/>
                </a:solidFill>
              </a:rPr>
              <a:t> часть. </a:t>
            </a:r>
          </a:p>
          <a:p>
            <a:pPr algn="just"/>
            <a:r>
              <a:rPr lang="ru-RU" b="1" dirty="0" smtClean="0">
                <a:solidFill>
                  <a:schemeClr val="bg1"/>
                </a:solidFill>
              </a:rPr>
              <a:t>В этой части может содержаться указание на: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Уровень самостоятельности ребенка.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Способ деятельности.</a:t>
            </a:r>
          </a:p>
          <a:p>
            <a:pPr marL="342900" indent="-342900" algn="just">
              <a:buAutoNum type="arabicPeriod"/>
            </a:pPr>
            <a:r>
              <a:rPr lang="ru-RU" b="1" dirty="0" smtClean="0">
                <a:solidFill>
                  <a:schemeClr val="bg1"/>
                </a:solidFill>
              </a:rPr>
              <a:t>Используемый прием.</a:t>
            </a:r>
          </a:p>
          <a:p>
            <a:pPr marL="342900" indent="-342900" algn="just"/>
            <a:endParaRPr lang="ru-RU" b="1" dirty="0" smtClean="0">
              <a:solidFill>
                <a:schemeClr val="bg1"/>
              </a:solidFill>
            </a:endParaRPr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11560" y="404664"/>
            <a:ext cx="6768752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Планирование – важнейший аспект деятельности педагогов. </a:t>
            </a:r>
          </a:p>
          <a:p>
            <a:pPr algn="just">
              <a:lnSpc>
                <a:spcPct val="150000"/>
              </a:lnSpc>
            </a:pPr>
            <a:r>
              <a:rPr lang="ru-RU" sz="2000" dirty="0" smtClean="0"/>
              <a:t>Оно отражает понимание сути предстоящей деятельности, ее направленности и содержания. Грамотно реализуемое, продуктивное, индивидуально ориентированное планирование можно рассматривать как один из факторов повышения качества коррекционно-педагогической деятельности педагогов.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611560" y="4509120"/>
            <a:ext cx="6840760" cy="1881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ru-RU" sz="2000" dirty="0" smtClean="0"/>
              <a:t>Качественное осуществление коррекционной работы способствует улучшению показателей способностей детей к обучению в школе и, следовательно, повышению качества их образования.</a:t>
            </a:r>
            <a:endParaRPr lang="ru-RU" sz="2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Техническая">
  <a:themeElements>
    <a:clrScheme name="Открытая">
      <a:dk1>
        <a:sysClr val="windowText" lastClr="000000"/>
      </a:dk1>
      <a:lt1>
        <a:sysClr val="window" lastClr="FFFFFF"/>
      </a:lt1>
      <a:dk2>
        <a:srgbClr val="464646"/>
      </a:dk2>
      <a:lt2>
        <a:srgbClr val="DEF5FA"/>
      </a:lt2>
      <a:accent1>
        <a:srgbClr val="2DA2BF"/>
      </a:accent1>
      <a:accent2>
        <a:srgbClr val="DA1F28"/>
      </a:accent2>
      <a:accent3>
        <a:srgbClr val="EB641B"/>
      </a:accent3>
      <a:accent4>
        <a:srgbClr val="39639D"/>
      </a:accent4>
      <a:accent5>
        <a:srgbClr val="474B78"/>
      </a:accent5>
      <a:accent6>
        <a:srgbClr val="7D3C4A"/>
      </a:accent6>
      <a:hlink>
        <a:srgbClr val="FF8119"/>
      </a:hlink>
      <a:folHlink>
        <a:srgbClr val="44B9E8"/>
      </a:folHlink>
    </a:clrScheme>
    <a:fontScheme name="Техническая">
      <a:majorFont>
        <a:latin typeface="Franklin Gothic Book"/>
        <a:ea typeface=""/>
        <a:cs typeface=""/>
        <a:font script="Jpan" typeface="ＭＳ Ｐゴシック"/>
        <a:font script="Hang" typeface="HY견고딕"/>
        <a:font script="Hans" typeface="宋体"/>
        <a:font script="Hant" typeface="微軟正黑體"/>
        <a:font script="Arab" typeface="Tahoma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Arial"/>
        <a:ea typeface=""/>
        <a:cs typeface=""/>
        <a:font script="Jpan" typeface="HGｺﾞｼｯｸM"/>
        <a:font script="Hang" typeface="HY중고딕"/>
        <a:font script="Hans" typeface="黑体"/>
        <a:font script="Hant" typeface="微軟正黑體"/>
        <a:font script="Arab" typeface="Tahoma"/>
        <a:font script="Hebr" typeface="Levenim MT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Техническая">
      <a:fillStyleLst>
        <a:solidFill>
          <a:schemeClr val="phClr"/>
        </a:solidFill>
        <a:gradFill rotWithShape="1">
          <a:gsLst>
            <a:gs pos="0">
              <a:schemeClr val="phClr">
                <a:tint val="1000"/>
              </a:schemeClr>
            </a:gs>
            <a:gs pos="68000">
              <a:schemeClr val="phClr">
                <a:tint val="77000"/>
              </a:schemeClr>
            </a:gs>
            <a:gs pos="81000">
              <a:schemeClr val="phClr">
                <a:tint val="79000"/>
              </a:schemeClr>
            </a:gs>
            <a:gs pos="86000">
              <a:schemeClr val="phClr">
                <a:tint val="73000"/>
              </a:schemeClr>
            </a:gs>
            <a:gs pos="100000">
              <a:schemeClr val="phClr">
                <a:tint val="35000"/>
              </a:schemeClr>
            </a:gs>
          </a:gsLst>
          <a:lin ang="5400000" scaled="1"/>
        </a:gradFill>
        <a:gradFill rotWithShape="1">
          <a:gsLst>
            <a:gs pos="0">
              <a:schemeClr val="phClr">
                <a:tint val="73000"/>
                <a:satMod val="150000"/>
              </a:schemeClr>
            </a:gs>
            <a:gs pos="25000">
              <a:schemeClr val="phClr">
                <a:tint val="96000"/>
                <a:shade val="80000"/>
                <a:satMod val="105000"/>
              </a:schemeClr>
            </a:gs>
            <a:gs pos="38000">
              <a:schemeClr val="phClr">
                <a:tint val="96000"/>
                <a:shade val="59000"/>
                <a:satMod val="120000"/>
              </a:schemeClr>
            </a:gs>
            <a:gs pos="55000">
              <a:schemeClr val="phClr">
                <a:shade val="57000"/>
                <a:satMod val="120000"/>
              </a:schemeClr>
            </a:gs>
            <a:gs pos="80000">
              <a:schemeClr val="phClr">
                <a:shade val="56000"/>
                <a:satMod val="145000"/>
              </a:schemeClr>
            </a:gs>
            <a:gs pos="88000">
              <a:schemeClr val="phClr">
                <a:shade val="63000"/>
                <a:satMod val="160000"/>
              </a:schemeClr>
            </a:gs>
            <a:gs pos="100000">
              <a:schemeClr val="phClr">
                <a:tint val="99555"/>
                <a:satMod val="155000"/>
              </a:schemeClr>
            </a:gs>
          </a:gsLst>
          <a:lin ang="5400000" scaled="1"/>
        </a:gradFill>
      </a:fillStyleLst>
      <a:lnStyleLst>
        <a:ln w="9525" cap="flat" cmpd="sng" algn="ctr">
          <a:solidFill>
            <a:schemeClr val="phClr">
              <a:shade val="60000"/>
              <a:satMod val="300000"/>
            </a:schemeClr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glow rad="635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00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</a:effectStyle>
        <a:effectStyle>
          <a:effectLst>
            <a:glow rad="76200">
              <a:schemeClr val="phClr">
                <a:tint val="30000"/>
                <a:shade val="95000"/>
                <a:satMod val="300000"/>
                <a:alpha val="50000"/>
              </a:schemeClr>
            </a:glow>
          </a:effectLst>
          <a:scene3d>
            <a:camera prst="orthographicFront" fov="0">
              <a:rot lat="0" lon="0" rev="0"/>
            </a:camera>
            <a:lightRig rig="harsh" dir="t">
              <a:rot lat="6000000" lon="6000000" rev="0"/>
            </a:lightRig>
          </a:scene3d>
          <a:sp3d contourW="10000" prstMaterial="metal">
            <a:bevelT w="20000" h="9000" prst="softRound"/>
            <a:contourClr>
              <a:schemeClr val="phClr">
                <a:shade val="30000"/>
                <a:satMod val="20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50000"/>
              </a:schemeClr>
            </a:gs>
            <a:gs pos="30000">
              <a:schemeClr val="phClr">
                <a:shade val="60000"/>
                <a:satMod val="150000"/>
              </a:schemeClr>
            </a:gs>
            <a:gs pos="100000">
              <a:schemeClr val="phClr">
                <a:tint val="83000"/>
                <a:satMod val="200000"/>
              </a:schemeClr>
            </a:gs>
          </a:gsLst>
          <a:lin ang="13000000" scaled="0"/>
        </a:gradFill>
        <a:gradFill rotWithShape="1">
          <a:gsLst>
            <a:gs pos="0">
              <a:schemeClr val="phClr">
                <a:tint val="78000"/>
                <a:satMod val="220000"/>
              </a:schemeClr>
            </a:gs>
            <a:gs pos="100000">
              <a:schemeClr val="phClr">
                <a:shade val="35000"/>
                <a:satMod val="155000"/>
              </a:schemeClr>
            </a:gs>
          </a:gsLst>
          <a:path path="circle">
            <a:fillToRect l="60000" t="50000" r="4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Technic</Template>
  <TotalTime>109</TotalTime>
  <Words>516</Words>
  <Application>Microsoft Office PowerPoint</Application>
  <PresentationFormat>Экран (4:3)</PresentationFormat>
  <Paragraphs>65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Техническая</vt:lpstr>
      <vt:lpstr>Коррекционные цели и их формулировки (как ставить цели и подбирать задание  по ее реализации).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Коррекционные цели и их формулировки (как ставить цели и подбирать задание  по ее реализации).</dc:title>
  <dc:creator>User</dc:creator>
  <cp:lastModifiedBy>User</cp:lastModifiedBy>
  <cp:revision>2</cp:revision>
  <dcterms:created xsi:type="dcterms:W3CDTF">2015-01-26T20:52:29Z</dcterms:created>
  <dcterms:modified xsi:type="dcterms:W3CDTF">2015-01-26T22:45:30Z</dcterms:modified>
</cp:coreProperties>
</file>