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«Духовно-нравственное, патриотическое и гражданское воспитание обучающихся  в образовательном учреждении»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Автор презентации : </a:t>
            </a:r>
          </a:p>
          <a:p>
            <a:r>
              <a:rPr lang="ru-RU" sz="1800" b="1" dirty="0" smtClean="0"/>
              <a:t>учитель начальных классов</a:t>
            </a:r>
          </a:p>
          <a:p>
            <a:r>
              <a:rPr lang="ru-RU" sz="1800" b="1" dirty="0" smtClean="0"/>
              <a:t>МКОУ – </a:t>
            </a:r>
            <a:r>
              <a:rPr lang="ru-RU" sz="1800" b="1" dirty="0" err="1" smtClean="0"/>
              <a:t>Теренгульская</a:t>
            </a:r>
            <a:r>
              <a:rPr lang="ru-RU" sz="1800" b="1" dirty="0" smtClean="0"/>
              <a:t> СОШ</a:t>
            </a:r>
          </a:p>
          <a:p>
            <a:r>
              <a:rPr lang="ru-RU" sz="1800" b="1" dirty="0" smtClean="0"/>
              <a:t>Исакова Нина Викторовна</a:t>
            </a:r>
          </a:p>
          <a:p>
            <a:r>
              <a:rPr lang="ru-RU" sz="1800" b="1" dirty="0" smtClean="0"/>
              <a:t>2012 год</a:t>
            </a:r>
            <a:endParaRPr lang="ru-RU" sz="1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01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428604"/>
            <a:ext cx="2793977" cy="1571612"/>
          </a:xfrm>
          <a:prstGeom prst="rect">
            <a:avLst/>
          </a:prstGeom>
        </p:spPr>
      </p:pic>
      <p:pic>
        <p:nvPicPr>
          <p:cNvPr id="5" name="Рисунок 4" descr="SAM_01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2500306"/>
            <a:ext cx="2794019" cy="1571636"/>
          </a:xfrm>
          <a:prstGeom prst="rect">
            <a:avLst/>
          </a:prstGeom>
        </p:spPr>
      </p:pic>
      <p:pic>
        <p:nvPicPr>
          <p:cNvPr id="6" name="Рисунок 5" descr="SAM_010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4429132"/>
            <a:ext cx="2857488" cy="160733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0034" y="6143644"/>
            <a:ext cx="2783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“</a:t>
            </a:r>
            <a:r>
              <a:rPr lang="ru-RU" dirty="0" smtClean="0"/>
              <a:t>Мы – туристы и экологи</a:t>
            </a:r>
            <a:r>
              <a:rPr lang="en-US" dirty="0" smtClean="0"/>
              <a:t>” </a:t>
            </a:r>
            <a:endParaRPr lang="ru-RU" dirty="0"/>
          </a:p>
        </p:txBody>
      </p:sp>
      <p:pic>
        <p:nvPicPr>
          <p:cNvPr id="8" name="Рисунок 7" descr="SAM_011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86314" y="500042"/>
            <a:ext cx="3555993" cy="2000246"/>
          </a:xfrm>
          <a:prstGeom prst="rect">
            <a:avLst/>
          </a:prstGeom>
        </p:spPr>
      </p:pic>
      <p:pic>
        <p:nvPicPr>
          <p:cNvPr id="9" name="Рисунок 8" descr="SAM_011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57818" y="2928934"/>
            <a:ext cx="2143127" cy="317499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572000" y="6072206"/>
            <a:ext cx="3592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22 июня – “День памяти и скорби”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Планирование воспитательной работы в начальном звене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200" dirty="0" smtClean="0"/>
              <a:t>      Планируя процесс воспитательной работы в классе, педагоги чётко определяют для себя цели воспитания и средства его осуществления в соответствии с теми задачами, которые они ставят перед собой. Воспитательная работа заключается в педагогически </a:t>
            </a:r>
          </a:p>
          <a:p>
            <a:pPr>
              <a:buNone/>
            </a:pPr>
            <a:r>
              <a:rPr lang="ru-RU" sz="1200" dirty="0" smtClean="0"/>
              <a:t>    целесообразной организации жизни детей. Поэтому каждый из классных руководителей планирует воспитательную работу с классом в соответствии с конкретными личностями обучающихся, с конкретными задачами, которые ставит перед собой  педагог - воспитатель. 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Цели и задачи внеурочной деятельности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dirty="0" smtClean="0"/>
              <a:t>   Создание  условий для достижения учащимися  необходимого для жизни в обществе социального опыта и формирования принимаемой обществом системы ценностей, создание условий для многогранного развития и социализации каждого учащегося в свободное от учёбы время. Создание воспитывающей среды, обеспечивающей активизацию социальных, интеллектуальных интересов учащихся в свободное время, развитие здоровой,  творчески растущей личности, с формированной гражданской ответственностью и правовым самосознанием, подготовленной к жизнедеятельности в новых условиях, способной на социально значимую практическую деятельность, реализацию добровольческих инициатив.</a:t>
            </a:r>
          </a:p>
          <a:p>
            <a:r>
              <a:rPr lang="ru-RU" sz="1200" dirty="0" smtClean="0"/>
              <a:t>Задачи  внеурочной деятельности:</a:t>
            </a:r>
          </a:p>
          <a:p>
            <a:r>
              <a:rPr lang="ru-RU" sz="1200" dirty="0" smtClean="0"/>
              <a:t>1.      Организация общественно-полезной и </a:t>
            </a:r>
            <a:r>
              <a:rPr lang="ru-RU" sz="1200" dirty="0" err="1" smtClean="0"/>
              <a:t>досуговой</a:t>
            </a:r>
            <a:r>
              <a:rPr lang="ru-RU" sz="1200" dirty="0" smtClean="0"/>
              <a:t> деятельности учащихся совместно</a:t>
            </a:r>
          </a:p>
          <a:p>
            <a:r>
              <a:rPr lang="ru-RU" sz="1200" dirty="0" smtClean="0"/>
              <a:t>            с общественными организациями, ДДТ, библиотеками, семьями учащихся.</a:t>
            </a:r>
          </a:p>
          <a:p>
            <a:r>
              <a:rPr lang="ru-RU" sz="1200" dirty="0" smtClean="0"/>
              <a:t>2.      Включение учащихся в разностороннюю деятельность.</a:t>
            </a:r>
          </a:p>
          <a:p>
            <a:r>
              <a:rPr lang="ru-RU" sz="1200" dirty="0" smtClean="0"/>
              <a:t>3.      Формирование навыков позитивного коммуникативного общения.</a:t>
            </a:r>
          </a:p>
          <a:p>
            <a:r>
              <a:rPr lang="ru-RU" sz="1200" dirty="0" smtClean="0"/>
              <a:t>4.      Развитие навыков организации и осуществления сотрудничества с педагогами,</a:t>
            </a:r>
          </a:p>
          <a:p>
            <a:r>
              <a:rPr lang="ru-RU" sz="1200" dirty="0" smtClean="0"/>
              <a:t>           сверстниками, родителями, старшими детьми в решении общих проблем.</a:t>
            </a:r>
          </a:p>
          <a:p>
            <a:r>
              <a:rPr lang="ru-RU" sz="1200" dirty="0" smtClean="0"/>
              <a:t>5.      Воспитание трудолюбия, способности к преодолению трудностей, целеустремленности</a:t>
            </a:r>
          </a:p>
          <a:p>
            <a:r>
              <a:rPr lang="ru-RU" sz="1200" dirty="0" smtClean="0"/>
              <a:t>            и настойчивости в достижении результата.</a:t>
            </a:r>
          </a:p>
          <a:p>
            <a:r>
              <a:rPr lang="ru-RU" sz="1200" dirty="0" smtClean="0"/>
              <a:t>6.      Развитие позитивного отношения к базовым общественным ценностям (человек, семья, Отечество, природа, мир, знания, труд, культура)-  для формирования здорового образа жизни. </a:t>
            </a:r>
          </a:p>
          <a:p>
            <a:pPr lvl="0"/>
            <a:r>
              <a:rPr lang="ru-RU" sz="1200" dirty="0" smtClean="0"/>
              <a:t>Создание условий для эффективной реализации основных целевых образовательных</a:t>
            </a:r>
          </a:p>
          <a:p>
            <a:r>
              <a:rPr lang="ru-RU" sz="1200" dirty="0" smtClean="0"/>
              <a:t>            программ различного уровня, реализуемых во внеурочное время.</a:t>
            </a:r>
          </a:p>
          <a:p>
            <a:r>
              <a:rPr lang="ru-RU" sz="1200" dirty="0" smtClean="0"/>
              <a:t>8.     Совершенствование  системы мониторинга эффективности воспитательной работы в школе.</a:t>
            </a:r>
          </a:p>
          <a:p>
            <a:r>
              <a:rPr lang="ru-RU" sz="1200" dirty="0" smtClean="0"/>
              <a:t>9.      Углубление содержания, форм и методов занятости учащихся в свободное от учёбы время.</a:t>
            </a:r>
          </a:p>
          <a:p>
            <a:r>
              <a:rPr lang="ru-RU" sz="1200" dirty="0" smtClean="0"/>
              <a:t>10.  Организация информационной поддержки учащихся.</a:t>
            </a:r>
          </a:p>
          <a:p>
            <a:r>
              <a:rPr lang="ru-RU" sz="1200" dirty="0" smtClean="0"/>
              <a:t>11.  Совершенствование материально-технической базы организации досуга учащихся.</a:t>
            </a:r>
          </a:p>
          <a:p>
            <a:pPr>
              <a:buNone/>
            </a:pPr>
            <a:endParaRPr lang="ru-RU" sz="12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Направления внеурочной деятельности в начальном звене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200" dirty="0" smtClean="0"/>
              <a:t>       1.Спортивно-оздоровительное</a:t>
            </a:r>
          </a:p>
          <a:p>
            <a:r>
              <a:rPr lang="ru-RU" sz="1200" dirty="0" smtClean="0"/>
              <a:t>2.Общекультурное </a:t>
            </a:r>
          </a:p>
          <a:p>
            <a:r>
              <a:rPr lang="ru-RU" sz="1200" dirty="0" smtClean="0"/>
              <a:t>3.Общеинтеллектуальное </a:t>
            </a:r>
          </a:p>
          <a:p>
            <a:r>
              <a:rPr lang="ru-RU" sz="1200" dirty="0" smtClean="0"/>
              <a:t>4.Духовно-нравственное </a:t>
            </a:r>
          </a:p>
          <a:p>
            <a:r>
              <a:rPr lang="ru-RU" sz="1200" dirty="0" smtClean="0"/>
              <a:t>5.Социальная деятельность</a:t>
            </a:r>
          </a:p>
          <a:p>
            <a:pPr>
              <a:buNone/>
            </a:pPr>
            <a:r>
              <a:rPr lang="ru-RU" dirty="0" smtClean="0"/>
              <a:t> 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Ожидаемые результаты реализации пр</a:t>
            </a:r>
            <a:r>
              <a:rPr lang="ru-RU" sz="2800" dirty="0" smtClean="0"/>
              <a:t>ограммы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   </a:t>
            </a:r>
            <a:r>
              <a:rPr lang="ru-RU" sz="1200" dirty="0" smtClean="0"/>
              <a:t> Увеличение числа детей, охваченных организованным  досугом; воспитание уважительного отношения к родному дому, к школе; воспитание у детей толерантности, навыков здорового образа жизни; формирование  чувства гражданственности и патриотизма, правовой культуры, осознанного отношения к профессиональному самоопределению; развитие социальной культуры учащихся через систему ученического самоуправления и реализация, в конечном счете, основной цели программы – достижение учащимися необходимого для жизни в обществе социального опыта и формирование в них принимаемой обществом системы ценностей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 за внимание</a:t>
            </a:r>
            <a:r>
              <a:rPr lang="ru-RU" sz="3600" b="1" dirty="0" smtClean="0"/>
              <a:t>!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Желаю творческих успехов в новом учебном году!</a:t>
            </a:r>
            <a:endParaRPr lang="ru-RU" sz="5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Определяющая роль воспитания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В процессе формирования личности воспитание как целенаправленное воздействие на человека играет определяющую роль, так как именно посредством его в сознании и поведении детей формируются основные социальные, нравственные и культурные ценности, которыми руководствуется общество в своей жизнедеятельности. Воспитательная парадигма школы требует от учителей максимального содействия развитию потенциальных возможностей личности ученика, способной к творческой мысли, стремящейся к духовному самосовершенствованию, независимости, обладающей чувством собственного достоинства, умеющей принимать рациональные решения и нести ответственность за свои поступки.</a:t>
            </a:r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Цели и задачи духовно-нравственного, патриотического и гражданского воспитания младших школьников МКОУ – </a:t>
            </a:r>
            <a:r>
              <a:rPr lang="ru-RU" sz="2800" dirty="0" err="1" smtClean="0"/>
              <a:t>Теренгульская</a:t>
            </a:r>
            <a:r>
              <a:rPr lang="ru-RU" sz="2800" dirty="0" smtClean="0"/>
              <a:t> СОШ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r>
              <a:rPr lang="ru-RU" sz="1400" dirty="0" smtClean="0"/>
              <a:t>Формирование качеств, от которых зависит культура поведения </a:t>
            </a:r>
          </a:p>
          <a:p>
            <a:r>
              <a:rPr lang="ru-RU" sz="1400" dirty="0" smtClean="0"/>
              <a:t>Развитие у школьников нравственных и этических норм жизни</a:t>
            </a:r>
          </a:p>
          <a:p>
            <a:r>
              <a:rPr lang="ru-RU" sz="1400" dirty="0" smtClean="0"/>
              <a:t>Развитие </a:t>
            </a:r>
            <a:r>
              <a:rPr lang="ru-RU" sz="1400" dirty="0" err="1" smtClean="0"/>
              <a:t>самотворчества</a:t>
            </a:r>
            <a:r>
              <a:rPr lang="ru-RU" sz="1400" dirty="0" smtClean="0"/>
              <a:t> и самостоятельности, выявление творческих способностей и наклонностей обучающихся; вовлечение в разнообразную творческую деятельность</a:t>
            </a:r>
          </a:p>
          <a:p>
            <a:r>
              <a:rPr lang="ru-RU" sz="1400" dirty="0" smtClean="0"/>
              <a:t>Воспитание осознания как нравственной ценности причастности к судьбе родного посёлка, родного края, Отечества; его прошлому, настоящему и будущему</a:t>
            </a:r>
          </a:p>
          <a:p>
            <a:r>
              <a:rPr lang="ru-RU" sz="1400" dirty="0" smtClean="0"/>
              <a:t>Приобщение к национальным традициям и обычаям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Приоритеты воспитательной работы 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К настоящему времени в МКОУ- </a:t>
            </a:r>
            <a:r>
              <a:rPr lang="ru-RU" sz="1400" dirty="0" err="1" smtClean="0"/>
              <a:t>Теренгульская</a:t>
            </a:r>
            <a:r>
              <a:rPr lang="ru-RU" sz="1400" dirty="0" smtClean="0"/>
              <a:t> СОШ создана целостная воспитательная система, посредством которой реализуется содержание основных направлений воспитательного процесса. В школе созданы условия для полноценного осуществления воспитательной работы с обучающимися:</a:t>
            </a:r>
          </a:p>
          <a:p>
            <a:pPr>
              <a:buNone/>
            </a:pPr>
            <a:r>
              <a:rPr lang="ru-RU" sz="1400" dirty="0" smtClean="0"/>
              <a:t>      - разработана личностно- ориентированная концепция воспитательной работы с учащимися, основанная на </a:t>
            </a:r>
            <a:r>
              <a:rPr lang="ru-RU" sz="1400" dirty="0" err="1" smtClean="0"/>
              <a:t>здоровьесберегающих</a:t>
            </a:r>
            <a:r>
              <a:rPr lang="ru-RU" sz="1400" dirty="0" smtClean="0"/>
              <a:t> технологиях;</a:t>
            </a:r>
          </a:p>
          <a:p>
            <a:pPr>
              <a:buNone/>
            </a:pPr>
            <a:r>
              <a:rPr lang="ru-RU" sz="1400" dirty="0" smtClean="0"/>
              <a:t>      - разработана Программа внеурочной деятельности;</a:t>
            </a:r>
          </a:p>
          <a:p>
            <a:pPr>
              <a:buNone/>
            </a:pPr>
            <a:r>
              <a:rPr lang="ru-RU" sz="1400" dirty="0" smtClean="0"/>
              <a:t>      - структура работы Педагогического совета школы предусматривает обязательное вынесение вопросов, связанных с воспитанием учащихся, на рассмотрение всех участников образовательного процесса;</a:t>
            </a:r>
          </a:p>
          <a:p>
            <a:pPr>
              <a:buNone/>
            </a:pPr>
            <a:r>
              <a:rPr lang="ru-RU" sz="1400" dirty="0" smtClean="0"/>
              <a:t>      - в штатное расписание школы включена должность старшей вожатой, занимающейся вопросами реализации концепции воспитания в школе;</a:t>
            </a:r>
          </a:p>
          <a:p>
            <a:pPr>
              <a:buNone/>
            </a:pPr>
            <a:r>
              <a:rPr lang="ru-RU" sz="1400" dirty="0" smtClean="0"/>
              <a:t>       - укомплектована материально- техническая база;</a:t>
            </a:r>
          </a:p>
          <a:p>
            <a:pPr>
              <a:buNone/>
            </a:pPr>
            <a:r>
              <a:rPr lang="ru-RU" sz="1400" dirty="0" smtClean="0"/>
              <a:t>       - имеются в наличии свободные площадки, необходимые для внеурочной и кружковой работы.</a:t>
            </a:r>
          </a:p>
          <a:p>
            <a:pPr>
              <a:buNone/>
            </a:pPr>
            <a:r>
              <a:rPr lang="ru-RU" sz="1400" dirty="0" smtClean="0"/>
              <a:t>    </a:t>
            </a:r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Учащиеся начальных классов – активные участники</a:t>
            </a:r>
            <a:br>
              <a:rPr lang="ru-RU" sz="2800" dirty="0" smtClean="0"/>
            </a:br>
            <a:r>
              <a:rPr lang="ru-RU" sz="2800" dirty="0" smtClean="0"/>
              <a:t>   воспитательных мероприятий и праздников, традиционно проводимых  в нашей школе </a:t>
            </a:r>
            <a:endParaRPr lang="ru-RU" sz="2800" dirty="0"/>
          </a:p>
        </p:txBody>
      </p:sp>
      <p:pic>
        <p:nvPicPr>
          <p:cNvPr id="4" name="Содержимое 3" descr="DSC0078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143240" y="2214554"/>
            <a:ext cx="3088747" cy="2316560"/>
          </a:xfrm>
        </p:spPr>
      </p:pic>
      <p:sp>
        <p:nvSpPr>
          <p:cNvPr id="6" name="Прямоугольник 5"/>
          <p:cNvSpPr/>
          <p:nvPr/>
        </p:nvSpPr>
        <p:spPr>
          <a:xfrm>
            <a:off x="142844" y="4214818"/>
            <a:ext cx="2673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 сентября - День знаний</a:t>
            </a:r>
            <a:endParaRPr lang="ru-RU" dirty="0"/>
          </a:p>
        </p:txBody>
      </p:sp>
      <p:pic>
        <p:nvPicPr>
          <p:cNvPr id="7" name="Рисунок 6" descr="День театра 0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43240" y="4714884"/>
            <a:ext cx="2381235" cy="178592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2844" y="5929330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День театра “Парад басен Крылова”</a:t>
            </a:r>
            <a:endParaRPr lang="ru-RU" dirty="0"/>
          </a:p>
        </p:txBody>
      </p:sp>
      <p:pic>
        <p:nvPicPr>
          <p:cNvPr id="9" name="Рисунок 8" descr="День театра 01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5008" y="4643446"/>
            <a:ext cx="2762237" cy="207167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730214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57166"/>
            <a:ext cx="2762237" cy="20716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2500306"/>
            <a:ext cx="1214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Новый год</a:t>
            </a:r>
            <a:endParaRPr lang="ru-RU" dirty="0"/>
          </a:p>
        </p:txBody>
      </p:sp>
      <p:pic>
        <p:nvPicPr>
          <p:cNvPr id="6" name="Рисунок 5" descr="1кл-23-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71802" y="357166"/>
            <a:ext cx="3000396" cy="2035983"/>
          </a:xfrm>
          <a:prstGeom prst="rect">
            <a:avLst/>
          </a:prstGeom>
        </p:spPr>
      </p:pic>
      <p:pic>
        <p:nvPicPr>
          <p:cNvPr id="7" name="Рисунок 6" descr="IMG_66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2571744"/>
            <a:ext cx="2928926" cy="2089538"/>
          </a:xfrm>
          <a:prstGeom prst="rect">
            <a:avLst/>
          </a:prstGeom>
        </p:spPr>
      </p:pic>
      <p:pic>
        <p:nvPicPr>
          <p:cNvPr id="8" name="Рисунок 7" descr="IMG_665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00298" y="2786058"/>
            <a:ext cx="3000396" cy="2071702"/>
          </a:xfrm>
          <a:prstGeom prst="rect">
            <a:avLst/>
          </a:prstGeom>
        </p:spPr>
      </p:pic>
      <p:pic>
        <p:nvPicPr>
          <p:cNvPr id="9" name="Рисунок 8" descr="IMG_666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96011" y="357166"/>
            <a:ext cx="3047989" cy="228599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3286124"/>
            <a:ext cx="29289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23 февраля – Смотр патриотической песни и строя</a:t>
            </a:r>
            <a:endParaRPr lang="ru-RU" dirty="0"/>
          </a:p>
        </p:txBody>
      </p:sp>
      <p:pic>
        <p:nvPicPr>
          <p:cNvPr id="11" name="Рисунок 10" descr="SAM_006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572132" y="4643446"/>
            <a:ext cx="3428992" cy="192880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5715016"/>
            <a:ext cx="4169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Открытие нового “Уголка боевой славы”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DC174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428736"/>
            <a:ext cx="2285984" cy="1714488"/>
          </a:xfrm>
          <a:prstGeom prst="rect">
            <a:avLst/>
          </a:prstGeom>
        </p:spPr>
      </p:pic>
      <p:pic>
        <p:nvPicPr>
          <p:cNvPr id="5" name="Рисунок 4" descr="SDC174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43240" y="1500174"/>
            <a:ext cx="2286016" cy="1714512"/>
          </a:xfrm>
          <a:prstGeom prst="rect">
            <a:avLst/>
          </a:prstGeom>
        </p:spPr>
      </p:pic>
      <p:pic>
        <p:nvPicPr>
          <p:cNvPr id="6" name="Рисунок 5" descr="SDC1743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43636" y="1500174"/>
            <a:ext cx="2357454" cy="176809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1868" y="3286124"/>
            <a:ext cx="3632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8 марта - Праздник мам и бабушек</a:t>
            </a:r>
            <a:endParaRPr lang="ru-RU" dirty="0"/>
          </a:p>
        </p:txBody>
      </p:sp>
      <p:pic>
        <p:nvPicPr>
          <p:cNvPr id="8" name="Рисунок 7" descr="SDC1735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14612" y="4286256"/>
            <a:ext cx="1857370" cy="2381243"/>
          </a:xfrm>
          <a:prstGeom prst="rect">
            <a:avLst/>
          </a:prstGeom>
        </p:spPr>
      </p:pic>
      <p:pic>
        <p:nvPicPr>
          <p:cNvPr id="9" name="Рисунок 8" descr="SDC1735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000628" y="4500570"/>
            <a:ext cx="2762270" cy="207170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2844" y="4786322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Масленица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ренгульский соловей 2012 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714356"/>
            <a:ext cx="3714744" cy="2786058"/>
          </a:xfrm>
          <a:prstGeom prst="rect">
            <a:avLst/>
          </a:prstGeom>
        </p:spPr>
      </p:pic>
      <p:pic>
        <p:nvPicPr>
          <p:cNvPr id="5" name="Рисунок 4" descr="Теренгульский соловей 2012 0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642918"/>
            <a:ext cx="3809995" cy="2857496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71604" y="3571876"/>
            <a:ext cx="27860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Теренгульский соловей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Теренгульский соловей 2012 00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38" y="3714752"/>
            <a:ext cx="3428992" cy="25717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28728" y="5000636"/>
            <a:ext cx="3143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Старшая группа детского сада – участники вне конкурса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DC172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0100" y="714356"/>
            <a:ext cx="3071802" cy="2303852"/>
          </a:xfrm>
          <a:prstGeom prst="rect">
            <a:avLst/>
          </a:prstGeom>
        </p:spPr>
      </p:pic>
      <p:pic>
        <p:nvPicPr>
          <p:cNvPr id="5" name="Рисунок 4" descr="SDC172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714356"/>
            <a:ext cx="3143272" cy="23574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3071810"/>
            <a:ext cx="45508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Районное мероприятие </a:t>
            </a:r>
            <a:r>
              <a:rPr lang="en-US" dirty="0" smtClean="0"/>
              <a:t>“</a:t>
            </a:r>
            <a:r>
              <a:rPr lang="ru-RU" dirty="0" smtClean="0"/>
              <a:t>Танцующая школа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7" name="Рисунок 6" descr="SDC1756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57554" y="4000504"/>
            <a:ext cx="3214678" cy="24110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0034" y="5357826"/>
            <a:ext cx="2084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“</a:t>
            </a:r>
            <a:r>
              <a:rPr lang="ru-RU" dirty="0" smtClean="0"/>
              <a:t>Прощай , Азбука!</a:t>
            </a:r>
            <a:r>
              <a:rPr lang="en-US" dirty="0" smtClean="0"/>
              <a:t>”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.8|1.7|2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|1.3|2.7|1.6|1.7|1.7|2.5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2|1.5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4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5|1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4|1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224</TotalTime>
  <Words>507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«Духовно-нравственное, патриотическое и гражданское воспитание обучающихся  в образовательном учреждении»</vt:lpstr>
      <vt:lpstr>Определяющая роль воспитания</vt:lpstr>
      <vt:lpstr>Цели и задачи духовно-нравственного, патриотического и гражданского воспитания младших школьников МКОУ – Теренгульская СОШ</vt:lpstr>
      <vt:lpstr>Приоритеты воспитательной работы  </vt:lpstr>
      <vt:lpstr>Учащиеся начальных классов – активные участники    воспитательных мероприятий и праздников, традиционно проводимых  в нашей школе </vt:lpstr>
      <vt:lpstr>Слайд 6</vt:lpstr>
      <vt:lpstr>Слайд 7</vt:lpstr>
      <vt:lpstr>Слайд 8</vt:lpstr>
      <vt:lpstr>Слайд 9</vt:lpstr>
      <vt:lpstr>Слайд 10</vt:lpstr>
      <vt:lpstr>Планирование воспитательной работы в начальном звене</vt:lpstr>
      <vt:lpstr>Цели и задачи внеурочной деятельности</vt:lpstr>
      <vt:lpstr>Направления внеурочной деятельности в начальном звене</vt:lpstr>
      <vt:lpstr>Ожидаемые результаты реализации программы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«Духовно-нравственное, патриотическое и гражданское воспитание обучающихся  в образовательном учреждении»</dc:title>
  <dc:creator>Андрей</dc:creator>
  <cp:lastModifiedBy>Andrey</cp:lastModifiedBy>
  <cp:revision>26</cp:revision>
  <dcterms:created xsi:type="dcterms:W3CDTF">2012-08-24T06:59:22Z</dcterms:created>
  <dcterms:modified xsi:type="dcterms:W3CDTF">2001-12-31T19:06:57Z</dcterms:modified>
</cp:coreProperties>
</file>