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9" r:id="rId3"/>
    <p:sldId id="260" r:id="rId4"/>
    <p:sldId id="261" r:id="rId5"/>
    <p:sldId id="265" r:id="rId6"/>
    <p:sldId id="258" r:id="rId7"/>
    <p:sldId id="266" r:id="rId8"/>
    <p:sldId id="267" r:id="rId9"/>
    <p:sldId id="288" r:id="rId10"/>
    <p:sldId id="276" r:id="rId11"/>
    <p:sldId id="277" r:id="rId12"/>
    <p:sldId id="278" r:id="rId13"/>
    <p:sldId id="287" r:id="rId14"/>
    <p:sldId id="279" r:id="rId15"/>
    <p:sldId id="284" r:id="rId16"/>
    <p:sldId id="269" r:id="rId17"/>
    <p:sldId id="280" r:id="rId18"/>
    <p:sldId id="272" r:id="rId19"/>
    <p:sldId id="270" r:id="rId20"/>
    <p:sldId id="286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3399"/>
    <a:srgbClr val="FFCC00"/>
    <a:srgbClr val="6600FF"/>
    <a:srgbClr val="CC00FF"/>
    <a:srgbClr val="006600"/>
    <a:srgbClr val="0033CC"/>
    <a:srgbClr val="FFCCFF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68" d="100"/>
          <a:sy n="68" d="100"/>
        </p:scale>
        <p:origin x="-1230" y="-8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39093B-F11B-4521-AFD6-FA4593492AD7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A53D07-9AF2-493A-9D31-65020F811A1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pn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6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2555776" y="1052736"/>
            <a:ext cx="3678699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ПРОИЗВОДНАЯ</a:t>
            </a:r>
            <a:endParaRPr lang="ru-RU" sz="40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71600" y="1844824"/>
            <a:ext cx="440005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ПОКАЗАТЕЛЬНОЙ</a:t>
            </a:r>
            <a:r>
              <a:rPr lang="ru-RU" sz="3200" dirty="0" smtClean="0">
                <a:latin typeface="Cambria Math" pitchFamily="18" charset="0"/>
                <a:ea typeface="Cambria Math" pitchFamily="18" charset="0"/>
              </a:rPr>
              <a:t> </a:t>
            </a:r>
            <a:endParaRPr lang="ru-RU" sz="3200" dirty="0"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436096" y="1844824"/>
            <a:ext cx="2560894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ФУНКЦИИ</a:t>
            </a:r>
            <a:endParaRPr lang="ru-RU" sz="40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3059832" y="2708920"/>
            <a:ext cx="2034531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Число  </a:t>
            </a:r>
            <a:r>
              <a:rPr lang="ru-RU" sz="4000" b="1" i="1" dirty="0" smtClean="0">
                <a:solidFill>
                  <a:schemeClr val="bg1"/>
                </a:solidFill>
                <a:latin typeface="Cambria Math" pitchFamily="18" charset="0"/>
                <a:ea typeface="Cambria Math" pitchFamily="18" charset="0"/>
              </a:rPr>
              <a:t>е</a:t>
            </a:r>
            <a:endParaRPr lang="ru-RU" sz="4000" b="1" dirty="0">
              <a:solidFill>
                <a:schemeClr val="bg1"/>
              </a:solidFill>
              <a:latin typeface="Cambria Math" pitchFamily="18" charset="0"/>
              <a:ea typeface="Cambria Math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347864" y="3501008"/>
            <a:ext cx="17221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FF00"/>
                </a:solidFill>
                <a:latin typeface="Cambria Math" pitchFamily="18" charset="0"/>
                <a:ea typeface="Cambria Math" pitchFamily="18" charset="0"/>
              </a:rPr>
              <a:t>11 класс</a:t>
            </a:r>
            <a:endParaRPr lang="ru-RU" sz="3200" b="1" dirty="0">
              <a:solidFill>
                <a:srgbClr val="FFFF00"/>
              </a:solidFill>
              <a:latin typeface="Cambria Math" pitchFamily="18" charset="0"/>
              <a:ea typeface="Cambria Math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556792"/>
            <a:ext cx="3455988" cy="36716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Прямая соединительная линия 6"/>
          <p:cNvCxnSpPr/>
          <p:nvPr/>
        </p:nvCxnSpPr>
        <p:spPr>
          <a:xfrm flipV="1">
            <a:off x="1835696" y="3068960"/>
            <a:ext cx="1872208" cy="1944216"/>
          </a:xfrm>
          <a:prstGeom prst="line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Блок-схема: узел 8"/>
          <p:cNvSpPr/>
          <p:nvPr/>
        </p:nvSpPr>
        <p:spPr>
          <a:xfrm flipV="1">
            <a:off x="2411760" y="4293096"/>
            <a:ext cx="144016" cy="9829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2123728" y="4077072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907704" y="1844824"/>
            <a:ext cx="10668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е 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7784" y="177281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Дуга 12"/>
          <p:cNvSpPr/>
          <p:nvPr/>
        </p:nvSpPr>
        <p:spPr>
          <a:xfrm>
            <a:off x="2123728" y="4365104"/>
            <a:ext cx="381000" cy="381000"/>
          </a:xfrm>
          <a:prstGeom prst="arc">
            <a:avLst>
              <a:gd name="adj1" fmla="val 17586356"/>
              <a:gd name="adj2" fmla="val 1811506"/>
            </a:avLst>
          </a:prstGeom>
          <a:ln w="38100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2483768" y="4149080"/>
            <a:ext cx="8382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/>
              <a:t>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45°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292080" y="1052736"/>
            <a:ext cx="21336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Функция</a:t>
            </a:r>
          </a:p>
          <a:p>
            <a:pPr algn="ctr"/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у=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 е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6084168" y="1484784"/>
            <a:ext cx="3810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err="1" smtClean="0"/>
              <a:t>х</a:t>
            </a:r>
            <a:endParaRPr lang="ru-RU" sz="2400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076056" y="2060848"/>
            <a:ext cx="28194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называется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5148064" y="1772816"/>
            <a:ext cx="2590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«экспонента»</a:t>
            </a:r>
            <a:endParaRPr lang="ru-RU" sz="28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4283968" y="3140968"/>
            <a:ext cx="4320480" cy="32624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₀ =0;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45° = 1</a:t>
            </a: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В  точке   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(0;1) 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угловой коэффициент 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400" b="1" i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касательной 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к  графику функции</a:t>
            </a:r>
            <a:endParaRPr lang="ru-RU" sz="2200" b="1" dirty="0" smtClean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endParaRPr lang="ru-RU" sz="22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en-US" sz="22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22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45° = 1</a:t>
            </a:r>
            <a:r>
              <a:rPr lang="ru-RU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-</a:t>
            </a:r>
          </a:p>
          <a:p>
            <a:pPr algn="ctr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геометрический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смысл производной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экспоненты</a:t>
            </a:r>
            <a:endParaRPr lang="ru-RU" sz="2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2771800" y="404664"/>
            <a:ext cx="2664296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Экспонента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5868144" y="4941168"/>
            <a:ext cx="108012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= 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е</a:t>
            </a:r>
            <a:r>
              <a:rPr kumimoji="0" lang="ru-RU" sz="24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2400" b="1" i="1" u="none" strike="noStrike" cap="none" normalizeH="0" baseline="3000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1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" grpId="0"/>
      <p:bldP spid="19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764704"/>
            <a:ext cx="1722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 1.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899592" y="1412776"/>
            <a:ext cx="756084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Функция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=</a:t>
            </a:r>
            <a:r>
              <a:rPr lang="ru-RU" sz="2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   </a:t>
            </a:r>
            <a:r>
              <a:rPr lang="ru-RU" sz="2400" b="1" dirty="0" smtClean="0">
                <a:solidFill>
                  <a:srgbClr val="005426"/>
                </a:solidFill>
                <a:latin typeface="Times New Roman" pitchFamily="18" charset="0"/>
                <a:cs typeface="Times New Roman" pitchFamily="18" charset="0"/>
              </a:rPr>
              <a:t>дифференцируема  в  каждой                                   точке области определения,  и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(е  )' =  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dirty="0"/>
          </a:p>
        </p:txBody>
      </p:sp>
      <p:sp>
        <p:nvSpPr>
          <p:cNvPr id="5" name="TextBox 4"/>
          <p:cNvSpPr txBox="1"/>
          <p:nvPr/>
        </p:nvSpPr>
        <p:spPr>
          <a:xfrm>
            <a:off x="2915816" y="126876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436096" y="1628800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372200" y="1700808"/>
            <a:ext cx="31290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0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899592" y="2636912"/>
            <a:ext cx="5904656" cy="127419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Натуральным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логарифмом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  называется  логарифм по основанию  </a:t>
            </a:r>
            <a:r>
              <a:rPr lang="ru-RU" sz="24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pPr marR="45720" lvl="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endParaRPr lang="ru-RU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563888" y="3501008"/>
            <a:ext cx="1901161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R="45720" lvl="0" algn="ctr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en-US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x = log   x</a:t>
            </a:r>
            <a:r>
              <a:rPr lang="ru-RU" sz="2400" b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0" name="Прямоугольник 9"/>
          <p:cNvSpPr/>
          <p:nvPr/>
        </p:nvSpPr>
        <p:spPr>
          <a:xfrm>
            <a:off x="4860032" y="3645024"/>
            <a:ext cx="287258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endParaRPr lang="ru-RU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971600" y="4149080"/>
            <a:ext cx="6336704" cy="147732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Показательная функция дифференцируема</a:t>
            </a:r>
          </a:p>
          <a:p>
            <a:pPr lvl="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в каждой точке области определения, и</a:t>
            </a:r>
          </a:p>
          <a:p>
            <a:pPr lvl="0">
              <a:spcBef>
                <a:spcPct val="0"/>
              </a:spcBef>
              <a:defRPr/>
            </a:pPr>
            <a:endParaRPr lang="ru-RU" b="1" dirty="0" smtClean="0">
              <a:solidFill>
                <a:schemeClr val="accent4">
                  <a:lumMod val="50000"/>
                </a:schemeClr>
              </a:solidFill>
              <a:effectLst>
                <a:outerShdw blurRad="38100" dist="25400" dir="5400000" algn="tl" rotWithShape="0">
                  <a:srgbClr val="000000">
                    <a:alpha val="43000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pPr lvl="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                     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( </a:t>
            </a:r>
            <a:r>
              <a:rPr lang="ru-RU" sz="2400" b="1" i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)' = </a:t>
            </a:r>
            <a:r>
              <a:rPr lang="ru-RU" sz="2400" b="1" i="1" dirty="0" err="1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а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Constantia"/>
                <a:cs typeface="Times New Roman" pitchFamily="18" charset="0"/>
              </a:rPr>
              <a:t>∙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dirty="0" err="1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400" b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a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4499992" y="5013176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3419872" y="5013176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ru-RU" sz="24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611560" y="3789040"/>
            <a:ext cx="172252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Теорема </a:t>
            </a:r>
            <a:r>
              <a:rPr lang="en-US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400" b="1" u="sng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. </a:t>
            </a:r>
            <a:endParaRPr lang="ru-RU" sz="2400" u="sng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259632" y="260648"/>
            <a:ext cx="684076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Формулы дифференцирования показательной</a:t>
            </a:r>
          </a:p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  функции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899592" y="1124744"/>
            <a:ext cx="7543800" cy="4160520"/>
          </a:xfrm>
          <a:prstGeom prst="rect">
            <a:avLst/>
          </a:prstGeom>
          <a:noFill/>
          <a:ln w="19050">
            <a:noFill/>
          </a:ln>
        </p:spPr>
        <p:txBody>
          <a:bodyPr vert="horz">
            <a:normAutofit/>
          </a:bodyPr>
          <a:lstStyle/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endParaRPr lang="en-US" sz="28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( e   )'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= 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e  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 e       )'  = k 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/>
                <a:cs typeface="Times New Roman" pitchFamily="18" charset="0"/>
              </a:rPr>
              <a:t>•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e       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lang="en-US" sz="3600" b="1" baseline="0" dirty="0" smtClean="0">
                <a:latin typeface="Times New Roman" pitchFamily="18" charset="0"/>
                <a:cs typeface="Times New Roman" pitchFamily="18" charset="0"/>
              </a:rPr>
              <a:t>  ( </a:t>
            </a:r>
            <a:r>
              <a:rPr lang="en-US" sz="3600" b="1" i="1" baseline="0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en-US" sz="3600" b="1" baseline="0" dirty="0" smtClean="0">
                <a:latin typeface="Times New Roman" pitchFamily="18" charset="0"/>
                <a:cs typeface="Times New Roman" pitchFamily="18" charset="0"/>
              </a:rPr>
              <a:t>)'  =  </a:t>
            </a:r>
            <a:r>
              <a:rPr lang="en-US" sz="3600" b="1" i="1" baseline="0" dirty="0" smtClean="0">
                <a:latin typeface="Times New Roman" pitchFamily="18" charset="0"/>
                <a:cs typeface="Times New Roman" pitchFamily="18" charset="0"/>
              </a:rPr>
              <a:t>a  </a:t>
            </a:r>
            <a:r>
              <a:rPr lang="en-US" sz="3600" b="1" i="1" baseline="0" dirty="0" smtClean="0">
                <a:latin typeface="Constantia"/>
                <a:cs typeface="Times New Roman" pitchFamily="18" charset="0"/>
              </a:rPr>
              <a:t>∙ </a:t>
            </a:r>
            <a:r>
              <a:rPr lang="en-US" sz="3600" b="1" baseline="0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3600" b="1" baseline="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i="1" baseline="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3600" b="1" i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;</a:t>
            </a:r>
          </a:p>
          <a:p>
            <a:pPr marL="274320" marR="0" lvl="0" indent="-27432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" pitchFamily="2" charset="2"/>
              <a:buChar char="§"/>
              <a:tabLst/>
              <a:defRPr/>
            </a:pP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( 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   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   )'  = k 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/>
                <a:cs typeface="Times New Roman" pitchFamily="18" charset="0"/>
              </a:rPr>
              <a:t>•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        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Constantia"/>
                <a:cs typeface="Times New Roman" pitchFamily="18" charset="0"/>
              </a:rPr>
              <a:t>∙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u="none" strike="noStrike" kern="1200" cap="none" spc="0" normalizeH="0" noProof="0" dirty="0" err="1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ln</a:t>
            </a:r>
            <a:r>
              <a:rPr kumimoji="0" lang="en-US" sz="3600" b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 </a:t>
            </a:r>
            <a:r>
              <a:rPr kumimoji="0" lang="en-US" sz="3600" b="1" i="1" u="none" strike="noStrike" kern="1200" cap="none" spc="0" normalizeH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cs typeface="Times New Roman" pitchFamily="18" charset="0"/>
              </a:rPr>
              <a:t>a .</a:t>
            </a:r>
            <a:endParaRPr kumimoji="0" lang="ru-RU" sz="3600" b="1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419872" y="2852936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27984" y="3573016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907704" y="2924944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347864" y="1628800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907704" y="1556792"/>
            <a:ext cx="36420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x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63688" y="3573016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355976" y="2204864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763688" y="2204864"/>
            <a:ext cx="101822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800" b="1" i="1" dirty="0" err="1" smtClean="0">
                <a:latin typeface="Times New Roman" pitchFamily="18" charset="0"/>
                <a:cs typeface="Times New Roman" pitchFamily="18" charset="0"/>
              </a:rPr>
              <a:t>kx</a:t>
            </a:r>
            <a:r>
              <a:rPr lang="ru-RU" sz="2800" b="1" i="1" dirty="0" smtClean="0">
                <a:latin typeface="Times New Roman" pitchFamily="18" charset="0"/>
                <a:cs typeface="Times New Roman" pitchFamily="18" charset="0"/>
              </a:rPr>
              <a:t> +</a:t>
            </a:r>
            <a:r>
              <a:rPr lang="en-US" sz="2800" b="1" i="1" dirty="0" smtClean="0">
                <a:latin typeface="Times New Roman" pitchFamily="18" charset="0"/>
                <a:cs typeface="Times New Roman" pitchFamily="18" charset="0"/>
              </a:rPr>
              <a:t>b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221" name="Rectangle 5"/>
          <p:cNvSpPr>
            <a:spLocks noChangeArrowheads="1"/>
          </p:cNvSpPr>
          <p:nvPr/>
        </p:nvSpPr>
        <p:spPr bwMode="auto">
          <a:xfrm>
            <a:off x="971600" y="4509120"/>
            <a:ext cx="194421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/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F(a</a:t>
            </a:r>
            <a:r>
              <a:rPr kumimoji="0" lang="en-US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x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 = 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220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15816" y="4365104"/>
            <a:ext cx="576064" cy="791716"/>
          </a:xfrm>
          <a:prstGeom prst="rect">
            <a:avLst/>
          </a:prstGeom>
          <a:noFill/>
        </p:spPr>
      </p:pic>
      <p:sp>
        <p:nvSpPr>
          <p:cNvPr id="9222" name="Rectangle 6"/>
          <p:cNvSpPr>
            <a:spLocks noChangeArrowheads="1"/>
          </p:cNvSpPr>
          <p:nvPr/>
        </p:nvSpPr>
        <p:spPr bwMode="auto">
          <a:xfrm>
            <a:off x="3707904" y="4509120"/>
            <a:ext cx="1008112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+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C;   </a:t>
            </a:r>
            <a:endParaRPr kumimoji="0" lang="en-US" sz="3200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9223" name="Rectangle 7"/>
          <p:cNvSpPr>
            <a:spLocks noChangeArrowheads="1"/>
          </p:cNvSpPr>
          <p:nvPr/>
        </p:nvSpPr>
        <p:spPr bwMode="auto">
          <a:xfrm>
            <a:off x="899592" y="5157192"/>
            <a:ext cx="3240360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§"/>
              <a:tabLst>
                <a:tab pos="1828800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0066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F(e</a:t>
            </a:r>
            <a:r>
              <a:rPr kumimoji="0" lang="en-US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) = e</a:t>
            </a:r>
            <a:r>
              <a:rPr kumimoji="0" lang="en-US" sz="3200" b="1" i="1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+C.</a:t>
            </a:r>
            <a:endParaRPr kumimoji="0" lang="ru-RU" sz="32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828800" algn="l"/>
              </a:tabLst>
            </a:pP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Блок-схема: перфолента 2"/>
          <p:cNvSpPr/>
          <p:nvPr/>
        </p:nvSpPr>
        <p:spPr>
          <a:xfrm>
            <a:off x="971600" y="1268760"/>
            <a:ext cx="7344816" cy="4177184"/>
          </a:xfrm>
          <a:prstGeom prst="flowChartPunchedTape">
            <a:avLst/>
          </a:prstGeom>
          <a:solidFill>
            <a:srgbClr val="CCFDFE"/>
          </a:solidFill>
          <a:ln>
            <a:solidFill>
              <a:srgbClr val="55257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4" name="WordArt 2"/>
          <p:cNvSpPr>
            <a:spLocks noChangeArrowheads="1" noChangeShapeType="1" noTextEdit="1"/>
          </p:cNvSpPr>
          <p:nvPr/>
        </p:nvSpPr>
        <p:spPr bwMode="auto">
          <a:xfrm rot="21086295">
            <a:off x="1219643" y="1825088"/>
            <a:ext cx="6575425" cy="922337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13694"/>
                <a:gd name="adj2" fmla="val 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«Упражнения рождают</a:t>
            </a:r>
          </a:p>
        </p:txBody>
      </p:sp>
      <p:sp>
        <p:nvSpPr>
          <p:cNvPr id="5" name="WordArt 3"/>
          <p:cNvSpPr>
            <a:spLocks noChangeArrowheads="1" noChangeShapeType="1" noTextEdit="1"/>
          </p:cNvSpPr>
          <p:nvPr/>
        </p:nvSpPr>
        <p:spPr bwMode="auto">
          <a:xfrm rot="21058145">
            <a:off x="2668465" y="2600533"/>
            <a:ext cx="4191000" cy="849313"/>
          </a:xfrm>
          <a:prstGeom prst="rect">
            <a:avLst/>
          </a:prstGeom>
        </p:spPr>
        <p:txBody>
          <a:bodyPr wrap="none" fromWordArt="1">
            <a:prstTxWarp prst="textWave1">
              <a:avLst>
                <a:gd name="adj1" fmla="val 20000"/>
                <a:gd name="adj2" fmla="val -755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noFill/>
                  <a:round/>
                  <a:headEnd/>
                  <a:tailEnd/>
                </a:ln>
                <a:solidFill>
                  <a:srgbClr val="1818FF"/>
                </a:solidFill>
                <a:effectLst>
                  <a:outerShdw dist="53882" dir="2700000" algn="ctr" rotWithShape="0">
                    <a:srgbClr val="C0C0C0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мастерство.»</a:t>
            </a:r>
          </a:p>
        </p:txBody>
      </p:sp>
      <p:sp>
        <p:nvSpPr>
          <p:cNvPr id="6" name="Rectangle 4"/>
          <p:cNvSpPr>
            <a:spLocks noChangeArrowheads="1"/>
          </p:cNvSpPr>
          <p:nvPr/>
        </p:nvSpPr>
        <p:spPr bwMode="auto">
          <a:xfrm>
            <a:off x="3707904" y="3501008"/>
            <a:ext cx="4608513" cy="892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>
            <a:spAutoFit/>
          </a:bodyPr>
          <a:lstStyle/>
          <a:p>
            <a:pPr eaLnBrk="0" hangingPunct="0"/>
            <a:r>
              <a:rPr lang="ru-RU" sz="2800" dirty="0">
                <a:solidFill>
                  <a:srgbClr val="007033"/>
                </a:solidFill>
                <a:cs typeface="Times New Roman" pitchFamily="18" charset="0"/>
              </a:rPr>
              <a:t>Тацит </a:t>
            </a:r>
            <a:r>
              <a:rPr lang="ru-RU" sz="2800" dirty="0" err="1">
                <a:solidFill>
                  <a:srgbClr val="007033"/>
                </a:solidFill>
                <a:cs typeface="Times New Roman" pitchFamily="18" charset="0"/>
              </a:rPr>
              <a:t>Публий</a:t>
            </a:r>
            <a:r>
              <a:rPr lang="ru-RU" sz="2800" dirty="0">
                <a:solidFill>
                  <a:srgbClr val="007033"/>
                </a:solidFill>
                <a:cs typeface="Times New Roman" pitchFamily="18" charset="0"/>
              </a:rPr>
              <a:t> </a:t>
            </a:r>
            <a:r>
              <a:rPr lang="ru-RU" sz="2800" dirty="0" err="1">
                <a:solidFill>
                  <a:srgbClr val="007033"/>
                </a:solidFill>
                <a:cs typeface="Times New Roman" pitchFamily="18" charset="0"/>
              </a:rPr>
              <a:t>Корнелий</a:t>
            </a:r>
            <a:r>
              <a:rPr lang="ru-RU" sz="2800" dirty="0">
                <a:solidFill>
                  <a:srgbClr val="007033"/>
                </a:solidFill>
                <a:cs typeface="Times New Roman" pitchFamily="18" charset="0"/>
              </a:rPr>
              <a:t> - </a:t>
            </a:r>
          </a:p>
          <a:p>
            <a:pPr eaLnBrk="0" hangingPunct="0"/>
            <a:r>
              <a:rPr lang="ru-RU" sz="2400" dirty="0">
                <a:cs typeface="Times New Roman" pitchFamily="18" charset="0"/>
              </a:rPr>
              <a:t>древнеримский историк</a:t>
            </a:r>
            <a:endParaRPr lang="ru-RU" dirty="0"/>
          </a:p>
        </p:txBody>
      </p:sp>
      <p:pic>
        <p:nvPicPr>
          <p:cNvPr id="7" name="Рисунок 10" descr="Рисунок2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163" y="4365625"/>
            <a:ext cx="2087562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1187624" y="476672"/>
            <a:ext cx="6120680" cy="7386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Примеры:  </a:t>
            </a:r>
            <a:r>
              <a:rPr lang="ru-RU" sz="2400" b="1" dirty="0" smtClean="0">
                <a:solidFill>
                  <a:srgbClr val="E51538"/>
                </a:solidFill>
                <a:latin typeface="Times New Roman" pitchFamily="18" charset="0"/>
                <a:cs typeface="Times New Roman" pitchFamily="18" charset="0"/>
              </a:rPr>
              <a:t>Найти производные функций:</a:t>
            </a:r>
          </a:p>
          <a:p>
            <a:pPr lvl="0" algn="ctr">
              <a:spcBef>
                <a:spcPct val="0"/>
              </a:spcBef>
              <a:defRPr/>
            </a:pPr>
            <a:endParaRPr lang="ru-RU" b="1" dirty="0">
              <a:solidFill>
                <a:srgbClr val="E51538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323528" y="1268760"/>
            <a:ext cx="8229600" cy="4389120"/>
          </a:xfrm>
          <a:prstGeom prst="rect">
            <a:avLst/>
          </a:prstGeom>
          <a:noFill/>
          <a:ln w="19050">
            <a:noFill/>
          </a:ln>
        </p:spPr>
        <p:txBody>
          <a:bodyPr vert="horz">
            <a:normAutofit/>
          </a:bodyPr>
          <a:lstStyle/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buFont typeface="Wingdings 2"/>
              <a:buChar char=""/>
              <a:tabLst/>
              <a:defRPr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1.              =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е   .</a:t>
            </a: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2.   (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)' = (5х)' </a:t>
            </a:r>
            <a:r>
              <a:rPr lang="ru-RU" sz="2800" b="1" dirty="0" smtClean="0">
                <a:latin typeface="Constantia"/>
                <a:cs typeface="Times New Roman" pitchFamily="18" charset="0"/>
              </a:rPr>
              <a:t>•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е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 = 5 </a:t>
            </a:r>
            <a:r>
              <a:rPr lang="en-US" sz="2800" b="1" dirty="0" smtClean="0">
                <a:latin typeface="Constantia"/>
                <a:cs typeface="Times New Roman" pitchFamily="18" charset="0"/>
              </a:rPr>
              <a:t>•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e   .</a:t>
            </a:r>
            <a:endParaRPr lang="en-US" sz="2800" b="1" i="1" dirty="0" smtClean="0">
              <a:latin typeface="Times New Roman" pitchFamily="18" charset="0"/>
              <a:cs typeface="Times New Roman" pitchFamily="18" charset="0"/>
            </a:endParaRPr>
          </a:p>
          <a:p>
            <a:pPr marL="274320" marR="0" lvl="0" indent="-27432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>
                <a:schemeClr val="accent3"/>
              </a:buClr>
              <a:buSzPct val="95000"/>
              <a:tabLst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3.  ( 4  )'  = 4    </a:t>
            </a:r>
            <a:r>
              <a:rPr lang="ru-RU" sz="2800" b="1" dirty="0" smtClean="0">
                <a:latin typeface="Constantia"/>
                <a:cs typeface="Times New Roman" pitchFamily="18" charset="0"/>
              </a:rPr>
              <a:t>•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4.</a:t>
            </a:r>
          </a:p>
          <a:p>
            <a:pPr marL="274320" lvl="0" indent="-274320">
              <a:spcBef>
                <a:spcPct val="20000"/>
              </a:spcBef>
              <a:buClr>
                <a:schemeClr val="accent3"/>
              </a:buClr>
              <a:buSzPct val="95000"/>
              <a:defRPr/>
            </a:pP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4.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(2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)'  = 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(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2800" b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)'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800" b="1" dirty="0" smtClean="0">
                <a:latin typeface="Constantia"/>
                <a:cs typeface="Times New Roman" pitchFamily="18" charset="0"/>
              </a:rPr>
              <a:t>•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∙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2  = -7 ∙ 2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   ∙ </a:t>
            </a:r>
            <a:r>
              <a:rPr lang="en-US" sz="2800" b="1" dirty="0" err="1" smtClean="0">
                <a:latin typeface="Times New Roman" pitchFamily="18" charset="0"/>
                <a:cs typeface="Times New Roman" pitchFamily="18" charset="0"/>
              </a:rPr>
              <a:t>ln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 2 .</a:t>
            </a:r>
            <a:endParaRPr kumimoji="0" lang="ru-RU" sz="2800" b="1" i="0" u="none" strike="noStrike" kern="1200" cap="none" spc="0" normalizeH="0" baseline="0" noProof="0" dirty="0">
              <a:ln>
                <a:noFill/>
              </a:ln>
              <a:effectLst/>
              <a:uLnTx/>
              <a:uFillTx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22048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691680" y="2276872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131840" y="1700808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331640" y="1700808"/>
            <a:ext cx="122180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(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3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е   )' </a:t>
            </a:r>
            <a:endParaRPr lang="ru-RU" sz="28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923928" y="2204864"/>
            <a:ext cx="49244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5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372200" y="321297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691680" y="270892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771800" y="270892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67944" y="321297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1475656" y="3212976"/>
            <a:ext cx="59503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>
                <a:latin typeface="Times New Roman" pitchFamily="18" charset="0"/>
                <a:cs typeface="Times New Roman" pitchFamily="18" charset="0"/>
              </a:rPr>
              <a:t>-7</a:t>
            </a:r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" name="Рисунок 19" descr="Рисунок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64288" y="2564904"/>
            <a:ext cx="1728787" cy="2447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Box 17"/>
          <p:cNvSpPr txBox="1"/>
          <p:nvPr/>
        </p:nvSpPr>
        <p:spPr>
          <a:xfrm>
            <a:off x="1835696" y="1628800"/>
            <a:ext cx="33855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err="1" smtClean="0">
                <a:latin typeface="Times New Roman" pitchFamily="18" charset="0"/>
                <a:cs typeface="Times New Roman" pitchFamily="18" charset="0"/>
              </a:rPr>
              <a:t>х</a:t>
            </a:r>
            <a:endParaRPr lang="ru-RU" sz="24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8914" name="WordArt 2"/>
          <p:cNvSpPr>
            <a:spLocks noChangeArrowheads="1" noChangeShapeType="1" noTextEdit="1"/>
          </p:cNvSpPr>
          <p:nvPr/>
        </p:nvSpPr>
        <p:spPr bwMode="auto">
          <a:xfrm>
            <a:off x="1259632" y="1916832"/>
            <a:ext cx="6408712" cy="1682849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 rtl="0"/>
            <a:r>
              <a:rPr lang="ru-RU" sz="3600" kern="10" spc="0" dirty="0" smtClean="0">
                <a:ln w="1905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rgbClr val="FFFF00"/>
                </a:solidFill>
                <a:effectLst>
                  <a:outerShdw dist="35921" dir="2700000" sy="50000" kx="2115830" algn="bl" rotWithShape="0">
                    <a:srgbClr val="C0C0C0">
                      <a:alpha val="80000"/>
                    </a:srgbClr>
                  </a:outerShdw>
                </a:effectLst>
                <a:latin typeface="Arial Black"/>
              </a:rPr>
              <a:t>Интересное рядом</a:t>
            </a:r>
            <a:endParaRPr lang="ru-RU" sz="3600" kern="10" spc="0" dirty="0">
              <a:ln w="19050">
                <a:solidFill>
                  <a:srgbClr val="FF0000"/>
                </a:solidFill>
                <a:round/>
                <a:headEnd/>
                <a:tailEnd/>
              </a:ln>
              <a:solidFill>
                <a:srgbClr val="FFFF00"/>
              </a:solidFill>
              <a:effectLst>
                <a:outerShdw dist="35921" dir="2700000" sy="50000" kx="2115830" algn="bl" rotWithShape="0">
                  <a:srgbClr val="C0C0C0">
                    <a:alpha val="80000"/>
                  </a:srgbClr>
                </a:outerShdw>
              </a:effectLst>
              <a:latin typeface="Arial Black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9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389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8914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20072" y="2924944"/>
            <a:ext cx="3238127" cy="3236622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3995936" y="476672"/>
            <a:ext cx="4824536" cy="243143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Леонард  Эйлер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1707 -1783 г.г.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Русский ученый – математик, физик,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механик, астроном…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Ввел обозначение числа е.  Доказал, что число </a:t>
            </a:r>
          </a:p>
          <a:p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≈ 2, 718281…-иррациональное.</a:t>
            </a:r>
            <a:endParaRPr lang="ru-RU" sz="24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11560" y="548680"/>
            <a:ext cx="3312367" cy="3240360"/>
          </a:xfrm>
          <a:prstGeom prst="rect">
            <a:avLst/>
          </a:prstGeom>
          <a:noFill/>
          <a:ln w="28575">
            <a:solidFill>
              <a:schemeClr val="accent1">
                <a:lumMod val="75000"/>
              </a:schemeClr>
            </a:solidFill>
            <a:miter lim="800000"/>
            <a:headEnd/>
            <a:tailEnd/>
          </a:ln>
        </p:spPr>
      </p:pic>
      <p:sp>
        <p:nvSpPr>
          <p:cNvPr id="8" name="TextBox 7"/>
          <p:cNvSpPr txBox="1"/>
          <p:nvPr/>
        </p:nvSpPr>
        <p:spPr>
          <a:xfrm>
            <a:off x="539552" y="3789040"/>
            <a:ext cx="4608512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Джон Непер</a:t>
            </a:r>
            <a:r>
              <a:rPr lang="en-US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1550 – 1617 г.г.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Шотландский 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математик,</a:t>
            </a:r>
          </a:p>
          <a:p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изобретатель логарифмов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en-US" sz="2400" b="1" dirty="0" smtClean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В его честь число   </a:t>
            </a:r>
            <a:r>
              <a:rPr lang="ru-RU" sz="32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е </a:t>
            </a:r>
            <a:r>
              <a:rPr lang="ru-RU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называют</a:t>
            </a:r>
            <a:r>
              <a:rPr lang="en-US" sz="24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400" b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неперовым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  числом».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620688"/>
            <a:ext cx="799288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Рост и убывание функции со скоростью</a:t>
            </a:r>
            <a: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8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экспоненты </a:t>
            </a:r>
            <a:r>
              <a:rPr lang="ru-RU" sz="28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называется </a:t>
            </a:r>
            <a:r>
              <a:rPr lang="ru-RU" sz="28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экспоненциальным</a:t>
            </a:r>
            <a:endParaRPr lang="ru-RU" sz="2800" dirty="0"/>
          </a:p>
        </p:txBody>
      </p:sp>
      <p:pic>
        <p:nvPicPr>
          <p:cNvPr id="4" name="Содержимое 5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47664" y="1628800"/>
            <a:ext cx="5328592" cy="43924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611560" y="332656"/>
            <a:ext cx="777686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Экспоненциальный   </a:t>
            </a:r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рост и убывание  часто встречается в природе и технике</a:t>
            </a:r>
            <a:endParaRPr lang="ru-RU" sz="2400" b="1" dirty="0">
              <a:solidFill>
                <a:srgbClr val="0066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2971800" cy="29523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539552" y="4509120"/>
            <a:ext cx="3733800" cy="1569660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rgbClr val="006600"/>
            </a:solidFill>
          </a:ln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Высыхание почвы после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дождя −закон изменения </a:t>
            </a:r>
          </a:p>
          <a:p>
            <a:r>
              <a:rPr lang="ru-RU" sz="2400" b="1" dirty="0" smtClean="0">
                <a:solidFill>
                  <a:srgbClr val="006600"/>
                </a:solidFill>
                <a:latin typeface="Times New Roman" pitchFamily="18" charset="0"/>
                <a:cs typeface="Times New Roman" pitchFamily="18" charset="0"/>
              </a:rPr>
              <a:t>влажности,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это </a:t>
            </a:r>
          </a:p>
          <a:p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спадающая экспонента</a:t>
            </a: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139952" y="1268760"/>
            <a:ext cx="3888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7" name="TextBox 6"/>
          <p:cNvSpPr txBox="1"/>
          <p:nvPr/>
        </p:nvSpPr>
        <p:spPr>
          <a:xfrm>
            <a:off x="4427984" y="4149080"/>
            <a:ext cx="3687804" cy="1938992"/>
          </a:xfrm>
          <a:prstGeom prst="rect">
            <a:avLst/>
          </a:prstGeom>
          <a:solidFill>
            <a:schemeClr val="accent2">
              <a:lumMod val="40000"/>
              <a:lumOff val="60000"/>
            </a:schemeClr>
          </a:solidFill>
          <a:ln w="28575">
            <a:solidFill>
              <a:schemeClr val="accent4">
                <a:lumMod val="50000"/>
              </a:schemeClr>
            </a:solidFill>
          </a:ln>
        </p:spPr>
        <p:txBody>
          <a:bodyPr wrap="none" rtlCol="0">
            <a:spAutoFit/>
          </a:bodyPr>
          <a:lstStyle/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Нарастание численности</a:t>
            </a: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особей биологического </a:t>
            </a:r>
            <a:endParaRPr lang="en-US" sz="2400" b="1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 вида  происходит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 нарастающей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экспоненте.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1560" y="1268760"/>
            <a:ext cx="3200400" cy="3581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Rectangle 6"/>
          <p:cNvSpPr>
            <a:spLocks noChangeArrowheads="1"/>
          </p:cNvSpPr>
          <p:nvPr/>
        </p:nvSpPr>
        <p:spPr bwMode="auto">
          <a:xfrm>
            <a:off x="3923928" y="836712"/>
            <a:ext cx="480060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Правило </a:t>
            </a:r>
            <a:r>
              <a:rPr kumimoji="0" lang="ru-RU" sz="24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Вант-Гоффа</a:t>
            </a:r>
            <a:r>
              <a:rPr kumimoji="0" lang="ru-RU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при повышении температуры на каждые 10°С скорость реакции увеличивается в среднем в 2-4 раза.</a:t>
            </a: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endParaRPr kumimoji="0" lang="ru-RU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67944" y="2780928"/>
            <a:ext cx="4509120" cy="3108543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     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где      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ν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–скорость реакции в нагретой или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охлажденной системе. </a:t>
            </a:r>
            <a:endParaRPr lang="en-US" sz="2400" b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ν₀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начальная скорость,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температурный коэффициент 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Вант-Гоффа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, 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2≤ </a:t>
            </a:r>
            <a:r>
              <a:rPr lang="el-GR" sz="2400" b="1" dirty="0" smtClean="0">
                <a:latin typeface="Times New Roman" pitchFamily="18" charset="0"/>
                <a:cs typeface="Times New Roman" pitchFamily="18" charset="0"/>
              </a:rPr>
              <a:t>γ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≤ 4.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Rectangle 12"/>
          <p:cNvSpPr>
            <a:spLocks noChangeArrowheads="1"/>
          </p:cNvSpPr>
          <p:nvPr/>
        </p:nvSpPr>
        <p:spPr bwMode="auto">
          <a:xfrm>
            <a:off x="4644008" y="2276872"/>
            <a:ext cx="114300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ν </a:t>
            </a:r>
            <a:r>
              <a:rPr kumimoji="0" lang="ru-RU" sz="28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= 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ν</a:t>
            </a:r>
            <a:r>
              <a:rPr kumimoji="0" lang="ru-RU" sz="28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Constantia" pitchFamily="18" charset="0"/>
                <a:ea typeface="Calibri" pitchFamily="34" charset="0"/>
                <a:cs typeface="Times New Roman" pitchFamily="18" charset="0"/>
              </a:rPr>
              <a:t>₀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9" name="Picture 11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724128" y="2276872"/>
            <a:ext cx="685800" cy="53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8" presetClass="entr" presetSubtype="0" accel="5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0"/>
                            </p:stCondLst>
                            <p:childTnLst>
                              <p:par>
                                <p:cTn id="3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Волна 3"/>
          <p:cNvSpPr/>
          <p:nvPr/>
        </p:nvSpPr>
        <p:spPr>
          <a:xfrm rot="20755711">
            <a:off x="1178857" y="574890"/>
            <a:ext cx="6596062" cy="3703638"/>
          </a:xfrm>
          <a:prstGeom prst="wave">
            <a:avLst>
              <a:gd name="adj1" fmla="val 12500"/>
              <a:gd name="adj2" fmla="val -97"/>
            </a:avLst>
          </a:prstGeom>
          <a:solidFill>
            <a:srgbClr val="003399"/>
          </a:solidFill>
          <a:ln>
            <a:solidFill>
              <a:srgbClr val="FFFF00"/>
            </a:solidFill>
          </a:ln>
          <a:effectLst>
            <a:glow rad="101600">
              <a:srgbClr val="FFFF00">
                <a:alpha val="60000"/>
              </a:srgbClr>
            </a:glo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ru-RU" sz="6000" dirty="0">
                <a:latin typeface="Times New Roman" pitchFamily="18" charset="0"/>
                <a:cs typeface="Times New Roman" pitchFamily="18" charset="0"/>
              </a:rPr>
              <a:t>ПОВТОРЕНИЕ –</a:t>
            </a:r>
          </a:p>
          <a:p>
            <a:pPr algn="ctr">
              <a:defRPr/>
            </a:pPr>
            <a:r>
              <a:rPr lang="ru-RU" sz="48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мать учения </a:t>
            </a:r>
            <a:r>
              <a:rPr lang="ru-RU" sz="60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!</a:t>
            </a:r>
            <a:endParaRPr lang="ru-RU" sz="4800" dirty="0">
              <a:solidFill>
                <a:srgbClr val="FFFF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8" descr="01sent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03848" y="4005064"/>
            <a:ext cx="2665413" cy="21605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WordArt 2"/>
          <p:cNvSpPr>
            <a:spLocks noChangeArrowheads="1" noChangeShapeType="1" noTextEdit="1"/>
          </p:cNvSpPr>
          <p:nvPr/>
        </p:nvSpPr>
        <p:spPr bwMode="auto">
          <a:xfrm rot="20737349">
            <a:off x="1651000" y="1930400"/>
            <a:ext cx="6113463" cy="1598613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6995"/>
              </a:avLst>
            </a:prstTxWarp>
          </a:bodyPr>
          <a:lstStyle/>
          <a:p>
            <a:pPr algn="ctr"/>
            <a:r>
              <a:rPr lang="ru-RU" sz="3600" kern="10" dirty="0">
                <a:ln w="12700">
                  <a:solidFill>
                    <a:srgbClr val="FFFF00"/>
                  </a:solidFill>
                  <a:round/>
                  <a:headEnd/>
                  <a:tailEnd/>
                </a:ln>
                <a:solidFill>
                  <a:srgbClr val="CC0000"/>
                </a:solidFill>
                <a:effectLst>
                  <a:outerShdw dist="45791" dir="2021404" algn="ctr" rotWithShape="0">
                    <a:srgbClr val="B2B2B2">
                      <a:alpha val="79999"/>
                    </a:srgbClr>
                  </a:outerShdw>
                </a:effectLst>
                <a:latin typeface="Times New Roman"/>
                <a:cs typeface="Times New Roman"/>
              </a:rPr>
              <a:t>Спасибо за урок!</a:t>
            </a:r>
          </a:p>
        </p:txBody>
      </p:sp>
      <p:pic>
        <p:nvPicPr>
          <p:cNvPr id="4" name="Рисунок 4" descr="weddingbells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19872" y="3861048"/>
            <a:ext cx="3529013" cy="158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TextBox 3"/>
          <p:cNvSpPr txBox="1"/>
          <p:nvPr/>
        </p:nvSpPr>
        <p:spPr>
          <a:xfrm>
            <a:off x="1187624" y="476672"/>
            <a:ext cx="633102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показательной функции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Горизонтальный свиток 4"/>
          <p:cNvSpPr/>
          <p:nvPr/>
        </p:nvSpPr>
        <p:spPr>
          <a:xfrm>
            <a:off x="1187624" y="1196752"/>
            <a:ext cx="6624736" cy="4897437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endParaRPr lang="ru-RU" dirty="0"/>
          </a:p>
        </p:txBody>
      </p:sp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1907704" y="2194992"/>
            <a:ext cx="5544616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Функция, заданная формулой   </a:t>
            </a:r>
            <a:r>
              <a:rPr kumimoji="0" lang="ru-RU" sz="3200" b="1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у =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</a:t>
            </a:r>
            <a:r>
              <a:rPr kumimoji="0" lang="ru-RU" sz="3200" b="1" i="1" u="none" strike="noStrike" cap="none" normalizeH="0" baseline="30000" dirty="0" err="1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х</a:t>
            </a:r>
            <a:endParaRPr kumimoji="0" lang="ru-RU" sz="3200" b="1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(где 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 &gt;0, а ≠ 1</a:t>
            </a:r>
            <a:r>
              <a:rPr kumimoji="0" lang="ru-RU" sz="3200" b="0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),  называется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показательной функцией  </a:t>
            </a: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с 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основанием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ru-RU" sz="32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а.</a:t>
            </a:r>
            <a:endParaRPr kumimoji="0" lang="ru-RU" sz="32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539552" y="404664"/>
            <a:ext cx="6897594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Свойства показательной функции  у = </a:t>
            </a:r>
            <a:r>
              <a:rPr lang="ru-RU" sz="2800" b="1" i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а </a:t>
            </a:r>
            <a:r>
              <a:rPr lang="ru-RU" sz="2800" b="1" i="1" baseline="30000" dirty="0" err="1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х</a:t>
            </a:r>
            <a:endParaRPr lang="ru-RU" sz="2800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" name="Рисунок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55576" y="1988840"/>
            <a:ext cx="3455988" cy="32395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916832"/>
            <a:ext cx="3600450" cy="32403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763688" y="1124744"/>
            <a:ext cx="1017588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а&gt;1</a:t>
            </a:r>
            <a:r>
              <a:rPr lang="ru-RU" sz="2400" dirty="0">
                <a:solidFill>
                  <a:srgbClr val="C00000"/>
                </a:solidFill>
              </a:rPr>
              <a:t> </a:t>
            </a:r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5824969" y="1124744"/>
            <a:ext cx="1555234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algn="ctr">
              <a:lnSpc>
                <a:spcPct val="90000"/>
              </a:lnSpc>
            </a:pP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0 &lt; а &lt; 1 </a:t>
            </a:r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03648" y="1484784"/>
            <a:ext cx="2592287" cy="4801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b="1" dirty="0">
                <a:solidFill>
                  <a:srgbClr val="FFFF00"/>
                </a:solidFill>
              </a:rPr>
              <a:t> </a:t>
            </a:r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D (f)=(- ∞; +∞)</a:t>
            </a:r>
            <a:r>
              <a:rPr lang="ru-RU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1043608" y="5157192"/>
            <a:ext cx="291304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>
              <a:defRPr/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Функция</a:t>
            </a:r>
            <a:r>
              <a:rPr lang="ru-RU" sz="2400" dirty="0">
                <a:solidFill>
                  <a:srgbClr val="FFFF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возрастает</a:t>
            </a:r>
            <a:r>
              <a:rPr lang="ru-RU" sz="2400" dirty="0">
                <a:solidFill>
                  <a:schemeClr val="bg1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5148064" y="1412776"/>
            <a:ext cx="2124299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r>
              <a:rPr lang="en-US" sz="28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E (f)=(0; +∞)</a:t>
            </a:r>
            <a:endParaRPr lang="ru-RU" sz="2800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4860032" y="5157192"/>
            <a:ext cx="2507353" cy="4247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>
              <a:lnSpc>
                <a:spcPct val="90000"/>
              </a:lnSpc>
            </a:pPr>
            <a:r>
              <a:rPr lang="ru-RU" sz="2400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Функция убывает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372200" y="4149080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2195736" y="4293096"/>
            <a:ext cx="28725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  <a:endParaRPr lang="ru-RU" sz="1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7" name="Блок-схема: узел 16"/>
          <p:cNvSpPr/>
          <p:nvPr/>
        </p:nvSpPr>
        <p:spPr>
          <a:xfrm flipV="1">
            <a:off x="2411760" y="4365104"/>
            <a:ext cx="144016" cy="144017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8" name="Блок-схема: узел 17"/>
          <p:cNvSpPr/>
          <p:nvPr/>
        </p:nvSpPr>
        <p:spPr>
          <a:xfrm flipV="1">
            <a:off x="6300192" y="4293096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9" grpId="0"/>
      <p:bldP spid="11" grpId="0"/>
      <p:bldP spid="12" grpId="0"/>
      <p:bldP spid="13" grpId="0"/>
      <p:bldP spid="14" grpId="0"/>
      <p:bldP spid="15" grpId="0"/>
      <p:bldP spid="16" grpId="0"/>
      <p:bldP spid="17" grpId="0" animBg="1"/>
      <p:bldP spid="18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755576" y="332656"/>
            <a:ext cx="799288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Определение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производной функции в точке х</a:t>
            </a:r>
            <a:r>
              <a:rPr lang="ru-RU" sz="2800" b="1" baseline="-25000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0 </a:t>
            </a:r>
            <a:r>
              <a:rPr lang="ru-RU" sz="2800" b="1" dirty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. </a:t>
            </a:r>
          </a:p>
        </p:txBody>
      </p:sp>
      <p:sp>
        <p:nvSpPr>
          <p:cNvPr id="4" name="Горизонтальный свиток 3"/>
          <p:cNvSpPr/>
          <p:nvPr/>
        </p:nvSpPr>
        <p:spPr>
          <a:xfrm>
            <a:off x="827584" y="1196752"/>
            <a:ext cx="6984776" cy="4968552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0099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>
              <a:defRPr/>
            </a:pPr>
            <a:r>
              <a:rPr lang="ru-RU" i="1" dirty="0"/>
              <a:t> при </a:t>
            </a:r>
            <a:r>
              <a:rPr lang="ru-RU" i="1" dirty="0" smtClean="0"/>
              <a:t>Δ </a:t>
            </a:r>
            <a:r>
              <a:rPr lang="ru-RU" i="1" dirty="0"/>
              <a:t>→ 0.</a:t>
            </a:r>
            <a:endParaRPr lang="ru-RU" dirty="0"/>
          </a:p>
        </p:txBody>
      </p:sp>
      <p:sp>
        <p:nvSpPr>
          <p:cNvPr id="21506" name="Rectangle 2"/>
          <p:cNvSpPr>
            <a:spLocks noChangeArrowheads="1"/>
          </p:cNvSpPr>
          <p:nvPr/>
        </p:nvSpPr>
        <p:spPr bwMode="auto">
          <a:xfrm>
            <a:off x="1907704" y="2346158"/>
            <a:ext cx="576064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Производной функции </a:t>
            </a:r>
            <a:r>
              <a:rPr kumimoji="0" lang="en-US" sz="28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 точке х</a:t>
            </a:r>
            <a:r>
              <a:rPr kumimoji="0" lang="ru-RU" sz="2800" b="0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ru-RU" sz="2800" b="0" u="none" strike="noStrike" cap="none" normalizeH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 </a:t>
            </a:r>
            <a:r>
              <a:rPr kumimoji="0" lang="ru-RU" sz="2800" b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называется число, к которому стремится разностное отношение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lang="ru-RU" sz="2800" i="1" dirty="0"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endParaRPr kumimoji="0" lang="ru-RU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07" name="Rectangle 3"/>
          <p:cNvSpPr>
            <a:spLocks noChangeArrowheads="1"/>
          </p:cNvSpPr>
          <p:nvPr/>
        </p:nvSpPr>
        <p:spPr bwMode="auto">
          <a:xfrm>
            <a:off x="2411760" y="4653136"/>
            <a:ext cx="2664296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6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при </a:t>
            </a:r>
            <a:r>
              <a:rPr kumimoji="0" lang="ru-RU" sz="2600" u="none" strike="noStrike" cap="none" normalizeH="0" baseline="0" dirty="0" err="1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Δх </a:t>
            </a:r>
            <a:r>
              <a:rPr kumimoji="0" lang="ru-RU" sz="26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→ 0.</a:t>
            </a:r>
            <a:endParaRPr kumimoji="0" lang="ru-RU" sz="260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50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21508" name="Picture 4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627784" y="3717032"/>
            <a:ext cx="3600400" cy="86409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215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15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06" grpId="0"/>
      <p:bldP spid="2150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76590" y="609600"/>
            <a:ext cx="615123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Геометрический смысл производной</a:t>
            </a:r>
            <a:endParaRPr lang="ru-RU" sz="2800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Прямая со стрелкой 6"/>
          <p:cNvCxnSpPr>
            <a:endCxn id="16" idx="0"/>
          </p:cNvCxnSpPr>
          <p:nvPr/>
        </p:nvCxnSpPr>
        <p:spPr>
          <a:xfrm flipV="1">
            <a:off x="381000" y="4077072"/>
            <a:ext cx="434585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rot="16200000" flipV="1">
            <a:off x="1028700" y="3009900"/>
            <a:ext cx="3962400" cy="76200"/>
          </a:xfrm>
          <a:prstGeom prst="straightConnector1">
            <a:avLst/>
          </a:prstGeom>
          <a:ln w="285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V="1">
            <a:off x="533400" y="2667000"/>
            <a:ext cx="4267200" cy="18288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" name="Полилиния 9"/>
          <p:cNvSpPr/>
          <p:nvPr/>
        </p:nvSpPr>
        <p:spPr>
          <a:xfrm>
            <a:off x="1690255" y="1634837"/>
            <a:ext cx="2701636" cy="2156690"/>
          </a:xfrm>
          <a:custGeom>
            <a:avLst/>
            <a:gdLst>
              <a:gd name="connsiteX0" fmla="*/ 0 w 2701636"/>
              <a:gd name="connsiteY0" fmla="*/ 2092036 h 2156690"/>
              <a:gd name="connsiteX1" fmla="*/ 1025236 w 2701636"/>
              <a:gd name="connsiteY1" fmla="*/ 1856508 h 2156690"/>
              <a:gd name="connsiteX2" fmla="*/ 2105890 w 2701636"/>
              <a:gd name="connsiteY2" fmla="*/ 290945 h 2156690"/>
              <a:gd name="connsiteX3" fmla="*/ 2701636 w 2701636"/>
              <a:gd name="connsiteY3" fmla="*/ 110836 h 2156690"/>
              <a:gd name="connsiteX4" fmla="*/ 2701636 w 2701636"/>
              <a:gd name="connsiteY4" fmla="*/ 110836 h 2156690"/>
              <a:gd name="connsiteX5" fmla="*/ 2701636 w 2701636"/>
              <a:gd name="connsiteY5" fmla="*/ 110836 h 215669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2701636" h="2156690">
                <a:moveTo>
                  <a:pt x="0" y="2092036"/>
                </a:moveTo>
                <a:cubicBezTo>
                  <a:pt x="337127" y="2124363"/>
                  <a:pt x="674254" y="2156690"/>
                  <a:pt x="1025236" y="1856508"/>
                </a:cubicBezTo>
                <a:cubicBezTo>
                  <a:pt x="1376218" y="1556326"/>
                  <a:pt x="1826490" y="581890"/>
                  <a:pt x="2105890" y="290945"/>
                </a:cubicBezTo>
                <a:cubicBezTo>
                  <a:pt x="2385290" y="0"/>
                  <a:pt x="2701636" y="110836"/>
                  <a:pt x="2701636" y="110836"/>
                </a:cubicBezTo>
                <a:lnTo>
                  <a:pt x="2701636" y="110836"/>
                </a:lnTo>
                <a:lnTo>
                  <a:pt x="2701636" y="110836"/>
                </a:lnTo>
              </a:path>
            </a:pathLst>
          </a:custGeom>
          <a:ln w="38100">
            <a:solidFill>
              <a:srgbClr val="00206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2286000" y="3962400"/>
            <a:ext cx="55335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i="1" dirty="0" smtClean="0">
                <a:solidFill>
                  <a:srgbClr val="002060"/>
                </a:solidFill>
              </a:rPr>
              <a:t>x</a:t>
            </a:r>
            <a:r>
              <a:rPr lang="en-US" sz="3200" b="1" i="1" dirty="0" smtClean="0">
                <a:solidFill>
                  <a:srgbClr val="002060"/>
                </a:solidFill>
                <a:latin typeface="Constantia"/>
              </a:rPr>
              <a:t>₀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828800" y="3657600"/>
            <a:ext cx="43633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l-GR" sz="3200" b="1" i="1" dirty="0" smtClean="0">
                <a:solidFill>
                  <a:srgbClr val="002060"/>
                </a:solidFill>
              </a:rPr>
              <a:t>α</a:t>
            </a:r>
            <a:endParaRPr lang="ru-RU" sz="3200" b="1" i="1" dirty="0">
              <a:solidFill>
                <a:srgbClr val="002060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133600" y="3124200"/>
            <a:ext cx="45878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 smtClean="0">
                <a:solidFill>
                  <a:srgbClr val="002060"/>
                </a:solidFill>
              </a:rPr>
              <a:t>A</a:t>
            </a:r>
            <a:endParaRPr lang="ru-RU" sz="3200" b="1" dirty="0">
              <a:solidFill>
                <a:srgbClr val="002060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3657600" y="1219200"/>
            <a:ext cx="13716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i="1" dirty="0" smtClean="0">
                <a:solidFill>
                  <a:srgbClr val="002060"/>
                </a:solidFill>
              </a:rPr>
              <a:t>y</a:t>
            </a:r>
            <a:r>
              <a:rPr lang="ru-RU" sz="2400" b="1" i="1" dirty="0" smtClean="0">
                <a:solidFill>
                  <a:srgbClr val="002060"/>
                </a:solidFill>
              </a:rPr>
              <a:t> = </a:t>
            </a:r>
            <a:r>
              <a:rPr lang="en-US" sz="2400" b="1" i="1" dirty="0" smtClean="0">
                <a:solidFill>
                  <a:srgbClr val="002060"/>
                </a:solidFill>
              </a:rPr>
              <a:t>f(x)</a:t>
            </a:r>
            <a:endParaRPr lang="ru-RU" sz="2400" b="1" i="1" dirty="0">
              <a:solidFill>
                <a:srgbClr val="002060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743200" y="4038600"/>
            <a:ext cx="36260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i="1" dirty="0" smtClean="0"/>
              <a:t>0</a:t>
            </a:r>
            <a:endParaRPr lang="ru-RU" sz="2400" b="1" i="1" dirty="0"/>
          </a:p>
        </p:txBody>
      </p:sp>
      <p:sp>
        <p:nvSpPr>
          <p:cNvPr id="16" name="TextBox 15"/>
          <p:cNvSpPr txBox="1"/>
          <p:nvPr/>
        </p:nvSpPr>
        <p:spPr>
          <a:xfrm>
            <a:off x="4572000" y="4077072"/>
            <a:ext cx="30970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x</a:t>
            </a:r>
            <a:endParaRPr lang="ru-RU" b="1" i="1" dirty="0"/>
          </a:p>
        </p:txBody>
      </p:sp>
      <p:sp>
        <p:nvSpPr>
          <p:cNvPr id="17" name="TextBox 16"/>
          <p:cNvSpPr txBox="1"/>
          <p:nvPr/>
        </p:nvSpPr>
        <p:spPr>
          <a:xfrm>
            <a:off x="2667000" y="1066800"/>
            <a:ext cx="3048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i="1" dirty="0" smtClean="0"/>
              <a:t>y</a:t>
            </a:r>
            <a:endParaRPr lang="ru-RU" b="1" i="1" dirty="0"/>
          </a:p>
        </p:txBody>
      </p:sp>
      <p:sp>
        <p:nvSpPr>
          <p:cNvPr id="18" name="TextBox 17"/>
          <p:cNvSpPr txBox="1"/>
          <p:nvPr/>
        </p:nvSpPr>
        <p:spPr>
          <a:xfrm>
            <a:off x="899592" y="5181600"/>
            <a:ext cx="38248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к = </a:t>
            </a:r>
            <a:r>
              <a:rPr lang="en-US" sz="3600" b="1" i="1" dirty="0" err="1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tg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l-GR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α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 = f ' ( x</a:t>
            </a:r>
            <a:r>
              <a:rPr lang="en-US" sz="3600" b="1" i="1" dirty="0" smtClean="0">
                <a:solidFill>
                  <a:srgbClr val="C00000"/>
                </a:solidFill>
                <a:latin typeface="Constantia"/>
                <a:cs typeface="Times New Roman" pitchFamily="18" charset="0"/>
              </a:rPr>
              <a:t>₀ </a:t>
            </a:r>
            <a:r>
              <a:rPr lang="en-US" sz="3600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ru-RU" sz="3600" b="1" i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Горизонтальный свиток 18"/>
          <p:cNvSpPr/>
          <p:nvPr/>
        </p:nvSpPr>
        <p:spPr>
          <a:xfrm>
            <a:off x="4932040" y="1268760"/>
            <a:ext cx="3672408" cy="4679950"/>
          </a:xfrm>
          <a:prstGeom prst="horizontalScroll">
            <a:avLst/>
          </a:prstGeom>
          <a:solidFill>
            <a:srgbClr val="FFFFCC"/>
          </a:solidFill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002">
            <a:schemeClr val="lt2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ru-RU"/>
          </a:p>
        </p:txBody>
      </p:sp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5436096" y="1772816"/>
            <a:ext cx="3024336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Угловой коэффициент  </a:t>
            </a:r>
            <a:r>
              <a:rPr kumimoji="0" lang="ru-RU" sz="2800" b="1" i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касательной к графику функции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в точке </a:t>
            </a:r>
            <a:endParaRPr kumimoji="0" lang="ru-RU" sz="2800" u="none" strike="noStrike" cap="none" normalizeH="0" baseline="0" dirty="0" smtClean="0">
              <a:ln>
                <a:noFill/>
              </a:ln>
              <a:solidFill>
                <a:srgbClr val="00206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(х</a:t>
            </a:r>
            <a:r>
              <a:rPr kumimoji="0" lang="ru-RU" sz="2800" b="1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;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(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800" b="1" u="none" strike="noStrike" cap="none" normalizeH="0" baseline="-3000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 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) </a:t>
            </a:r>
            <a:r>
              <a:rPr kumimoji="0" lang="ru-RU" sz="2800" b="1" u="none" strike="noStrike" cap="none" normalizeH="0" baseline="-30000" dirty="0" smtClean="0">
                <a:ln>
                  <a:noFill/>
                </a:ln>
                <a:solidFill>
                  <a:srgbClr val="FF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80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равен производной функции 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'(</a:t>
            </a:r>
            <a:r>
              <a:rPr kumimoji="0" lang="en-US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ru-RU" sz="2800" b="1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₀).</a:t>
            </a:r>
            <a:endParaRPr kumimoji="0" lang="ru-RU" sz="2800" b="1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1" name="Прямая соединительная линия 20"/>
          <p:cNvCxnSpPr/>
          <p:nvPr/>
        </p:nvCxnSpPr>
        <p:spPr>
          <a:xfrm>
            <a:off x="2483768" y="3645024"/>
            <a:ext cx="0" cy="504056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Блок-схема: узел 21"/>
          <p:cNvSpPr/>
          <p:nvPr/>
        </p:nvSpPr>
        <p:spPr>
          <a:xfrm>
            <a:off x="2411760" y="3573016"/>
            <a:ext cx="144016" cy="144016"/>
          </a:xfrm>
          <a:prstGeom prst="flowChartConnector">
            <a:avLst/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4" name="Прямая соединительная линия 23"/>
          <p:cNvCxnSpPr>
            <a:stCxn id="22" idx="6"/>
          </p:cNvCxnSpPr>
          <p:nvPr/>
        </p:nvCxnSpPr>
        <p:spPr>
          <a:xfrm>
            <a:off x="2555776" y="3645024"/>
            <a:ext cx="504056" cy="0"/>
          </a:xfrm>
          <a:prstGeom prst="line">
            <a:avLst/>
          </a:prstGeom>
          <a:ln w="38100">
            <a:solidFill>
              <a:srgbClr val="002060"/>
            </a:solidFill>
            <a:prstDash val="sys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3059832" y="3356992"/>
            <a:ext cx="827584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f(x</a:t>
            </a:r>
            <a:r>
              <a:rPr kumimoji="0" lang="en-US" sz="2400" b="1" i="1" u="none" strike="noStrike" cap="none" normalizeH="0" baseline="-3000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0</a:t>
            </a:r>
            <a:r>
              <a:rPr kumimoji="0" lang="en-US" sz="2400" b="1" i="1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)</a:t>
            </a:r>
            <a:endParaRPr kumimoji="0" lang="en-US" sz="18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6" name="Дуга 25"/>
          <p:cNvSpPr/>
          <p:nvPr/>
        </p:nvSpPr>
        <p:spPr>
          <a:xfrm>
            <a:off x="2051720" y="3861048"/>
            <a:ext cx="144016" cy="576064"/>
          </a:xfrm>
          <a:prstGeom prst="arc">
            <a:avLst/>
          </a:prstGeom>
          <a:ln w="28575">
            <a:solidFill>
              <a:srgbClr val="C0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819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2339752" y="404664"/>
            <a:ext cx="358623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>
                <a:solidFill>
                  <a:srgbClr val="002060"/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Игра: «Найди пары»</a:t>
            </a:r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611560" y="980728"/>
          <a:ext cx="7543800" cy="5324421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3033920"/>
                <a:gridCol w="3279913"/>
                <a:gridCol w="1229967"/>
              </a:tblGrid>
              <a:tr h="660981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+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v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err="1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e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(u · v)'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n· </a:t>
                      </a:r>
                      <a:r>
                        <a:rPr lang="en-US" sz="2800" b="1" i="1" dirty="0" err="1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xⁿ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Calibri"/>
                          <a:cs typeface="Times New Roman" pitchFamily="18" charset="0"/>
                        </a:rPr>
                        <a:t>⁻'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п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</a:t>
                      </a:r>
                      <a:r>
                        <a:rPr lang="en-US" sz="2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/ v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- 1 /(sin² x)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a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(x ⁿ)'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- sin x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baseline="0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u' </a:t>
                      </a:r>
                      <a:r>
                        <a:rPr lang="en-US" sz="2800" b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v +u v'</a:t>
                      </a:r>
                      <a:endParaRPr lang="ru-RU" sz="2800" b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к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(C u)'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1 / (</a:t>
                      </a:r>
                      <a:r>
                        <a:rPr lang="en-US" sz="2800" b="1" i="1" dirty="0" err="1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² x)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т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sin</a:t>
                      </a:r>
                      <a:r>
                        <a:rPr lang="en-US" sz="2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(u' v – u v' ) / v²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cos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0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o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tg</a:t>
                      </a:r>
                      <a:r>
                        <a:rPr lang="en-US" sz="2800" b="1" i="1" baseline="0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u' + v '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э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  <a:tr h="510758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ctg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 x)'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C u'</a:t>
                      </a:r>
                      <a:endParaRPr lang="ru-RU" sz="2800" b="1" i="1" dirty="0">
                        <a:solidFill>
                          <a:srgbClr val="005426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1" dirty="0" err="1" smtClean="0">
                          <a:solidFill>
                            <a:srgbClr val="C0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н</a:t>
                      </a:r>
                      <a:endParaRPr lang="ru-RU" sz="2800" b="1" i="1" dirty="0">
                        <a:solidFill>
                          <a:srgbClr val="C0000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rgbClr val="9AE2F8"/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987824" y="404664"/>
            <a:ext cx="265265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algn="ctr">
              <a:spcBef>
                <a:spcPct val="0"/>
              </a:spcBef>
              <a:defRPr/>
            </a:pPr>
            <a:r>
              <a:rPr lang="ru-RU" sz="2800" b="1" dirty="0" smtClean="0">
                <a:ln w="635">
                  <a:noFill/>
                </a:ln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Проверь себя ! </a:t>
            </a:r>
            <a:endParaRPr lang="ru-RU" sz="2800" b="1" dirty="0">
              <a:ln w="635">
                <a:noFill/>
              </a:ln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683568" y="908720"/>
          <a:ext cx="7924800" cy="5181600"/>
        </p:xfrm>
        <a:graphic>
          <a:graphicData uri="http://schemas.openxmlformats.org/drawingml/2006/table">
            <a:tbl>
              <a:tblPr bandRow="1">
                <a:tableStyleId>{5C22544A-7EE6-4342-B048-85BDC9FD1C3A}</a:tableStyleId>
              </a:tblPr>
              <a:tblGrid>
                <a:gridCol w="2641600"/>
                <a:gridCol w="3911600"/>
                <a:gridCol w="13716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(u + v)'</a:t>
                      </a:r>
                      <a:endParaRPr lang="ru-RU" sz="2800" b="1" i="1" dirty="0">
                        <a:solidFill>
                          <a:srgbClr val="002060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u' + v'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э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(u · v)'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u'·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v + u·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v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'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к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(u /v)'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(u‘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·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v –u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·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v') / v²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с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(x</a:t>
                      </a:r>
                      <a:r>
                        <a:rPr lang="ru-RU" sz="2800" b="1" i="1" dirty="0" smtClean="0">
                          <a:solidFill>
                            <a:srgbClr val="002060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ⁿ 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n</a:t>
                      </a:r>
                      <a:r>
                        <a:rPr lang="en-US" sz="2800" b="1" i="1" baseline="0" dirty="0" smtClean="0">
                          <a:solidFill>
                            <a:srgbClr val="005426"/>
                          </a:solidFill>
                        </a:rPr>
                        <a:t> ·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x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ⁿ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  <a:latin typeface="Calibri"/>
                        </a:rPr>
                        <a:t>⁻¹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err="1" smtClean="0">
                          <a:solidFill>
                            <a:srgbClr val="C00000"/>
                          </a:solidFill>
                        </a:rPr>
                        <a:t>п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C'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0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о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(Cu)'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C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u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'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err="1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(sin x)'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Cos x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е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</a:rPr>
                        <a:t>cos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 x)'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 - sin x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err="1" smtClean="0">
                          <a:solidFill>
                            <a:srgbClr val="C00000"/>
                          </a:solidFill>
                        </a:rPr>
                        <a:t>н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 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</a:rPr>
                        <a:t>tg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 x)'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 1 / (cos²</a:t>
                      </a:r>
                      <a:r>
                        <a:rPr lang="ru-RU" sz="2800" b="1" i="1" dirty="0" smtClean="0">
                          <a:solidFill>
                            <a:srgbClr val="005426"/>
                          </a:solidFill>
                        </a:rPr>
                        <a:t> </a:t>
                      </a:r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x)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т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(</a:t>
                      </a:r>
                      <a:r>
                        <a:rPr lang="en-US" sz="2800" b="1" i="1" dirty="0" err="1" smtClean="0">
                          <a:solidFill>
                            <a:srgbClr val="002060"/>
                          </a:solidFill>
                        </a:rPr>
                        <a:t>ctg</a:t>
                      </a:r>
                      <a:r>
                        <a:rPr lang="en-US" sz="2800" b="1" i="1" dirty="0" smtClean="0">
                          <a:solidFill>
                            <a:srgbClr val="002060"/>
                          </a:solidFill>
                        </a:rPr>
                        <a:t> x)'</a:t>
                      </a:r>
                      <a:endParaRPr lang="ru-RU" sz="2800" b="1" i="1" dirty="0">
                        <a:solidFill>
                          <a:srgbClr val="00206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sz="2800" b="1" i="1" dirty="0" smtClean="0">
                          <a:solidFill>
                            <a:srgbClr val="005426"/>
                          </a:solidFill>
                        </a:rPr>
                        <a:t> - 1 / (sin² x)</a:t>
                      </a:r>
                      <a:endParaRPr lang="ru-RU" sz="2800" b="1" i="1" dirty="0">
                        <a:solidFill>
                          <a:srgbClr val="005426"/>
                        </a:solidFill>
                      </a:endParaRPr>
                    </a:p>
                  </a:txBody>
                  <a:tcPr>
                    <a:solidFill>
                      <a:srgbClr val="FACEF2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800" b="1" i="0" dirty="0" smtClean="0">
                          <a:solidFill>
                            <a:srgbClr val="C00000"/>
                          </a:solidFill>
                        </a:rPr>
                        <a:t>а</a:t>
                      </a:r>
                      <a:endParaRPr lang="ru-RU" sz="2800" b="1" i="0" dirty="0">
                        <a:solidFill>
                          <a:srgbClr val="C00000"/>
                        </a:solidFill>
                      </a:endParaRPr>
                    </a:p>
                  </a:txBody>
                  <a:tcPr>
                    <a:solidFill>
                      <a:schemeClr val="accent3">
                        <a:lumMod val="40000"/>
                        <a:lumOff val="60000"/>
                      </a:schemeClr>
                    </a:solidFill>
                  </a:tcPr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29000">
              <a:schemeClr val="accent1">
                <a:lumMod val="75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51520" y="1227817"/>
            <a:ext cx="8532440" cy="397031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  <a:effectLst>
            <a:softEdge rad="6350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FF0000"/>
                </a:solidFill>
                <a:effectLst/>
                <a:latin typeface="Arial" pitchFamily="34" charset="0"/>
                <a:cs typeface="Arial" pitchFamily="34" charset="0"/>
              </a:rPr>
              <a:t>Экспонента 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-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это степенная функция.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b="1" i="1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 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Экспонента  — функция ,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 где </a:t>
            </a:r>
            <a:r>
              <a:rPr kumimoji="0" lang="ru-RU" sz="3600" b="1" i="1" u="none" strike="noStrike" cap="none" normalizeH="0" baseline="0" dirty="0" err="1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e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  <a:cs typeface="Arial" pitchFamily="34" charset="0"/>
              </a:rPr>
              <a:t> — основание натуральных логарифмов.</a:t>
            </a:r>
            <a:r>
              <a:rPr kumimoji="0" lang="ru-RU" sz="3600" b="1" i="1" u="none" strike="noStrike" cap="none" normalizeH="0" baseline="0" dirty="0" smtClean="0">
                <a:ln>
                  <a:noFill/>
                </a:ln>
                <a:solidFill>
                  <a:srgbClr val="003399"/>
                </a:solidFill>
                <a:effectLst/>
                <a:latin typeface="Arial" pitchFamily="34" charset="0"/>
              </a:rPr>
              <a:t> </a:t>
            </a:r>
            <a:endParaRPr kumimoji="0" lang="ru-RU" sz="7200" b="1" i="1" u="none" strike="noStrike" cap="none" normalizeH="0" baseline="0" dirty="0" smtClean="0">
              <a:ln>
                <a:noFill/>
              </a:ln>
              <a:solidFill>
                <a:srgbClr val="003399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1344</TotalTime>
  <Words>849</Words>
  <Application>Microsoft Office PowerPoint</Application>
  <PresentationFormat>Экран (4:3)</PresentationFormat>
  <Paragraphs>210</Paragraphs>
  <Slides>20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20</vt:i4>
      </vt:variant>
    </vt:vector>
  </HeadingPairs>
  <TitlesOfParts>
    <vt:vector size="21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</vt:vector>
  </TitlesOfParts>
  <Company>Admin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Mahanov B</dc:creator>
  <cp:lastModifiedBy>622</cp:lastModifiedBy>
  <cp:revision>108</cp:revision>
  <dcterms:created xsi:type="dcterms:W3CDTF">2013-01-08T21:59:17Z</dcterms:created>
  <dcterms:modified xsi:type="dcterms:W3CDTF">2015-02-03T08:54:24Z</dcterms:modified>
</cp:coreProperties>
</file>