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81" r:id="rId16"/>
    <p:sldId id="270" r:id="rId17"/>
    <p:sldId id="271" r:id="rId18"/>
    <p:sldId id="272" r:id="rId19"/>
    <p:sldId id="273" r:id="rId20"/>
    <p:sldId id="274" r:id="rId21"/>
    <p:sldId id="275" r:id="rId22"/>
    <p:sldId id="277" r:id="rId23"/>
    <p:sldId id="278" r:id="rId24"/>
    <p:sldId id="279" r:id="rId25"/>
    <p:sldId id="280" r:id="rId26"/>
    <p:sldId id="282" r:id="rId27"/>
    <p:sldId id="276"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6CEA91EE-5439-4967-A3BB-372DF586C2EE}" type="datetimeFigureOut">
              <a:rPr lang="ru-RU" smtClean="0"/>
              <a:pPr/>
              <a:t>03.02.2015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248B383-B6F1-4187-8A09-BBE2150A4102}" type="slidenum">
              <a:rPr lang="ru-RU" smtClean="0"/>
              <a:pPr/>
              <a:t>‹#›</a:t>
            </a:fld>
            <a:endParaRPr lang="ru-RU"/>
          </a:p>
        </p:txBody>
      </p:sp>
    </p:spTree>
  </p:cSld>
  <p:clrMapOvr>
    <a:masterClrMapping/>
  </p:clrMapOvr>
  <p:transition>
    <p:newsfla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EA91EE-5439-4967-A3BB-372DF586C2EE}" type="datetimeFigureOut">
              <a:rPr lang="ru-RU" smtClean="0"/>
              <a:pPr/>
              <a:t>03.02.2015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48B383-B6F1-4187-8A09-BBE2150A4102}"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newsfla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8.xml"/><Relationship Id="rId4" Type="http://schemas.openxmlformats.org/officeDocument/2006/relationships/image" Target="../media/image18.jpeg"/></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6" Type="http://schemas.openxmlformats.org/officeDocument/2006/relationships/image" Target="../media/image32.jpeg"/><Relationship Id="rId5" Type="http://schemas.openxmlformats.org/officeDocument/2006/relationships/image" Target="../media/image31.jpeg"/><Relationship Id="rId4" Type="http://schemas.openxmlformats.org/officeDocument/2006/relationships/image" Target="../media/image30.jpeg"/></Relationships>
</file>

<file path=ppt/slides/_rels/slide1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8.xml"/><Relationship Id="rId5" Type="http://schemas.openxmlformats.org/officeDocument/2006/relationships/image" Target="../media/image40.jpeg"/><Relationship Id="rId4" Type="http://schemas.openxmlformats.org/officeDocument/2006/relationships/image" Target="../media/image39.jpeg"/></Relationships>
</file>

<file path=ppt/slides/_rels/slide16.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46.jpeg"/><Relationship Id="rId2" Type="http://schemas.openxmlformats.org/officeDocument/2006/relationships/image" Target="../media/image41.jpeg"/><Relationship Id="rId1" Type="http://schemas.openxmlformats.org/officeDocument/2006/relationships/slideLayout" Target="../slideLayouts/slideLayout8.xml"/><Relationship Id="rId6" Type="http://schemas.openxmlformats.org/officeDocument/2006/relationships/image" Target="../media/image45.jpeg"/><Relationship Id="rId5" Type="http://schemas.openxmlformats.org/officeDocument/2006/relationships/image" Target="../media/image44.jpeg"/><Relationship Id="rId4" Type="http://schemas.openxmlformats.org/officeDocument/2006/relationships/image" Target="../media/image43.jpeg"/></Relationships>
</file>

<file path=ppt/slides/_rels/slide17.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8.xml"/><Relationship Id="rId5" Type="http://schemas.openxmlformats.org/officeDocument/2006/relationships/image" Target="../media/image55.jpeg"/><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8.xml"/><Relationship Id="rId5" Type="http://schemas.openxmlformats.org/officeDocument/2006/relationships/image" Target="../media/image59.jpeg"/><Relationship Id="rId4" Type="http://schemas.openxmlformats.org/officeDocument/2006/relationships/image" Target="../media/image58.jpeg"/></Relationships>
</file>

<file path=ppt/slides/_rels/slide23.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8.xml"/><Relationship Id="rId4" Type="http://schemas.openxmlformats.org/officeDocument/2006/relationships/image" Target="../media/image62.jpeg"/></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8.xml"/><Relationship Id="rId4" Type="http://schemas.openxmlformats.org/officeDocument/2006/relationships/image" Target="../media/image65.jpeg"/></Relationships>
</file>

<file path=ppt/slides/_rels/slide2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8.xml"/><Relationship Id="rId5" Type="http://schemas.openxmlformats.org/officeDocument/2006/relationships/image" Target="../media/image69.jpeg"/><Relationship Id="rId4" Type="http://schemas.openxmlformats.org/officeDocument/2006/relationships/image" Target="../media/image68.jpeg"/></Relationships>
</file>

<file path=ppt/slides/_rels/slide26.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podarki.ru/chto-podarit/cherdachnie-kofeinie-igrushki" TargetMode="External"/><Relationship Id="rId2" Type="http://schemas.openxmlformats.org/officeDocument/2006/relationships/hyperlink" Target="http://nacrestike.ru/publ/master_klassy/kofejnye_igrushki_svoimi_rukami_master_klass/9-1-0-1125" TargetMode="External"/><Relationship Id="rId1" Type="http://schemas.openxmlformats.org/officeDocument/2006/relationships/slideLayout" Target="../slideLayouts/slideLayout2.xml"/><Relationship Id="rId4" Type="http://schemas.openxmlformats.org/officeDocument/2006/relationships/image" Target="../media/image72.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8000"/>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1071546"/>
            <a:ext cx="7772400" cy="1470025"/>
          </a:xfrm>
        </p:spPr>
        <p:txBody>
          <a:bodyPr/>
          <a:lstStyle/>
          <a:p>
            <a:r>
              <a:rPr lang="ru-RU" b="1" dirty="0" smtClean="0">
                <a:solidFill>
                  <a:schemeClr val="accent2">
                    <a:lumMod val="50000"/>
                  </a:schemeClr>
                </a:solidFill>
                <a:effectLst>
                  <a:outerShdw blurRad="38100" dist="38100" dir="2700000" algn="tl">
                    <a:srgbClr val="000000">
                      <a:alpha val="43137"/>
                    </a:srgbClr>
                  </a:outerShdw>
                </a:effectLst>
                <a:latin typeface="Georgia" pitchFamily="18" charset="0"/>
              </a:rPr>
              <a:t>СКАЗКИ СТАРОГО ЧЕРДАКА</a:t>
            </a:r>
            <a:endParaRPr lang="ru-RU" b="1" dirty="0">
              <a:solidFill>
                <a:schemeClr val="accent2">
                  <a:lumMod val="50000"/>
                </a:schemeClr>
              </a:solidFill>
              <a:effectLst>
                <a:outerShdw blurRad="38100" dist="38100" dir="2700000" algn="tl">
                  <a:srgbClr val="000000">
                    <a:alpha val="43137"/>
                  </a:srgbClr>
                </a:outerShdw>
              </a:effectLst>
              <a:latin typeface="Georgia" pitchFamily="18" charset="0"/>
            </a:endParaRPr>
          </a:p>
        </p:txBody>
      </p:sp>
      <p:sp>
        <p:nvSpPr>
          <p:cNvPr id="3" name="Подзаголовок 2"/>
          <p:cNvSpPr>
            <a:spLocks noGrp="1"/>
          </p:cNvSpPr>
          <p:nvPr>
            <p:ph type="subTitle" idx="1"/>
          </p:nvPr>
        </p:nvSpPr>
        <p:spPr>
          <a:xfrm>
            <a:off x="1643042" y="2571744"/>
            <a:ext cx="6400800" cy="1752600"/>
          </a:xfrm>
        </p:spPr>
        <p:txBody>
          <a:bodyPr>
            <a:noAutofit/>
          </a:bodyPr>
          <a:lstStyle/>
          <a:p>
            <a:r>
              <a:rPr lang="ru-RU" sz="4400" dirty="0" smtClean="0">
                <a:solidFill>
                  <a:schemeClr val="accent2">
                    <a:lumMod val="50000"/>
                  </a:schemeClr>
                </a:solidFill>
                <a:latin typeface="Mistral" pitchFamily="66" charset="0"/>
              </a:rPr>
              <a:t>А сегодня, мой маленький друг, мы прогуляемся на старый чердак, и послушаем его истории….</a:t>
            </a:r>
            <a:endParaRPr lang="ru-RU" sz="4400" dirty="0">
              <a:solidFill>
                <a:schemeClr val="accent2">
                  <a:lumMod val="50000"/>
                </a:schemeClr>
              </a:solidFill>
              <a:latin typeface="Mistral" pitchFamily="66" charset="0"/>
            </a:endParaRPr>
          </a:p>
        </p:txBody>
      </p:sp>
      <p:sp>
        <p:nvSpPr>
          <p:cNvPr id="4" name="TextBox 3"/>
          <p:cNvSpPr txBox="1"/>
          <p:nvPr/>
        </p:nvSpPr>
        <p:spPr>
          <a:xfrm>
            <a:off x="1571604" y="6000768"/>
            <a:ext cx="6027164" cy="646331"/>
          </a:xfrm>
          <a:prstGeom prst="rect">
            <a:avLst/>
          </a:prstGeom>
          <a:noFill/>
        </p:spPr>
        <p:txBody>
          <a:bodyPr wrap="none" rtlCol="0" anchor="b">
            <a:spAutoFit/>
          </a:bodyPr>
          <a:lstStyle/>
          <a:p>
            <a:pPr algn="ctr"/>
            <a:r>
              <a:rPr lang="ru-RU" i="1" dirty="0" smtClean="0">
                <a:solidFill>
                  <a:schemeClr val="accent2">
                    <a:lumMod val="50000"/>
                  </a:schemeClr>
                </a:solidFill>
              </a:rPr>
              <a:t>Материал подготовила педагог МБОУ ДОД </a:t>
            </a:r>
            <a:r>
              <a:rPr lang="ru-RU" i="1" dirty="0" err="1" smtClean="0">
                <a:solidFill>
                  <a:schemeClr val="accent2">
                    <a:lumMod val="50000"/>
                  </a:schemeClr>
                </a:solidFill>
              </a:rPr>
              <a:t>Бейского</a:t>
            </a:r>
            <a:r>
              <a:rPr lang="ru-RU" i="1" dirty="0" smtClean="0">
                <a:solidFill>
                  <a:schemeClr val="accent2">
                    <a:lumMod val="50000"/>
                  </a:schemeClr>
                </a:solidFill>
              </a:rPr>
              <a:t> ЦДТ</a:t>
            </a:r>
          </a:p>
          <a:p>
            <a:pPr algn="ctr"/>
            <a:r>
              <a:rPr lang="ru-RU" i="1" dirty="0" smtClean="0">
                <a:solidFill>
                  <a:schemeClr val="accent2">
                    <a:lumMod val="50000"/>
                  </a:schemeClr>
                </a:solidFill>
              </a:rPr>
              <a:t>Пайкова Татьяна Иннокентьевна</a:t>
            </a:r>
            <a:endParaRPr lang="ru-RU" i="1" dirty="0">
              <a:solidFill>
                <a:schemeClr val="accent2">
                  <a:lumMod val="50000"/>
                </a:schemeClr>
              </a:solidFill>
            </a:endParaRPr>
          </a:p>
        </p:txBody>
      </p:sp>
    </p:spTree>
  </p:cSld>
  <p:clrMapOvr>
    <a:masterClrMapping/>
  </p:clrMapOvr>
  <p:transition spd="slow">
    <p:newsfla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V="1">
            <a:off x="-1357354" y="0"/>
            <a:ext cx="71439" cy="214290"/>
          </a:xfrm>
        </p:spPr>
        <p:txBody>
          <a:bodyPr>
            <a:normAutofit fontScale="90000"/>
          </a:bodyPr>
          <a:lstStyle/>
          <a:p>
            <a:endParaRPr lang="ru-RU" dirty="0"/>
          </a:p>
        </p:txBody>
      </p:sp>
      <p:pic>
        <p:nvPicPr>
          <p:cNvPr id="5" name="Содержимое 4" descr="92f529c66f61c92bc513ea19737f27f4.jpg"/>
          <p:cNvPicPr>
            <a:picLocks noGrp="1" noChangeAspect="1"/>
          </p:cNvPicPr>
          <p:nvPr>
            <p:ph idx="1"/>
          </p:nvPr>
        </p:nvPicPr>
        <p:blipFill>
          <a:blip r:embed="rId2" cstate="email"/>
          <a:stretch>
            <a:fillRect/>
          </a:stretch>
        </p:blipFill>
        <p:spPr>
          <a:xfrm>
            <a:off x="3714744" y="214290"/>
            <a:ext cx="5111750" cy="3405703"/>
          </a:xfrm>
          <a:prstGeom prst="rect">
            <a:avLst/>
          </a:prstGeom>
          <a:ln>
            <a:noFill/>
          </a:ln>
          <a:effectLst>
            <a:softEdge rad="112500"/>
          </a:effectLst>
        </p:spPr>
      </p:pic>
      <p:sp>
        <p:nvSpPr>
          <p:cNvPr id="4" name="Текст 3"/>
          <p:cNvSpPr>
            <a:spLocks noGrp="1"/>
          </p:cNvSpPr>
          <p:nvPr>
            <p:ph type="body" sz="half" idx="2"/>
          </p:nvPr>
        </p:nvSpPr>
        <p:spPr>
          <a:xfrm>
            <a:off x="571472" y="0"/>
            <a:ext cx="3008313" cy="5483245"/>
          </a:xfrm>
        </p:spPr>
        <p:txBody>
          <a:bodyPr>
            <a:normAutofit/>
          </a:bodyPr>
          <a:lstStyle/>
          <a:p>
            <a:pPr algn="ctr"/>
            <a:r>
              <a:rPr lang="ru-RU" sz="2000" dirty="0" smtClean="0">
                <a:solidFill>
                  <a:schemeClr val="accent2">
                    <a:lumMod val="50000"/>
                  </a:schemeClr>
                </a:solidFill>
                <a:latin typeface="Georgia" pitchFamily="18" charset="0"/>
              </a:rPr>
              <a:t>Сегодня чердачная игрушка – это уже не просто игровая кукла.   Это замечательное украшение интерьера, оберег и  сувенирная продукция. Соответственно расширился диапазон чердачных игрушек – приняв в себя фигурки животных и мифических персонажей.</a:t>
            </a:r>
            <a:endParaRPr lang="ru-RU" sz="2000" dirty="0">
              <a:solidFill>
                <a:schemeClr val="accent2">
                  <a:lumMod val="50000"/>
                </a:schemeClr>
              </a:solidFill>
              <a:latin typeface="Georgia" pitchFamily="18" charset="0"/>
            </a:endParaRPr>
          </a:p>
        </p:txBody>
      </p:sp>
      <p:pic>
        <p:nvPicPr>
          <p:cNvPr id="6" name="Рисунок 5" descr="07985886f2da2009ce87cccbd6a8586a_1876436383_800px.jpg"/>
          <p:cNvPicPr>
            <a:picLocks noChangeAspect="1"/>
          </p:cNvPicPr>
          <p:nvPr/>
        </p:nvPicPr>
        <p:blipFill>
          <a:blip r:embed="rId3" cstate="email"/>
          <a:stretch>
            <a:fillRect/>
          </a:stretch>
        </p:blipFill>
        <p:spPr>
          <a:xfrm>
            <a:off x="4214810" y="3000372"/>
            <a:ext cx="4762500" cy="3571875"/>
          </a:xfrm>
          <a:prstGeom prst="rect">
            <a:avLst/>
          </a:prstGeom>
          <a:ln>
            <a:noFill/>
          </a:ln>
          <a:effectLst>
            <a:softEdge rad="112500"/>
          </a:effectLst>
        </p:spPr>
      </p:pic>
      <p:pic>
        <p:nvPicPr>
          <p:cNvPr id="2050" name="Picture 2" descr="D:\Рисунки\2013\мир сибири\100_9369.JPG"/>
          <p:cNvPicPr>
            <a:picLocks noChangeAspect="1" noChangeArrowheads="1"/>
          </p:cNvPicPr>
          <p:nvPr/>
        </p:nvPicPr>
        <p:blipFill>
          <a:blip r:embed="rId4" cstate="email"/>
          <a:srcRect/>
          <a:stretch>
            <a:fillRect/>
          </a:stretch>
        </p:blipFill>
        <p:spPr bwMode="auto">
          <a:xfrm>
            <a:off x="500033" y="4357694"/>
            <a:ext cx="3715717" cy="228601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7" name="Содержимое 6" descr="0_612c0_a3c370e9_XL.jpg"/>
          <p:cNvPicPr>
            <a:picLocks noGrp="1" noChangeAspect="1"/>
          </p:cNvPicPr>
          <p:nvPr>
            <p:ph idx="1"/>
          </p:nvPr>
        </p:nvPicPr>
        <p:blipFill>
          <a:blip r:embed="rId2" cstate="email"/>
          <a:stretch>
            <a:fillRect/>
          </a:stretch>
        </p:blipFill>
        <p:spPr>
          <a:xfrm>
            <a:off x="357158" y="214290"/>
            <a:ext cx="5048285" cy="3786214"/>
          </a:xfrm>
          <a:prstGeom prst="rect">
            <a:avLst/>
          </a:prstGeom>
          <a:ln>
            <a:noFill/>
          </a:ln>
          <a:effectLst>
            <a:softEdge rad="112500"/>
          </a:effectLst>
        </p:spPr>
      </p:pic>
      <p:pic>
        <p:nvPicPr>
          <p:cNvPr id="8" name="Рисунок 7" descr="1c62343206-kukly-igrushki-kofejnaya-para-slon-prokofij-n2791.jpg"/>
          <p:cNvPicPr>
            <a:picLocks noChangeAspect="1"/>
          </p:cNvPicPr>
          <p:nvPr/>
        </p:nvPicPr>
        <p:blipFill>
          <a:blip r:embed="rId3" cstate="email"/>
          <a:stretch>
            <a:fillRect/>
          </a:stretch>
        </p:blipFill>
        <p:spPr>
          <a:xfrm>
            <a:off x="3714743" y="2714620"/>
            <a:ext cx="5057111" cy="3786214"/>
          </a:xfrm>
          <a:prstGeom prst="rect">
            <a:avLst/>
          </a:prstGeom>
          <a:ln>
            <a:noFill/>
          </a:ln>
          <a:effectLst>
            <a:softEdge rad="112500"/>
          </a:effectLst>
        </p:spPr>
      </p:pic>
      <p:sp>
        <p:nvSpPr>
          <p:cNvPr id="9" name="Прямоугольник 8"/>
          <p:cNvSpPr/>
          <p:nvPr/>
        </p:nvSpPr>
        <p:spPr>
          <a:xfrm>
            <a:off x="4857752" y="2071678"/>
            <a:ext cx="3187091" cy="923330"/>
          </a:xfrm>
          <a:prstGeom prst="rect">
            <a:avLst/>
          </a:prstGeom>
          <a:noFill/>
        </p:spPr>
        <p:txBody>
          <a:bodyPr wrap="none" lIns="91440" tIns="45720" rIns="91440" bIns="45720">
            <a:spAutoFit/>
          </a:bodyPr>
          <a:lstStyle/>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СЛОНИКИ</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10" name="Рисунок 9" descr="81a3afe5b20c8459a6768e76599c3b22.jpg"/>
          <p:cNvPicPr>
            <a:picLocks noChangeAspect="1"/>
          </p:cNvPicPr>
          <p:nvPr/>
        </p:nvPicPr>
        <p:blipFill>
          <a:blip r:embed="rId4" cstate="email"/>
          <a:srcRect/>
          <a:stretch>
            <a:fillRect/>
          </a:stretch>
        </p:blipFill>
        <p:spPr>
          <a:xfrm>
            <a:off x="1071538" y="3643314"/>
            <a:ext cx="2894155" cy="2857520"/>
          </a:xfrm>
          <a:prstGeom prst="rect">
            <a:avLst/>
          </a:prstGeom>
          <a:ln>
            <a:noFill/>
          </a:ln>
          <a:effectLst>
            <a:softEdge rad="112500"/>
          </a:effectLst>
        </p:spPr>
      </p:pic>
      <p:pic>
        <p:nvPicPr>
          <p:cNvPr id="11" name="Рисунок 10" descr="sam_1345.jpg"/>
          <p:cNvPicPr>
            <a:picLocks noChangeAspect="1"/>
          </p:cNvPicPr>
          <p:nvPr/>
        </p:nvPicPr>
        <p:blipFill>
          <a:blip r:embed="rId5" cstate="email"/>
          <a:stretch>
            <a:fillRect/>
          </a:stretch>
        </p:blipFill>
        <p:spPr>
          <a:xfrm>
            <a:off x="5500694" y="142852"/>
            <a:ext cx="2389899" cy="2214578"/>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2b924618911-kukly-igrushki-cherdachnye-angelochki-prodany-n2745.jpg"/>
          <p:cNvPicPr>
            <a:picLocks noGrp="1" noChangeAspect="1"/>
          </p:cNvPicPr>
          <p:nvPr>
            <p:ph idx="1"/>
          </p:nvPr>
        </p:nvPicPr>
        <p:blipFill>
          <a:blip r:embed="rId2" cstate="email"/>
          <a:stretch>
            <a:fillRect/>
          </a:stretch>
        </p:blipFill>
        <p:spPr>
          <a:xfrm rot="20664678">
            <a:off x="332329" y="409458"/>
            <a:ext cx="3507039" cy="5260558"/>
          </a:xfrm>
          <a:prstGeom prst="rect">
            <a:avLst/>
          </a:prstGeom>
          <a:ln>
            <a:noFill/>
          </a:ln>
          <a:effectLst>
            <a:softEdge rad="112500"/>
          </a:effectLst>
        </p:spPr>
      </p:pic>
      <p:pic>
        <p:nvPicPr>
          <p:cNvPr id="5" name="Рисунок 4" descr="97714143679-kukly-igrushki-roza-vetrov-n3669.jpg"/>
          <p:cNvPicPr>
            <a:picLocks noChangeAspect="1"/>
          </p:cNvPicPr>
          <p:nvPr/>
        </p:nvPicPr>
        <p:blipFill>
          <a:blip r:embed="rId3" cstate="email"/>
          <a:stretch>
            <a:fillRect/>
          </a:stretch>
        </p:blipFill>
        <p:spPr>
          <a:xfrm>
            <a:off x="3214678" y="357166"/>
            <a:ext cx="3348130" cy="4075061"/>
          </a:xfrm>
          <a:prstGeom prst="rect">
            <a:avLst/>
          </a:prstGeom>
          <a:ln>
            <a:noFill/>
          </a:ln>
          <a:effectLst>
            <a:softEdge rad="112500"/>
          </a:effectLst>
        </p:spPr>
      </p:pic>
      <p:pic>
        <p:nvPicPr>
          <p:cNvPr id="6" name="Рисунок 5" descr="ya_758_0.jpg"/>
          <p:cNvPicPr>
            <a:picLocks noChangeAspect="1"/>
          </p:cNvPicPr>
          <p:nvPr/>
        </p:nvPicPr>
        <p:blipFill>
          <a:blip r:embed="rId4" cstate="email"/>
          <a:stretch>
            <a:fillRect/>
          </a:stretch>
        </p:blipFill>
        <p:spPr>
          <a:xfrm rot="742987">
            <a:off x="5981723" y="2950765"/>
            <a:ext cx="2574782" cy="3433043"/>
          </a:xfrm>
          <a:prstGeom prst="rect">
            <a:avLst/>
          </a:prstGeom>
          <a:ln>
            <a:noFill/>
          </a:ln>
          <a:effectLst>
            <a:softEdge rad="112500"/>
          </a:effectLst>
        </p:spPr>
      </p:pic>
      <p:sp>
        <p:nvSpPr>
          <p:cNvPr id="7" name="Прямоугольник 6"/>
          <p:cNvSpPr/>
          <p:nvPr/>
        </p:nvSpPr>
        <p:spPr>
          <a:xfrm>
            <a:off x="3143240" y="4929198"/>
            <a:ext cx="2661562" cy="923330"/>
          </a:xfrm>
          <a:prstGeom prst="rect">
            <a:avLst/>
          </a:prstGeom>
          <a:noFill/>
        </p:spPr>
        <p:txBody>
          <a:bodyPr wrap="none" lIns="91440" tIns="45720" rIns="91440" bIns="45720">
            <a:spAutoFit/>
          </a:bodyPr>
          <a:lstStyle/>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АНГЕЛЫ</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pic>
        <p:nvPicPr>
          <p:cNvPr id="8" name="Рисунок 7" descr="9208878d13c2a32d8ba5d19547fb6d3d.jpg"/>
          <p:cNvPicPr>
            <a:picLocks noChangeAspect="1"/>
          </p:cNvPicPr>
          <p:nvPr/>
        </p:nvPicPr>
        <p:blipFill>
          <a:blip r:embed="rId5" cstate="email"/>
          <a:stretch>
            <a:fillRect/>
          </a:stretch>
        </p:blipFill>
        <p:spPr>
          <a:xfrm rot="20931583">
            <a:off x="6259163" y="252979"/>
            <a:ext cx="1667123" cy="2770842"/>
          </a:xfrm>
          <a:prstGeom prst="rect">
            <a:avLst/>
          </a:prstGeom>
          <a:ln>
            <a:noFill/>
          </a:ln>
          <a:effectLst>
            <a:softEdge rad="112500"/>
          </a:effectLst>
        </p:spPr>
      </p:pic>
      <p:pic>
        <p:nvPicPr>
          <p:cNvPr id="9" name="Рисунок 8" descr="P1040842.JPG"/>
          <p:cNvPicPr>
            <a:picLocks noChangeAspect="1"/>
          </p:cNvPicPr>
          <p:nvPr/>
        </p:nvPicPr>
        <p:blipFill>
          <a:blip r:embed="rId6" cstate="email"/>
          <a:stretch>
            <a:fillRect/>
          </a:stretch>
        </p:blipFill>
        <p:spPr>
          <a:xfrm>
            <a:off x="857224" y="3714752"/>
            <a:ext cx="1998570" cy="2786058"/>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3ee20534761-kukly-igrushki-kotyavchik-s-oduvanchikom.jpg"/>
          <p:cNvPicPr>
            <a:picLocks noGrp="1" noChangeAspect="1"/>
          </p:cNvPicPr>
          <p:nvPr>
            <p:ph idx="1"/>
          </p:nvPr>
        </p:nvPicPr>
        <p:blipFill>
          <a:blip r:embed="rId2"/>
          <a:stretch>
            <a:fillRect/>
          </a:stretch>
        </p:blipFill>
        <p:spPr>
          <a:xfrm>
            <a:off x="214282" y="0"/>
            <a:ext cx="4525963" cy="4525963"/>
          </a:xfrm>
          <a:prstGeom prst="rect">
            <a:avLst/>
          </a:prstGeom>
          <a:ln>
            <a:noFill/>
          </a:ln>
          <a:effectLst>
            <a:softEdge rad="112500"/>
          </a:effectLst>
        </p:spPr>
      </p:pic>
      <p:pic>
        <p:nvPicPr>
          <p:cNvPr id="5" name="Рисунок 4" descr="8d912115367-kukly-igrushki-nochnye-strashilki-n1031.jpg"/>
          <p:cNvPicPr>
            <a:picLocks noChangeAspect="1"/>
          </p:cNvPicPr>
          <p:nvPr/>
        </p:nvPicPr>
        <p:blipFill>
          <a:blip r:embed="rId3"/>
          <a:stretch>
            <a:fillRect/>
          </a:stretch>
        </p:blipFill>
        <p:spPr>
          <a:xfrm>
            <a:off x="4572000" y="285728"/>
            <a:ext cx="3795316" cy="3071834"/>
          </a:xfrm>
          <a:prstGeom prst="rect">
            <a:avLst/>
          </a:prstGeom>
          <a:ln>
            <a:noFill/>
          </a:ln>
          <a:effectLst>
            <a:softEdge rad="112500"/>
          </a:effectLst>
        </p:spPr>
      </p:pic>
      <p:pic>
        <p:nvPicPr>
          <p:cNvPr id="6" name="Рисунок 5" descr="346595_img_6383.jpg"/>
          <p:cNvPicPr>
            <a:picLocks noChangeAspect="1"/>
          </p:cNvPicPr>
          <p:nvPr/>
        </p:nvPicPr>
        <p:blipFill>
          <a:blip r:embed="rId4" cstate="email"/>
          <a:stretch>
            <a:fillRect/>
          </a:stretch>
        </p:blipFill>
        <p:spPr>
          <a:xfrm>
            <a:off x="5286365" y="2928934"/>
            <a:ext cx="3857635" cy="3630715"/>
          </a:xfrm>
          <a:prstGeom prst="rect">
            <a:avLst/>
          </a:prstGeom>
          <a:ln>
            <a:noFill/>
          </a:ln>
          <a:effectLst>
            <a:softEdge rad="112500"/>
          </a:effectLst>
        </p:spPr>
      </p:pic>
      <p:pic>
        <p:nvPicPr>
          <p:cNvPr id="7" name="Рисунок 6" descr="getImageоилопглоп.jpg"/>
          <p:cNvPicPr>
            <a:picLocks noChangeAspect="1"/>
          </p:cNvPicPr>
          <p:nvPr/>
        </p:nvPicPr>
        <p:blipFill>
          <a:blip r:embed="rId5" cstate="email"/>
          <a:stretch>
            <a:fillRect/>
          </a:stretch>
        </p:blipFill>
        <p:spPr>
          <a:xfrm>
            <a:off x="2285984" y="4500570"/>
            <a:ext cx="3143240" cy="2357430"/>
          </a:xfrm>
          <a:prstGeom prst="rect">
            <a:avLst/>
          </a:prstGeom>
          <a:ln>
            <a:noFill/>
          </a:ln>
          <a:effectLst>
            <a:softEdge rad="112500"/>
          </a:effectLst>
        </p:spPr>
      </p:pic>
      <p:sp>
        <p:nvSpPr>
          <p:cNvPr id="8" name="Прямоугольник 7"/>
          <p:cNvSpPr/>
          <p:nvPr/>
        </p:nvSpPr>
        <p:spPr>
          <a:xfrm>
            <a:off x="285720" y="2857496"/>
            <a:ext cx="4974439" cy="1754326"/>
          </a:xfrm>
          <a:prstGeom prst="rect">
            <a:avLst/>
          </a:prstGeom>
          <a:noFill/>
        </p:spPr>
        <p:txBody>
          <a:bodyPr wrap="none" lIns="91440" tIns="45720" rIns="91440" bIns="45720">
            <a:spAutoFit/>
          </a:bodyPr>
          <a:lstStyle/>
          <a:p>
            <a:pPr algn="ct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КОТЫ И КОШКИ</a:t>
            </a:r>
            <a:b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r>
              <a:rPr lang="ru-RU"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ВСЕХ МАСТЕЙ</a:t>
            </a:r>
            <a:endParaRPr lang="ru-RU"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pic>
        <p:nvPicPr>
          <p:cNvPr id="9" name="Рисунок 8" descr="4ed13198677-ukrasheniya-brosh-otkryt-svoe-serdtse-n2888.jpg"/>
          <p:cNvPicPr>
            <a:picLocks noChangeAspect="1"/>
          </p:cNvPicPr>
          <p:nvPr/>
        </p:nvPicPr>
        <p:blipFill>
          <a:blip r:embed="rId6" cstate="email"/>
          <a:stretch>
            <a:fillRect/>
          </a:stretch>
        </p:blipFill>
        <p:spPr>
          <a:xfrm>
            <a:off x="285720" y="4367310"/>
            <a:ext cx="2571768" cy="249069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_gVJqhgX60g.jpg"/>
          <p:cNvPicPr>
            <a:picLocks noGrp="1" noChangeAspect="1"/>
          </p:cNvPicPr>
          <p:nvPr>
            <p:ph idx="1"/>
          </p:nvPr>
        </p:nvPicPr>
        <p:blipFill>
          <a:blip r:embed="rId2" cstate="email"/>
          <a:stretch>
            <a:fillRect/>
          </a:stretch>
        </p:blipFill>
        <p:spPr>
          <a:xfrm>
            <a:off x="285720" y="142852"/>
            <a:ext cx="6502400" cy="3652520"/>
          </a:xfrm>
          <a:prstGeom prst="rect">
            <a:avLst/>
          </a:prstGeom>
          <a:ln>
            <a:noFill/>
          </a:ln>
          <a:effectLst>
            <a:softEdge rad="112500"/>
          </a:effectLst>
        </p:spPr>
      </p:pic>
      <p:pic>
        <p:nvPicPr>
          <p:cNvPr id="5" name="Рисунок 4" descr="2sj20Peb3ig.jpg"/>
          <p:cNvPicPr>
            <a:picLocks noChangeAspect="1"/>
          </p:cNvPicPr>
          <p:nvPr/>
        </p:nvPicPr>
        <p:blipFill>
          <a:blip r:embed="rId3" cstate="email"/>
          <a:stretch>
            <a:fillRect/>
          </a:stretch>
        </p:blipFill>
        <p:spPr>
          <a:xfrm rot="496048">
            <a:off x="5349344" y="805695"/>
            <a:ext cx="3536054" cy="3852379"/>
          </a:xfrm>
          <a:prstGeom prst="rect">
            <a:avLst/>
          </a:prstGeom>
          <a:ln>
            <a:noFill/>
          </a:ln>
          <a:effectLst>
            <a:softEdge rad="112500"/>
          </a:effectLst>
        </p:spPr>
      </p:pic>
      <p:pic>
        <p:nvPicPr>
          <p:cNvPr id="6" name="Рисунок 5" descr="827f7b80c23260625d661db52d007592.jpg"/>
          <p:cNvPicPr>
            <a:picLocks noChangeAspect="1"/>
          </p:cNvPicPr>
          <p:nvPr/>
        </p:nvPicPr>
        <p:blipFill>
          <a:blip r:embed="rId4" cstate="email"/>
          <a:stretch>
            <a:fillRect/>
          </a:stretch>
        </p:blipFill>
        <p:spPr>
          <a:xfrm rot="317696">
            <a:off x="3535015" y="3293862"/>
            <a:ext cx="4929222" cy="2525717"/>
          </a:xfrm>
          <a:prstGeom prst="rect">
            <a:avLst/>
          </a:prstGeom>
          <a:ln>
            <a:noFill/>
          </a:ln>
          <a:effectLst>
            <a:softEdge rad="112500"/>
          </a:effectLst>
        </p:spPr>
      </p:pic>
      <p:pic>
        <p:nvPicPr>
          <p:cNvPr id="8" name="Рисунок 7" descr="b3720389833-kukly-igrushki-naglyj-mysh-n5262.jpg"/>
          <p:cNvPicPr>
            <a:picLocks noChangeAspect="1"/>
          </p:cNvPicPr>
          <p:nvPr/>
        </p:nvPicPr>
        <p:blipFill>
          <a:blip r:embed="rId5" cstate="email"/>
          <a:stretch>
            <a:fillRect/>
          </a:stretch>
        </p:blipFill>
        <p:spPr>
          <a:xfrm>
            <a:off x="428596" y="3429000"/>
            <a:ext cx="2529840" cy="2340864"/>
          </a:xfrm>
          <a:prstGeom prst="rect">
            <a:avLst/>
          </a:prstGeom>
          <a:ln>
            <a:noFill/>
          </a:ln>
          <a:effectLst>
            <a:softEdge rad="112500"/>
          </a:effectLst>
        </p:spPr>
      </p:pic>
      <p:sp>
        <p:nvSpPr>
          <p:cNvPr id="9" name="Прямоугольник 8"/>
          <p:cNvSpPr/>
          <p:nvPr/>
        </p:nvSpPr>
        <p:spPr>
          <a:xfrm>
            <a:off x="1214414" y="4857760"/>
            <a:ext cx="6622134" cy="1754326"/>
          </a:xfrm>
          <a:prstGeom prst="rect">
            <a:avLst/>
          </a:prstGeom>
          <a:noFill/>
        </p:spPr>
        <p:txBody>
          <a:bodyPr wrap="none" lIns="91440" tIns="45720" rIns="91440" bIns="45720">
            <a:spAutoFit/>
          </a:bodyPr>
          <a:lstStyle/>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И ПРОЧАЯ ЗАБАВНАЯ</a:t>
            </a:r>
          </a:p>
          <a:p>
            <a:pPr algn="ctr"/>
            <a:r>
              <a:rPr lang="ru-RU" sz="5400" b="1" cap="none" spc="0"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 ЖИВНОСТЬ</a:t>
            </a: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ransition>
    <p:newsflash/>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flipH="1">
            <a:off x="-1785981" y="273050"/>
            <a:ext cx="785817" cy="45719"/>
          </a:xfrm>
        </p:spPr>
        <p:txBody>
          <a:bodyPr>
            <a:normAutofit fontScale="90000"/>
          </a:bodyPr>
          <a:lstStyle/>
          <a:p>
            <a:endParaRPr lang="ru-RU" dirty="0"/>
          </a:p>
        </p:txBody>
      </p:sp>
      <p:pic>
        <p:nvPicPr>
          <p:cNvPr id="7" name="Содержимое 6" descr="10853421.jpg"/>
          <p:cNvPicPr>
            <a:picLocks noGrp="1" noChangeAspect="1"/>
          </p:cNvPicPr>
          <p:nvPr>
            <p:ph idx="1"/>
          </p:nvPr>
        </p:nvPicPr>
        <p:blipFill>
          <a:blip r:embed="rId2"/>
          <a:srcRect/>
          <a:stretch>
            <a:fillRect/>
          </a:stretch>
        </p:blipFill>
        <p:spPr>
          <a:xfrm rot="21166597">
            <a:off x="3857620" y="571480"/>
            <a:ext cx="1857388" cy="2944027"/>
          </a:xfrm>
          <a:prstGeom prst="rect">
            <a:avLst/>
          </a:prstGeom>
          <a:ln>
            <a:noFill/>
          </a:ln>
          <a:effectLst>
            <a:softEdge rad="112500"/>
          </a:effectLst>
        </p:spPr>
      </p:pic>
      <p:sp>
        <p:nvSpPr>
          <p:cNvPr id="6" name="Текст 5"/>
          <p:cNvSpPr>
            <a:spLocks noGrp="1"/>
          </p:cNvSpPr>
          <p:nvPr>
            <p:ph type="body" sz="half" idx="2"/>
          </p:nvPr>
        </p:nvSpPr>
        <p:spPr>
          <a:xfrm>
            <a:off x="457200" y="428604"/>
            <a:ext cx="3008313" cy="5697559"/>
          </a:xfrm>
        </p:spPr>
        <p:txBody>
          <a:bodyPr>
            <a:normAutofit/>
          </a:bodyPr>
          <a:lstStyle/>
          <a:p>
            <a:pPr algn="ctr" fontAlgn="base"/>
            <a:r>
              <a:rPr lang="ru-RU" sz="2000" dirty="0" smtClean="0">
                <a:solidFill>
                  <a:schemeClr val="accent2">
                    <a:lumMod val="50000"/>
                  </a:schemeClr>
                </a:solidFill>
                <a:latin typeface="Georgia" pitchFamily="18" charset="0"/>
              </a:rPr>
              <a:t>Текстильная игрушка очень хорошо вписывается в любой интерьер от современного до в классического.</a:t>
            </a:r>
          </a:p>
          <a:p>
            <a:pPr algn="ctr" fontAlgn="base"/>
            <a:r>
              <a:rPr lang="ru-RU" sz="2000" dirty="0" smtClean="0">
                <a:solidFill>
                  <a:schemeClr val="accent2">
                    <a:lumMod val="50000"/>
                  </a:schemeClr>
                </a:solidFill>
                <a:latin typeface="Georgia" pitchFamily="18" charset="0"/>
              </a:rPr>
              <a:t>Интерьерные игрушки очень самостоятельны. Для них не надо какого-то особого антуража, игрушку можно поставить на полочку или на журнальный столик, посадить на спинку дивана или кресла.</a:t>
            </a:r>
          </a:p>
          <a:p>
            <a:endParaRPr lang="ru-RU" dirty="0"/>
          </a:p>
        </p:txBody>
      </p:sp>
      <p:pic>
        <p:nvPicPr>
          <p:cNvPr id="8" name="Рисунок 7" descr="image.jpg"/>
          <p:cNvPicPr>
            <a:picLocks noChangeAspect="1"/>
          </p:cNvPicPr>
          <p:nvPr/>
        </p:nvPicPr>
        <p:blipFill>
          <a:blip r:embed="rId3" cstate="email"/>
          <a:stretch>
            <a:fillRect/>
          </a:stretch>
        </p:blipFill>
        <p:spPr>
          <a:xfrm>
            <a:off x="5715008" y="428604"/>
            <a:ext cx="2786064" cy="3714752"/>
          </a:xfrm>
          <a:prstGeom prst="rect">
            <a:avLst/>
          </a:prstGeom>
          <a:ln>
            <a:noFill/>
          </a:ln>
          <a:effectLst>
            <a:softEdge rad="112500"/>
          </a:effectLst>
        </p:spPr>
      </p:pic>
      <p:pic>
        <p:nvPicPr>
          <p:cNvPr id="9" name="Рисунок 8" descr="image_1522931.jpg"/>
          <p:cNvPicPr>
            <a:picLocks noChangeAspect="1"/>
          </p:cNvPicPr>
          <p:nvPr/>
        </p:nvPicPr>
        <p:blipFill>
          <a:blip r:embed="rId4" cstate="email"/>
          <a:stretch>
            <a:fillRect/>
          </a:stretch>
        </p:blipFill>
        <p:spPr>
          <a:xfrm>
            <a:off x="3571868" y="3571876"/>
            <a:ext cx="3495615" cy="2333692"/>
          </a:xfrm>
          <a:prstGeom prst="rect">
            <a:avLst/>
          </a:prstGeom>
          <a:ln>
            <a:noFill/>
          </a:ln>
          <a:effectLst>
            <a:softEdge rad="112500"/>
          </a:effectLst>
        </p:spPr>
      </p:pic>
      <p:pic>
        <p:nvPicPr>
          <p:cNvPr id="10" name="Рисунок 9" descr="iH3a40E7xXI.jpg"/>
          <p:cNvPicPr>
            <a:picLocks noChangeAspect="1"/>
          </p:cNvPicPr>
          <p:nvPr/>
        </p:nvPicPr>
        <p:blipFill>
          <a:blip r:embed="rId5" cstate="email"/>
          <a:stretch>
            <a:fillRect/>
          </a:stretch>
        </p:blipFill>
        <p:spPr>
          <a:xfrm rot="839975">
            <a:off x="6602433" y="3979437"/>
            <a:ext cx="2004170" cy="267222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3050"/>
            <a:ext cx="45719" cy="84116"/>
          </a:xfrm>
        </p:spPr>
        <p:txBody>
          <a:bodyPr>
            <a:normAutofit fontScale="90000"/>
          </a:bodyPr>
          <a:lstStyle/>
          <a:p>
            <a:endParaRPr lang="ru-RU" dirty="0"/>
          </a:p>
        </p:txBody>
      </p:sp>
      <p:sp>
        <p:nvSpPr>
          <p:cNvPr id="6" name="Текст 5"/>
          <p:cNvSpPr>
            <a:spLocks noGrp="1"/>
          </p:cNvSpPr>
          <p:nvPr>
            <p:ph type="body" sz="half" idx="2"/>
          </p:nvPr>
        </p:nvSpPr>
        <p:spPr>
          <a:xfrm>
            <a:off x="457200" y="5000636"/>
            <a:ext cx="7901014" cy="1571636"/>
          </a:xfrm>
        </p:spPr>
        <p:txBody>
          <a:bodyPr>
            <a:noAutofit/>
          </a:bodyPr>
          <a:lstStyle/>
          <a:p>
            <a:pPr algn="ctr"/>
            <a:r>
              <a:rPr lang="ru-RU" sz="2000" dirty="0" smtClean="0">
                <a:solidFill>
                  <a:schemeClr val="accent2">
                    <a:lumMod val="50000"/>
                  </a:schemeClr>
                </a:solidFill>
                <a:latin typeface="Georgia" pitchFamily="18" charset="0"/>
              </a:rPr>
              <a:t>На сегодняшний день  я сшила  более  пятисот этих милых, ароматных игрушек.</a:t>
            </a:r>
          </a:p>
          <a:p>
            <a:pPr algn="ctr"/>
            <a:r>
              <a:rPr lang="ru-RU" sz="2000" dirty="0" smtClean="0">
                <a:solidFill>
                  <a:schemeClr val="accent2">
                    <a:lumMod val="50000"/>
                  </a:schemeClr>
                </a:solidFill>
                <a:latin typeface="Georgia" pitchFamily="18" charset="0"/>
              </a:rPr>
              <a:t>А теперь предлагаю и вам попробовать свои силы и  подарить себе маленькое чудо -  игрушку старого чердака.</a:t>
            </a:r>
            <a:endParaRPr lang="ru-RU" sz="2000" dirty="0">
              <a:solidFill>
                <a:schemeClr val="accent2">
                  <a:lumMod val="50000"/>
                </a:schemeClr>
              </a:solidFill>
              <a:latin typeface="Georgia" pitchFamily="18" charset="0"/>
            </a:endParaRPr>
          </a:p>
        </p:txBody>
      </p:sp>
      <p:pic>
        <p:nvPicPr>
          <p:cNvPr id="9" name="Содержимое 8" descr="100_9281.JPG"/>
          <p:cNvPicPr>
            <a:picLocks noGrp="1" noChangeAspect="1"/>
          </p:cNvPicPr>
          <p:nvPr>
            <p:ph idx="1"/>
          </p:nvPr>
        </p:nvPicPr>
        <p:blipFill>
          <a:blip r:embed="rId2" cstate="email"/>
          <a:stretch>
            <a:fillRect/>
          </a:stretch>
        </p:blipFill>
        <p:spPr>
          <a:xfrm>
            <a:off x="1785918" y="285728"/>
            <a:ext cx="6643734" cy="4834174"/>
          </a:xfrm>
          <a:prstGeom prst="rect">
            <a:avLst/>
          </a:prstGeom>
          <a:ln>
            <a:noFill/>
          </a:ln>
          <a:effectLst>
            <a:softEdge rad="112500"/>
          </a:effectLst>
        </p:spPr>
      </p:pic>
      <p:pic>
        <p:nvPicPr>
          <p:cNvPr id="10" name="Рисунок 9" descr="100_9740.JPG"/>
          <p:cNvPicPr>
            <a:picLocks noChangeAspect="1"/>
          </p:cNvPicPr>
          <p:nvPr/>
        </p:nvPicPr>
        <p:blipFill>
          <a:blip r:embed="rId3" cstate="email"/>
          <a:stretch>
            <a:fillRect/>
          </a:stretch>
        </p:blipFill>
        <p:spPr>
          <a:xfrm rot="517653">
            <a:off x="2678910" y="342002"/>
            <a:ext cx="1893089" cy="2524119"/>
          </a:xfrm>
          <a:prstGeom prst="rect">
            <a:avLst/>
          </a:prstGeom>
          <a:ln>
            <a:noFill/>
          </a:ln>
          <a:effectLst>
            <a:softEdge rad="112500"/>
          </a:effectLst>
        </p:spPr>
      </p:pic>
      <p:pic>
        <p:nvPicPr>
          <p:cNvPr id="11" name="Рисунок 10" descr="100_8559.JPG"/>
          <p:cNvPicPr>
            <a:picLocks noChangeAspect="1"/>
          </p:cNvPicPr>
          <p:nvPr/>
        </p:nvPicPr>
        <p:blipFill>
          <a:blip r:embed="rId4" cstate="email"/>
          <a:stretch>
            <a:fillRect/>
          </a:stretch>
        </p:blipFill>
        <p:spPr>
          <a:xfrm>
            <a:off x="214282" y="119039"/>
            <a:ext cx="2268157" cy="3024209"/>
          </a:xfrm>
          <a:prstGeom prst="rect">
            <a:avLst/>
          </a:prstGeom>
          <a:ln>
            <a:noFill/>
          </a:ln>
          <a:effectLst>
            <a:softEdge rad="112500"/>
          </a:effectLst>
        </p:spPr>
      </p:pic>
      <p:pic>
        <p:nvPicPr>
          <p:cNvPr id="12" name="Рисунок 11" descr="12.JPG"/>
          <p:cNvPicPr>
            <a:picLocks noChangeAspect="1"/>
          </p:cNvPicPr>
          <p:nvPr/>
        </p:nvPicPr>
        <p:blipFill>
          <a:blip r:embed="rId5" cstate="email"/>
          <a:stretch>
            <a:fillRect/>
          </a:stretch>
        </p:blipFill>
        <p:spPr>
          <a:xfrm>
            <a:off x="5572132" y="285728"/>
            <a:ext cx="1478280" cy="1853565"/>
          </a:xfrm>
          <a:prstGeom prst="rect">
            <a:avLst/>
          </a:prstGeom>
          <a:ln>
            <a:noFill/>
          </a:ln>
          <a:effectLst>
            <a:softEdge rad="112500"/>
          </a:effectLst>
        </p:spPr>
      </p:pic>
      <p:pic>
        <p:nvPicPr>
          <p:cNvPr id="13" name="Рисунок 12" descr="100_9018.JPG"/>
          <p:cNvPicPr>
            <a:picLocks noChangeAspect="1"/>
          </p:cNvPicPr>
          <p:nvPr/>
        </p:nvPicPr>
        <p:blipFill>
          <a:blip r:embed="rId6" cstate="email"/>
          <a:stretch>
            <a:fillRect/>
          </a:stretch>
        </p:blipFill>
        <p:spPr>
          <a:xfrm>
            <a:off x="7072330" y="214290"/>
            <a:ext cx="1828800" cy="2438400"/>
          </a:xfrm>
          <a:prstGeom prst="rect">
            <a:avLst/>
          </a:prstGeom>
          <a:ln>
            <a:noFill/>
          </a:ln>
          <a:effectLst>
            <a:softEdge rad="112500"/>
          </a:effectLst>
        </p:spPr>
      </p:pic>
      <p:pic>
        <p:nvPicPr>
          <p:cNvPr id="14" name="Рисунок 13" descr="100_9006.JPG"/>
          <p:cNvPicPr>
            <a:picLocks noChangeAspect="1"/>
          </p:cNvPicPr>
          <p:nvPr/>
        </p:nvPicPr>
        <p:blipFill>
          <a:blip r:embed="rId7" cstate="email"/>
          <a:stretch>
            <a:fillRect/>
          </a:stretch>
        </p:blipFill>
        <p:spPr>
          <a:xfrm rot="20896083">
            <a:off x="160459" y="3157735"/>
            <a:ext cx="2438400" cy="182880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1" y="273050"/>
            <a:ext cx="114272" cy="45719"/>
          </a:xfrm>
        </p:spPr>
        <p:txBody>
          <a:bodyPr>
            <a:normAutofit fontScale="90000"/>
          </a:bodyPr>
          <a:lstStyle/>
          <a:p>
            <a:endParaRPr lang="ru-RU" dirty="0"/>
          </a:p>
        </p:txBody>
      </p:sp>
      <p:pic>
        <p:nvPicPr>
          <p:cNvPr id="8" name="Содержимое 7" descr="d70f33a6-c8bb-4bee-babf-1ae3c0b9ede3.jpg"/>
          <p:cNvPicPr>
            <a:picLocks noGrp="1" noChangeAspect="1"/>
          </p:cNvPicPr>
          <p:nvPr>
            <p:ph idx="1"/>
          </p:nvPr>
        </p:nvPicPr>
        <p:blipFill>
          <a:blip r:embed="rId2"/>
          <a:stretch>
            <a:fillRect/>
          </a:stretch>
        </p:blipFill>
        <p:spPr>
          <a:xfrm>
            <a:off x="3286116" y="2071678"/>
            <a:ext cx="5637956" cy="4143403"/>
          </a:xfrm>
          <a:prstGeom prst="rect">
            <a:avLst/>
          </a:prstGeom>
          <a:ln>
            <a:noFill/>
          </a:ln>
          <a:effectLst>
            <a:softEdge rad="112500"/>
          </a:effectLst>
        </p:spPr>
      </p:pic>
      <p:sp>
        <p:nvSpPr>
          <p:cNvPr id="7" name="Текст 6"/>
          <p:cNvSpPr>
            <a:spLocks noGrp="1"/>
          </p:cNvSpPr>
          <p:nvPr>
            <p:ph type="body" sz="half" idx="2"/>
          </p:nvPr>
        </p:nvSpPr>
        <p:spPr>
          <a:xfrm>
            <a:off x="457200" y="285728"/>
            <a:ext cx="3008313" cy="5840435"/>
          </a:xfrm>
        </p:spPr>
        <p:txBody>
          <a:bodyPr>
            <a:normAutofit fontScale="92500" lnSpcReduction="20000"/>
          </a:bodyPr>
          <a:lstStyle/>
          <a:p>
            <a:r>
              <a:rPr lang="ru-RU" sz="2000" i="1" dirty="0" smtClean="0">
                <a:solidFill>
                  <a:schemeClr val="accent2">
                    <a:lumMod val="50000"/>
                  </a:schemeClr>
                </a:solidFill>
                <a:latin typeface="Georgia" pitchFamily="18" charset="0"/>
              </a:rPr>
              <a:t>-выкройка</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льняная </a:t>
            </a:r>
            <a:r>
              <a:rPr lang="ru-RU" sz="2000" i="1" dirty="0" smtClean="0">
                <a:solidFill>
                  <a:schemeClr val="accent2">
                    <a:lumMod val="50000"/>
                  </a:schemeClr>
                </a:solidFill>
                <a:latin typeface="Georgia" pitchFamily="18" charset="0"/>
              </a:rPr>
              <a:t>ткань, бязь</a:t>
            </a:r>
            <a:endParaRPr lang="ru-RU" sz="2000" dirty="0">
              <a:solidFill>
                <a:schemeClr val="accent2">
                  <a:lumMod val="50000"/>
                </a:schemeClr>
              </a:solidFill>
              <a:latin typeface="Georgia" pitchFamily="18" charset="0"/>
            </a:endParaRPr>
          </a:p>
          <a:p>
            <a:pPr>
              <a:buFontTx/>
              <a:buChar char="-"/>
            </a:pPr>
            <a:r>
              <a:rPr lang="ru-RU" sz="2000" i="1" dirty="0" smtClean="0">
                <a:solidFill>
                  <a:schemeClr val="accent2">
                    <a:lumMod val="50000"/>
                  </a:schemeClr>
                </a:solidFill>
                <a:latin typeface="Georgia" pitchFamily="18" charset="0"/>
              </a:rPr>
              <a:t>Ножницы</a:t>
            </a:r>
            <a:endParaRPr lang="ru-RU" sz="2000" dirty="0">
              <a:solidFill>
                <a:schemeClr val="accent2">
                  <a:lumMod val="50000"/>
                </a:schemeClr>
              </a:solidFill>
              <a:latin typeface="Georgia" pitchFamily="18" charset="0"/>
            </a:endParaRPr>
          </a:p>
          <a:p>
            <a:pPr>
              <a:buFontTx/>
              <a:buChar char="-"/>
            </a:pPr>
            <a:r>
              <a:rPr lang="ru-RU" sz="2000" i="1" dirty="0" smtClean="0">
                <a:solidFill>
                  <a:schemeClr val="accent2">
                    <a:lumMod val="50000"/>
                  </a:schemeClr>
                </a:solidFill>
                <a:latin typeface="Georgia" pitchFamily="18" charset="0"/>
              </a:rPr>
              <a:t>- карандаш</a:t>
            </a:r>
          </a:p>
          <a:p>
            <a:pPr>
              <a:buFontTx/>
              <a:buChar char="-"/>
            </a:pPr>
            <a:r>
              <a:rPr lang="ru-RU" sz="2000" i="1" dirty="0" smtClean="0">
                <a:solidFill>
                  <a:schemeClr val="accent2">
                    <a:lumMod val="50000"/>
                  </a:schemeClr>
                </a:solidFill>
                <a:latin typeface="Georgia" pitchFamily="18" charset="0"/>
              </a:rPr>
              <a:t>булавочки</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кофе (натуральный или растворимый), корица, ваниль</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кисточка</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фен (необязательно)</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нитки, иголка</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швейная машинка</a:t>
            </a:r>
            <a:endParaRPr lang="ru-RU" sz="2000" dirty="0">
              <a:solidFill>
                <a:schemeClr val="accent2">
                  <a:lumMod val="50000"/>
                </a:schemeClr>
              </a:solidFill>
              <a:latin typeface="Georgia" pitchFamily="18" charset="0"/>
            </a:endParaRPr>
          </a:p>
          <a:p>
            <a:pPr>
              <a:buFontTx/>
              <a:buChar char="-"/>
            </a:pPr>
            <a:r>
              <a:rPr lang="ru-RU" sz="2000" i="1" dirty="0" err="1" smtClean="0">
                <a:solidFill>
                  <a:schemeClr val="accent2">
                    <a:lumMod val="50000"/>
                  </a:schemeClr>
                </a:solidFill>
                <a:latin typeface="Georgia" pitchFamily="18" charset="0"/>
              </a:rPr>
              <a:t>синтепон</a:t>
            </a:r>
            <a:r>
              <a:rPr lang="ru-RU" sz="2000" i="1" dirty="0" smtClean="0">
                <a:solidFill>
                  <a:schemeClr val="accent2">
                    <a:lumMod val="50000"/>
                  </a:schemeClr>
                </a:solidFill>
                <a:latin typeface="Georgia" pitchFamily="18" charset="0"/>
              </a:rPr>
              <a:t> </a:t>
            </a:r>
            <a:r>
              <a:rPr lang="ru-RU" sz="2000" i="1" dirty="0">
                <a:solidFill>
                  <a:schemeClr val="accent2">
                    <a:lumMod val="50000"/>
                  </a:schemeClr>
                </a:solidFill>
                <a:latin typeface="Georgia" pitchFamily="18" charset="0"/>
              </a:rPr>
              <a:t>(или любой другой наполнитель</a:t>
            </a:r>
            <a:r>
              <a:rPr lang="ru-RU" sz="2000" i="1" dirty="0" smtClean="0">
                <a:solidFill>
                  <a:schemeClr val="accent2">
                    <a:lumMod val="50000"/>
                  </a:schemeClr>
                </a:solidFill>
                <a:latin typeface="Georgia" pitchFamily="18" charset="0"/>
              </a:rPr>
              <a:t>)</a:t>
            </a:r>
          </a:p>
          <a:p>
            <a:pPr>
              <a:buFontTx/>
              <a:buChar char="-"/>
            </a:pPr>
            <a:r>
              <a:rPr lang="ru-RU" sz="2000" i="1" dirty="0" smtClean="0">
                <a:solidFill>
                  <a:schemeClr val="accent2">
                    <a:lumMod val="50000"/>
                  </a:schemeClr>
                </a:solidFill>
                <a:latin typeface="Georgia" pitchFamily="18" charset="0"/>
              </a:rPr>
              <a:t>акриловые краски</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сухие румяна</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ватная палочка</a:t>
            </a:r>
            <a:endParaRPr lang="ru-RU" sz="2000" dirty="0">
              <a:solidFill>
                <a:schemeClr val="accent2">
                  <a:lumMod val="50000"/>
                </a:schemeClr>
              </a:solidFill>
              <a:latin typeface="Georgia" pitchFamily="18" charset="0"/>
            </a:endParaRPr>
          </a:p>
          <a:p>
            <a:r>
              <a:rPr lang="ru-RU" sz="2000" i="1" dirty="0">
                <a:solidFill>
                  <a:schemeClr val="accent2">
                    <a:lumMod val="50000"/>
                  </a:schemeClr>
                </a:solidFill>
                <a:latin typeface="Georgia" pitchFamily="18" charset="0"/>
              </a:rPr>
              <a:t>- ленточки, пуговички, и любая другая фурнитура для украшения.</a:t>
            </a:r>
            <a:endParaRPr lang="ru-RU" sz="2000" dirty="0">
              <a:solidFill>
                <a:schemeClr val="accent2">
                  <a:lumMod val="50000"/>
                </a:schemeClr>
              </a:solidFill>
              <a:latin typeface="Georgia" pitchFamily="18" charset="0"/>
            </a:endParaRPr>
          </a:p>
          <a:p>
            <a:endParaRPr lang="ru-RU" dirty="0"/>
          </a:p>
        </p:txBody>
      </p:sp>
      <p:sp>
        <p:nvSpPr>
          <p:cNvPr id="6" name="Прямоугольник 5"/>
          <p:cNvSpPr/>
          <p:nvPr/>
        </p:nvSpPr>
        <p:spPr>
          <a:xfrm>
            <a:off x="3214678" y="214290"/>
            <a:ext cx="5746893" cy="1754326"/>
          </a:xfrm>
          <a:prstGeom prst="rect">
            <a:avLst/>
          </a:prstGeom>
          <a:noFill/>
        </p:spPr>
        <p:txBody>
          <a:bodyPr wrap="none" lIns="91440" tIns="45720" rIns="91440" bIns="45720">
            <a:spAutoFit/>
          </a:bodyPr>
          <a:lstStyle/>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ДЛЯ РАБОТЫ НАМ</a:t>
            </a:r>
          </a:p>
          <a:p>
            <a:pPr algn="ctr"/>
            <a:r>
              <a:rPr lang="ru-RU"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 ПОНАДОБЯТСЯ:</a:t>
            </a:r>
            <a:endParaRPr lang="ru-RU"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newsfla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26cc9d8a-531b-456e-aca6-54ff61b0da3f.jpg"/>
          <p:cNvPicPr>
            <a:picLocks noGrp="1" noChangeAspect="1"/>
          </p:cNvPicPr>
          <p:nvPr>
            <p:ph idx="1"/>
          </p:nvPr>
        </p:nvPicPr>
        <p:blipFill>
          <a:blip r:embed="rId2"/>
          <a:stretch>
            <a:fillRect/>
          </a:stretch>
        </p:blipFill>
        <p:spPr>
          <a:xfrm>
            <a:off x="1428728" y="214290"/>
            <a:ext cx="6174421" cy="4120023"/>
          </a:xfrm>
          <a:prstGeom prst="rect">
            <a:avLst/>
          </a:prstGeom>
          <a:ln>
            <a:noFill/>
          </a:ln>
          <a:effectLst>
            <a:softEdge rad="112500"/>
          </a:effectLst>
        </p:spPr>
      </p:pic>
      <p:sp>
        <p:nvSpPr>
          <p:cNvPr id="4" name="Текст 3"/>
          <p:cNvSpPr>
            <a:spLocks noGrp="1"/>
          </p:cNvSpPr>
          <p:nvPr>
            <p:ph type="body" sz="half" idx="2"/>
          </p:nvPr>
        </p:nvSpPr>
        <p:spPr>
          <a:xfrm>
            <a:off x="857224" y="4429132"/>
            <a:ext cx="7400948" cy="1839907"/>
          </a:xfrm>
        </p:spPr>
        <p:txBody>
          <a:bodyPr>
            <a:normAutofit/>
          </a:bodyPr>
          <a:lstStyle/>
          <a:p>
            <a:pPr algn="ctr"/>
            <a:r>
              <a:rPr lang="ru-RU" sz="2400" dirty="0">
                <a:solidFill>
                  <a:schemeClr val="accent2">
                    <a:lumMod val="50000"/>
                  </a:schemeClr>
                </a:solidFill>
                <a:latin typeface="Georgia" pitchFamily="18" charset="0"/>
              </a:rPr>
              <a:t>Вырезаем выкройку. Складываем кусочек льняной ткани вдвое, прикалываем выкройку медвежонка английскими булавочками, и обводим ее. </a:t>
            </a:r>
          </a:p>
        </p:txBody>
      </p:sp>
    </p:spTree>
  </p:cSld>
  <p:clrMapOvr>
    <a:masterClrMapping/>
  </p:clrMapOvr>
  <p:transition>
    <p:newsfla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c21ab472-8a9b-44e8-991a-b7350bd480e1.jpg"/>
          <p:cNvPicPr>
            <a:picLocks noGrp="1" noChangeAspect="1"/>
          </p:cNvPicPr>
          <p:nvPr>
            <p:ph idx="1"/>
          </p:nvPr>
        </p:nvPicPr>
        <p:blipFill>
          <a:blip r:embed="rId2"/>
          <a:stretch>
            <a:fillRect/>
          </a:stretch>
        </p:blipFill>
        <p:spPr>
          <a:xfrm>
            <a:off x="1142976" y="285728"/>
            <a:ext cx="6937428" cy="4629156"/>
          </a:xfrm>
          <a:prstGeom prst="rect">
            <a:avLst/>
          </a:prstGeom>
          <a:ln>
            <a:noFill/>
          </a:ln>
          <a:effectLst>
            <a:softEdge rad="112500"/>
          </a:effectLst>
        </p:spPr>
      </p:pic>
      <p:sp>
        <p:nvSpPr>
          <p:cNvPr id="4" name="Текст 3"/>
          <p:cNvSpPr>
            <a:spLocks noGrp="1"/>
          </p:cNvSpPr>
          <p:nvPr>
            <p:ph type="body" sz="half" idx="2"/>
          </p:nvPr>
        </p:nvSpPr>
        <p:spPr>
          <a:xfrm>
            <a:off x="571472" y="4714884"/>
            <a:ext cx="8329642" cy="1697031"/>
          </a:xfrm>
        </p:spPr>
        <p:txBody>
          <a:bodyPr>
            <a:normAutofit/>
          </a:bodyPr>
          <a:lstStyle/>
          <a:p>
            <a:pPr algn="ctr"/>
            <a:r>
              <a:rPr lang="ru-RU" sz="2000" dirty="0" smtClean="0">
                <a:solidFill>
                  <a:schemeClr val="accent2">
                    <a:lumMod val="50000"/>
                  </a:schemeClr>
                </a:solidFill>
                <a:latin typeface="Georgia" pitchFamily="18" charset="0"/>
              </a:rPr>
              <a:t/>
            </a:r>
            <a:br>
              <a:rPr lang="ru-RU" sz="2000" dirty="0" smtClean="0">
                <a:solidFill>
                  <a:schemeClr val="accent2">
                    <a:lumMod val="50000"/>
                  </a:schemeClr>
                </a:solidFill>
                <a:latin typeface="Georgia" pitchFamily="18" charset="0"/>
              </a:rPr>
            </a:br>
            <a:r>
              <a:rPr lang="ru-RU" sz="2000" dirty="0">
                <a:solidFill>
                  <a:schemeClr val="accent2">
                    <a:lumMod val="50000"/>
                  </a:schemeClr>
                </a:solidFill>
                <a:latin typeface="Georgia" pitchFamily="18" charset="0"/>
              </a:rPr>
              <a:t>Открепляем бумажную выкройку, снова скалываем ткань булавочками, вырезаем. Данная выкройка дана с учетом припусков на швы, поэтому вырезаем прямо по обводке.</a:t>
            </a:r>
          </a:p>
        </p:txBody>
      </p:sp>
    </p:spTree>
  </p:cSld>
  <p:clrMapOvr>
    <a:masterClrMapping/>
  </p:clrMapOvr>
  <p:transition>
    <p:newsfla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lstStyle/>
          <a:p>
            <a:pPr algn="ctr"/>
            <a:r>
              <a:rPr lang="ru-RU" dirty="0" smtClean="0">
                <a:solidFill>
                  <a:schemeClr val="accent2">
                    <a:lumMod val="50000"/>
                  </a:schemeClr>
                </a:solidFill>
                <a:effectLst>
                  <a:outerShdw blurRad="38100" dist="38100" dir="2700000" algn="tl">
                    <a:srgbClr val="000000">
                      <a:alpha val="43137"/>
                    </a:srgbClr>
                  </a:outerShdw>
                </a:effectLst>
                <a:latin typeface="Georgia" pitchFamily="18" charset="0"/>
              </a:rPr>
              <a:t>Почему же она чердачная?</a:t>
            </a:r>
            <a:endParaRPr lang="ru-RU" dirty="0">
              <a:solidFill>
                <a:schemeClr val="accent2">
                  <a:lumMod val="50000"/>
                </a:schemeClr>
              </a:solidFill>
              <a:effectLst>
                <a:outerShdw blurRad="38100" dist="38100" dir="2700000" algn="tl">
                  <a:srgbClr val="000000">
                    <a:alpha val="43137"/>
                  </a:srgbClr>
                </a:outerShdw>
              </a:effectLst>
              <a:latin typeface="Georgia" pitchFamily="18" charset="0"/>
            </a:endParaRPr>
          </a:p>
        </p:txBody>
      </p:sp>
      <p:pic>
        <p:nvPicPr>
          <p:cNvPr id="7" name="Содержимое 6" descr="att_29414.jpg"/>
          <p:cNvPicPr>
            <a:picLocks noGrp="1" noChangeAspect="1"/>
          </p:cNvPicPr>
          <p:nvPr>
            <p:ph idx="1"/>
          </p:nvPr>
        </p:nvPicPr>
        <p:blipFill>
          <a:blip r:embed="rId2" cstate="email"/>
          <a:stretch>
            <a:fillRect/>
          </a:stretch>
        </p:blipFill>
        <p:spPr>
          <a:xfrm rot="21126809">
            <a:off x="532019" y="1235307"/>
            <a:ext cx="2719172" cy="4818783"/>
          </a:xfrm>
          <a:prstGeom prst="rect">
            <a:avLst/>
          </a:prstGeom>
          <a:ln>
            <a:noFill/>
          </a:ln>
          <a:effectLst>
            <a:softEdge rad="112500"/>
          </a:effectLst>
        </p:spPr>
      </p:pic>
      <p:pic>
        <p:nvPicPr>
          <p:cNvPr id="8" name="Рисунок 7" descr="5287c26c7a7b.jpg"/>
          <p:cNvPicPr>
            <a:picLocks noChangeAspect="1"/>
          </p:cNvPicPr>
          <p:nvPr/>
        </p:nvPicPr>
        <p:blipFill>
          <a:blip r:embed="rId3"/>
          <a:stretch>
            <a:fillRect/>
          </a:stretch>
        </p:blipFill>
        <p:spPr>
          <a:xfrm>
            <a:off x="4929190" y="1357298"/>
            <a:ext cx="4000528" cy="5214974"/>
          </a:xfrm>
          <a:prstGeom prst="rect">
            <a:avLst/>
          </a:prstGeom>
          <a:ln>
            <a:noFill/>
          </a:ln>
          <a:effectLst>
            <a:softEdge rad="112500"/>
          </a:effectLst>
        </p:spPr>
      </p:pic>
      <p:pic>
        <p:nvPicPr>
          <p:cNvPr id="5" name="Рисунок 4" descr="960b47124668.jpg"/>
          <p:cNvPicPr>
            <a:picLocks noChangeAspect="1"/>
          </p:cNvPicPr>
          <p:nvPr/>
        </p:nvPicPr>
        <p:blipFill>
          <a:blip r:embed="rId4" cstate="email"/>
          <a:stretch>
            <a:fillRect/>
          </a:stretch>
        </p:blipFill>
        <p:spPr>
          <a:xfrm>
            <a:off x="2643174" y="2571744"/>
            <a:ext cx="3286148" cy="400440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kofeynye-igrushki-master-klass.jpg"/>
          <p:cNvPicPr>
            <a:picLocks noGrp="1" noChangeAspect="1"/>
          </p:cNvPicPr>
          <p:nvPr>
            <p:ph idx="1"/>
          </p:nvPr>
        </p:nvPicPr>
        <p:blipFill>
          <a:blip r:embed="rId2" cstate="email"/>
          <a:srcRect/>
          <a:stretch>
            <a:fillRect/>
          </a:stretch>
        </p:blipFill>
        <p:spPr>
          <a:xfrm rot="21060900">
            <a:off x="201981" y="322314"/>
            <a:ext cx="4357718" cy="2928958"/>
          </a:xfrm>
          <a:prstGeom prst="rect">
            <a:avLst/>
          </a:prstGeom>
          <a:ln>
            <a:noFill/>
          </a:ln>
          <a:effectLst>
            <a:softEdge rad="112500"/>
          </a:effectLst>
        </p:spPr>
      </p:pic>
      <p:sp>
        <p:nvSpPr>
          <p:cNvPr id="4" name="Текст 3"/>
          <p:cNvSpPr>
            <a:spLocks noGrp="1"/>
          </p:cNvSpPr>
          <p:nvPr>
            <p:ph type="body" sz="half" idx="2"/>
          </p:nvPr>
        </p:nvSpPr>
        <p:spPr>
          <a:xfrm>
            <a:off x="457200" y="4071942"/>
            <a:ext cx="8043890" cy="2054221"/>
          </a:xfrm>
        </p:spPr>
        <p:txBody>
          <a:bodyPr>
            <a:normAutofit fontScale="92500"/>
          </a:bodyPr>
          <a:lstStyle/>
          <a:p>
            <a:pPr algn="ctr"/>
            <a:r>
              <a:rPr lang="ru-RU" sz="2000" dirty="0" smtClean="0">
                <a:solidFill>
                  <a:schemeClr val="accent2">
                    <a:lumMod val="50000"/>
                  </a:schemeClr>
                </a:solidFill>
                <a:latin typeface="Georgia" pitchFamily="18" charset="0"/>
              </a:rPr>
              <a:t>Прошиваем детали вместе,  оставив отверстие для выворачивания и набивки. Выворачиваем, набиваем </a:t>
            </a:r>
            <a:r>
              <a:rPr lang="ru-RU" sz="2000" dirty="0" err="1" smtClean="0">
                <a:solidFill>
                  <a:schemeClr val="accent2">
                    <a:lumMod val="50000"/>
                  </a:schemeClr>
                </a:solidFill>
                <a:latin typeface="Georgia" pitchFamily="18" charset="0"/>
              </a:rPr>
              <a:t>синтепоном</a:t>
            </a:r>
            <a:r>
              <a:rPr lang="ru-RU" sz="2000" dirty="0" smtClean="0">
                <a:solidFill>
                  <a:schemeClr val="accent2">
                    <a:lumMod val="50000"/>
                  </a:schemeClr>
                </a:solidFill>
                <a:latin typeface="Georgia" pitchFamily="18" charset="0"/>
              </a:rPr>
              <a:t>.</a:t>
            </a:r>
          </a:p>
          <a:p>
            <a:pPr algn="ctr"/>
            <a:r>
              <a:rPr lang="ru-RU" sz="2000" dirty="0" smtClean="0">
                <a:solidFill>
                  <a:schemeClr val="accent2">
                    <a:lumMod val="50000"/>
                  </a:schemeClr>
                </a:solidFill>
                <a:latin typeface="Georgia" pitchFamily="18" charset="0"/>
              </a:rPr>
              <a:t>Край зашиваем, можно не очень ровно – это придаст нашей игрушке шарма.</a:t>
            </a:r>
          </a:p>
          <a:p>
            <a:pPr algn="ctr"/>
            <a:r>
              <a:rPr lang="ru-RU" sz="2000" u="sng" dirty="0" smtClean="0">
                <a:solidFill>
                  <a:srgbClr val="C00000"/>
                </a:solidFill>
                <a:latin typeface="Georgia" pitchFamily="18" charset="0"/>
              </a:rPr>
              <a:t>Главное, при работе с иглой соблюдать правила по технике безопасности!!!</a:t>
            </a:r>
            <a:endParaRPr lang="ru-RU" sz="2000" u="sng" dirty="0">
              <a:solidFill>
                <a:srgbClr val="C00000"/>
              </a:solidFill>
              <a:latin typeface="Georgia" pitchFamily="18" charset="0"/>
            </a:endParaRPr>
          </a:p>
        </p:txBody>
      </p:sp>
      <p:pic>
        <p:nvPicPr>
          <p:cNvPr id="6" name="Рисунок 5" descr="kofeynye-igrushki-svoimi-rukami.jpg"/>
          <p:cNvPicPr>
            <a:picLocks noChangeAspect="1"/>
          </p:cNvPicPr>
          <p:nvPr/>
        </p:nvPicPr>
        <p:blipFill>
          <a:blip r:embed="rId3"/>
          <a:srcRect/>
          <a:stretch>
            <a:fillRect/>
          </a:stretch>
        </p:blipFill>
        <p:spPr>
          <a:xfrm rot="255882">
            <a:off x="3789267" y="772744"/>
            <a:ext cx="5214974" cy="3071834"/>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rastvor-dlya-kofeynyh-igrushek (1).jpg"/>
          <p:cNvPicPr>
            <a:picLocks noGrp="1" noChangeAspect="1"/>
          </p:cNvPicPr>
          <p:nvPr>
            <p:ph idx="1"/>
          </p:nvPr>
        </p:nvPicPr>
        <p:blipFill>
          <a:blip r:embed="rId2" cstate="email"/>
          <a:srcRect/>
          <a:stretch>
            <a:fillRect/>
          </a:stretch>
        </p:blipFill>
        <p:spPr>
          <a:xfrm rot="21362640">
            <a:off x="478155" y="345484"/>
            <a:ext cx="3929090" cy="3643338"/>
          </a:xfrm>
          <a:prstGeom prst="rect">
            <a:avLst/>
          </a:prstGeom>
          <a:ln>
            <a:noFill/>
          </a:ln>
          <a:effectLst>
            <a:softEdge rad="112500"/>
          </a:effectLst>
        </p:spPr>
      </p:pic>
      <p:sp>
        <p:nvSpPr>
          <p:cNvPr id="4" name="Текст 3"/>
          <p:cNvSpPr>
            <a:spLocks noGrp="1"/>
          </p:cNvSpPr>
          <p:nvPr>
            <p:ph type="body" sz="half" idx="2"/>
          </p:nvPr>
        </p:nvSpPr>
        <p:spPr>
          <a:xfrm>
            <a:off x="457200" y="4643446"/>
            <a:ext cx="8472518" cy="1482717"/>
          </a:xfrm>
        </p:spPr>
        <p:txBody>
          <a:bodyPr>
            <a:normAutofit lnSpcReduction="10000"/>
          </a:bodyPr>
          <a:lstStyle/>
          <a:p>
            <a:pPr algn="ctr"/>
            <a:r>
              <a:rPr lang="ru-RU" sz="2000" dirty="0">
                <a:solidFill>
                  <a:schemeClr val="accent2">
                    <a:lumMod val="50000"/>
                  </a:schemeClr>
                </a:solidFill>
                <a:latin typeface="Georgia" pitchFamily="18" charset="0"/>
              </a:rPr>
              <a:t>В чашку завариваем на 100 гр. воды — 2 ст. л. кофе (растворимого), пол чайной ложки корицы и немного ванили, 1 ст. л. клея ПВА, размешиваем до растворения клея, процеживаем через марлю</a:t>
            </a:r>
            <a:r>
              <a:rPr lang="ru-RU" sz="2000" dirty="0" smtClean="0">
                <a:solidFill>
                  <a:schemeClr val="accent2">
                    <a:lumMod val="50000"/>
                  </a:schemeClr>
                </a:solidFill>
                <a:latin typeface="Georgia" pitchFamily="18" charset="0"/>
              </a:rPr>
              <a:t>.</a:t>
            </a:r>
          </a:p>
          <a:p>
            <a:pPr algn="ctr"/>
            <a:r>
              <a:rPr lang="ru-RU" sz="2000" dirty="0" smtClean="0">
                <a:solidFill>
                  <a:schemeClr val="accent2">
                    <a:lumMod val="50000"/>
                  </a:schemeClr>
                </a:solidFill>
                <a:latin typeface="Georgia" pitchFamily="18" charset="0"/>
              </a:rPr>
              <a:t>Этим составом покрываем нашу игрушку.</a:t>
            </a:r>
            <a:r>
              <a:rPr lang="ru-RU" dirty="0" smtClean="0"/>
              <a:t/>
            </a:r>
            <a:br>
              <a:rPr lang="ru-RU" dirty="0" smtClean="0"/>
            </a:br>
            <a:endParaRPr lang="ru-RU" dirty="0"/>
          </a:p>
        </p:txBody>
      </p:sp>
      <p:pic>
        <p:nvPicPr>
          <p:cNvPr id="6" name="Рисунок 5" descr="krasim-igrushku-rastvorom.jpg"/>
          <p:cNvPicPr>
            <a:picLocks noChangeAspect="1"/>
          </p:cNvPicPr>
          <p:nvPr/>
        </p:nvPicPr>
        <p:blipFill>
          <a:blip r:embed="rId3" cstate="email"/>
          <a:srcRect/>
          <a:stretch>
            <a:fillRect/>
          </a:stretch>
        </p:blipFill>
        <p:spPr>
          <a:xfrm>
            <a:off x="4572000" y="214290"/>
            <a:ext cx="2989525" cy="2500330"/>
          </a:xfrm>
          <a:prstGeom prst="rect">
            <a:avLst/>
          </a:prstGeom>
          <a:ln>
            <a:noFill/>
          </a:ln>
          <a:effectLst>
            <a:softEdge rad="112500"/>
          </a:effectLst>
        </p:spPr>
      </p:pic>
      <p:pic>
        <p:nvPicPr>
          <p:cNvPr id="7" name="Рисунок 6" descr="tonirovka-kofeynyh-igrushek.jpg"/>
          <p:cNvPicPr>
            <a:picLocks noChangeAspect="1"/>
          </p:cNvPicPr>
          <p:nvPr/>
        </p:nvPicPr>
        <p:blipFill>
          <a:blip r:embed="rId4" cstate="email"/>
          <a:srcRect/>
          <a:stretch>
            <a:fillRect/>
          </a:stretch>
        </p:blipFill>
        <p:spPr>
          <a:xfrm rot="328620">
            <a:off x="6143636" y="1428736"/>
            <a:ext cx="2518904" cy="2928958"/>
          </a:xfrm>
          <a:prstGeom prst="rect">
            <a:avLst/>
          </a:prstGeom>
          <a:ln>
            <a:noFill/>
          </a:ln>
          <a:effectLst>
            <a:softEdge rad="112500"/>
          </a:effectLst>
        </p:spPr>
      </p:pic>
      <p:pic>
        <p:nvPicPr>
          <p:cNvPr id="3074" name="Picture 2" descr="D:\Мои документы\работа\Учебная работа\ДПИ\Пасхальные кролики проект\100_2175.JPG"/>
          <p:cNvPicPr>
            <a:picLocks noChangeAspect="1" noChangeArrowheads="1"/>
          </p:cNvPicPr>
          <p:nvPr/>
        </p:nvPicPr>
        <p:blipFill>
          <a:blip r:embed="rId5" cstate="email"/>
          <a:srcRect/>
          <a:stretch>
            <a:fillRect/>
          </a:stretch>
        </p:blipFill>
        <p:spPr bwMode="auto">
          <a:xfrm>
            <a:off x="3714745" y="1551399"/>
            <a:ext cx="2214578" cy="3062161"/>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kak-sushit-kofeynye-igrushki.jpg"/>
          <p:cNvPicPr>
            <a:picLocks noGrp="1" noChangeAspect="1"/>
          </p:cNvPicPr>
          <p:nvPr>
            <p:ph idx="1"/>
          </p:nvPr>
        </p:nvPicPr>
        <p:blipFill>
          <a:blip r:embed="rId2" cstate="email"/>
          <a:srcRect/>
          <a:stretch>
            <a:fillRect/>
          </a:stretch>
        </p:blipFill>
        <p:spPr>
          <a:xfrm rot="21080011">
            <a:off x="507448" y="430146"/>
            <a:ext cx="3033615" cy="2224651"/>
          </a:xfrm>
          <a:prstGeom prst="rect">
            <a:avLst/>
          </a:prstGeom>
          <a:ln>
            <a:noFill/>
          </a:ln>
          <a:effectLst>
            <a:softEdge rad="112500"/>
          </a:effectLst>
        </p:spPr>
      </p:pic>
      <p:sp>
        <p:nvSpPr>
          <p:cNvPr id="4" name="Текст 3"/>
          <p:cNvSpPr>
            <a:spLocks noGrp="1"/>
          </p:cNvSpPr>
          <p:nvPr>
            <p:ph type="body" sz="half" idx="2"/>
          </p:nvPr>
        </p:nvSpPr>
        <p:spPr>
          <a:xfrm>
            <a:off x="457200" y="4572008"/>
            <a:ext cx="8186766" cy="1554155"/>
          </a:xfrm>
        </p:spPr>
        <p:txBody>
          <a:bodyPr>
            <a:normAutofit/>
          </a:bodyPr>
          <a:lstStyle/>
          <a:p>
            <a:pPr algn="ctr"/>
            <a:r>
              <a:rPr lang="ru-RU" sz="2000" dirty="0" smtClean="0">
                <a:solidFill>
                  <a:schemeClr val="accent2">
                    <a:lumMod val="50000"/>
                  </a:schemeClr>
                </a:solidFill>
                <a:latin typeface="Georgia" pitchFamily="18" charset="0"/>
              </a:rPr>
              <a:t>Теперь  нашу игрушку можно просушить. Это можно сделать с помощью духовки, фена, или просто подвесив ее на ниточке.</a:t>
            </a:r>
          </a:p>
          <a:p>
            <a:pPr algn="ctr"/>
            <a:r>
              <a:rPr lang="ru-RU" sz="2000" dirty="0" smtClean="0">
                <a:solidFill>
                  <a:schemeClr val="accent2">
                    <a:lumMod val="50000"/>
                  </a:schemeClr>
                </a:solidFill>
                <a:latin typeface="Georgia" pitchFamily="18" charset="0"/>
              </a:rPr>
              <a:t>Конечно,  высушивание игрушки на открытом воздухе займет несколько дней. Наберемся терпения.</a:t>
            </a:r>
            <a:endParaRPr lang="ru-RU" sz="2000" dirty="0">
              <a:solidFill>
                <a:schemeClr val="accent2">
                  <a:lumMod val="50000"/>
                </a:schemeClr>
              </a:solidFill>
              <a:latin typeface="Georgia" pitchFamily="18" charset="0"/>
            </a:endParaRPr>
          </a:p>
        </p:txBody>
      </p:sp>
      <p:pic>
        <p:nvPicPr>
          <p:cNvPr id="6" name="Рисунок 5" descr="image_2358.jpg"/>
          <p:cNvPicPr>
            <a:picLocks noChangeAspect="1"/>
          </p:cNvPicPr>
          <p:nvPr/>
        </p:nvPicPr>
        <p:blipFill>
          <a:blip r:embed="rId3" cstate="email"/>
          <a:stretch>
            <a:fillRect/>
          </a:stretch>
        </p:blipFill>
        <p:spPr>
          <a:xfrm>
            <a:off x="3214679" y="621242"/>
            <a:ext cx="3929090" cy="2946817"/>
          </a:xfrm>
          <a:prstGeom prst="rect">
            <a:avLst/>
          </a:prstGeom>
          <a:ln>
            <a:noFill/>
          </a:ln>
          <a:effectLst>
            <a:softEdge rad="112500"/>
          </a:effectLst>
        </p:spPr>
      </p:pic>
      <p:pic>
        <p:nvPicPr>
          <p:cNvPr id="1026" name="Picture 2" descr="D:\Мои документы\работа\Учебная работа\ДПИ\Пасхальные кролики проект\100_2180.JPG"/>
          <p:cNvPicPr>
            <a:picLocks noChangeAspect="1" noChangeArrowheads="1"/>
          </p:cNvPicPr>
          <p:nvPr/>
        </p:nvPicPr>
        <p:blipFill>
          <a:blip r:embed="rId4" cstate="email"/>
          <a:srcRect/>
          <a:stretch>
            <a:fillRect/>
          </a:stretch>
        </p:blipFill>
        <p:spPr bwMode="auto">
          <a:xfrm rot="1330183">
            <a:off x="5905557" y="867961"/>
            <a:ext cx="2639516" cy="3519354"/>
          </a:xfrm>
          <a:prstGeom prst="rect">
            <a:avLst/>
          </a:prstGeom>
          <a:ln>
            <a:noFill/>
          </a:ln>
          <a:effectLst>
            <a:softEdge rad="112500"/>
          </a:effectLst>
        </p:spPr>
      </p:pic>
      <p:pic>
        <p:nvPicPr>
          <p:cNvPr id="1027" name="Picture 3" descr="D:\Мои документы\работа\Учебная работа\ДПИ\Пасхальные кролики проект\100_2183.JPG"/>
          <p:cNvPicPr>
            <a:picLocks noChangeAspect="1" noChangeArrowheads="1"/>
          </p:cNvPicPr>
          <p:nvPr/>
        </p:nvPicPr>
        <p:blipFill>
          <a:blip r:embed="rId5" cstate="email"/>
          <a:srcRect/>
          <a:stretch>
            <a:fillRect/>
          </a:stretch>
        </p:blipFill>
        <p:spPr bwMode="auto">
          <a:xfrm>
            <a:off x="2000232" y="1785925"/>
            <a:ext cx="2107421" cy="2809895"/>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kofeynye-igrushki-mk.jpg"/>
          <p:cNvPicPr>
            <a:picLocks noGrp="1" noChangeAspect="1"/>
          </p:cNvPicPr>
          <p:nvPr>
            <p:ph idx="1"/>
          </p:nvPr>
        </p:nvPicPr>
        <p:blipFill>
          <a:blip r:embed="rId2" cstate="email"/>
          <a:srcRect/>
          <a:stretch>
            <a:fillRect/>
          </a:stretch>
        </p:blipFill>
        <p:spPr>
          <a:xfrm>
            <a:off x="214282" y="214290"/>
            <a:ext cx="4751415" cy="4882370"/>
          </a:xfrm>
          <a:prstGeom prst="rect">
            <a:avLst/>
          </a:prstGeom>
          <a:ln>
            <a:noFill/>
          </a:ln>
          <a:effectLst>
            <a:softEdge rad="112500"/>
          </a:effectLst>
        </p:spPr>
      </p:pic>
      <p:sp>
        <p:nvSpPr>
          <p:cNvPr id="4" name="Текст 3"/>
          <p:cNvSpPr>
            <a:spLocks noGrp="1"/>
          </p:cNvSpPr>
          <p:nvPr>
            <p:ph type="body" sz="half" idx="2"/>
          </p:nvPr>
        </p:nvSpPr>
        <p:spPr>
          <a:xfrm>
            <a:off x="500034" y="5929330"/>
            <a:ext cx="8258204" cy="768337"/>
          </a:xfrm>
        </p:spPr>
        <p:txBody>
          <a:bodyPr>
            <a:normAutofit/>
          </a:bodyPr>
          <a:lstStyle/>
          <a:p>
            <a:pPr algn="ctr"/>
            <a:r>
              <a:rPr lang="ru-RU" sz="2000" dirty="0" smtClean="0">
                <a:solidFill>
                  <a:schemeClr val="accent2">
                    <a:lumMod val="50000"/>
                  </a:schemeClr>
                </a:solidFill>
                <a:latin typeface="Georgia" pitchFamily="18" charset="0"/>
              </a:rPr>
              <a:t>Дальше чердачную игрушку можно расписать при помощи акриловых красок.</a:t>
            </a:r>
            <a:endParaRPr lang="ru-RU" sz="2000" dirty="0">
              <a:solidFill>
                <a:schemeClr val="accent2">
                  <a:lumMod val="50000"/>
                </a:schemeClr>
              </a:solidFill>
              <a:latin typeface="Georgia" pitchFamily="18" charset="0"/>
            </a:endParaRPr>
          </a:p>
        </p:txBody>
      </p:sp>
      <p:pic>
        <p:nvPicPr>
          <p:cNvPr id="6" name="Рисунок 5" descr="cherdachnye-igrushki.jpg"/>
          <p:cNvPicPr>
            <a:picLocks noChangeAspect="1"/>
          </p:cNvPicPr>
          <p:nvPr/>
        </p:nvPicPr>
        <p:blipFill>
          <a:blip r:embed="rId3" cstate="email"/>
          <a:srcRect/>
          <a:stretch>
            <a:fillRect/>
          </a:stretch>
        </p:blipFill>
        <p:spPr>
          <a:xfrm rot="246252">
            <a:off x="4286248" y="428604"/>
            <a:ext cx="3857652" cy="2908076"/>
          </a:xfrm>
          <a:prstGeom prst="rect">
            <a:avLst/>
          </a:prstGeom>
          <a:ln>
            <a:noFill/>
          </a:ln>
          <a:effectLst>
            <a:softEdge rad="112500"/>
          </a:effectLst>
        </p:spPr>
      </p:pic>
      <p:pic>
        <p:nvPicPr>
          <p:cNvPr id="7" name="Рисунок 6" descr="cherdachnye-igrushki-svoimi-rukami.jpg"/>
          <p:cNvPicPr>
            <a:picLocks noChangeAspect="1"/>
          </p:cNvPicPr>
          <p:nvPr/>
        </p:nvPicPr>
        <p:blipFill>
          <a:blip r:embed="rId4" cstate="email"/>
          <a:srcRect/>
          <a:stretch>
            <a:fillRect/>
          </a:stretch>
        </p:blipFill>
        <p:spPr>
          <a:xfrm rot="21114876">
            <a:off x="4320772" y="2842591"/>
            <a:ext cx="3825098" cy="2792929"/>
          </a:xfrm>
          <a:prstGeom prst="rect">
            <a:avLst/>
          </a:prstGeom>
        </p:spPr>
      </p:pic>
    </p:spTree>
  </p:cSld>
  <p:clrMapOvr>
    <a:masterClrMapping/>
  </p:clrMapOvr>
  <p:transition>
    <p:newsflash/>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c3c83da7-4512-412d-bc91-686ab71394a0.jpg"/>
          <p:cNvPicPr>
            <a:picLocks noGrp="1" noChangeAspect="1"/>
          </p:cNvPicPr>
          <p:nvPr>
            <p:ph idx="1"/>
          </p:nvPr>
        </p:nvPicPr>
        <p:blipFill>
          <a:blip r:embed="rId2" cstate="email"/>
          <a:stretch>
            <a:fillRect/>
          </a:stretch>
        </p:blipFill>
        <p:spPr>
          <a:xfrm>
            <a:off x="285720" y="214290"/>
            <a:ext cx="4710625" cy="3143272"/>
          </a:xfrm>
          <a:prstGeom prst="rect">
            <a:avLst/>
          </a:prstGeom>
          <a:ln>
            <a:noFill/>
          </a:ln>
          <a:effectLst>
            <a:softEdge rad="112500"/>
          </a:effectLst>
        </p:spPr>
      </p:pic>
      <p:sp>
        <p:nvSpPr>
          <p:cNvPr id="4" name="Текст 3"/>
          <p:cNvSpPr>
            <a:spLocks noGrp="1"/>
          </p:cNvSpPr>
          <p:nvPr>
            <p:ph type="body" sz="half" idx="2"/>
          </p:nvPr>
        </p:nvSpPr>
        <p:spPr>
          <a:xfrm>
            <a:off x="428596" y="5572140"/>
            <a:ext cx="8258204" cy="1054089"/>
          </a:xfrm>
        </p:spPr>
        <p:txBody>
          <a:bodyPr>
            <a:normAutofit/>
          </a:bodyPr>
          <a:lstStyle/>
          <a:p>
            <a:pPr algn="ctr"/>
            <a:r>
              <a:rPr lang="ru-RU" sz="2000" dirty="0" smtClean="0">
                <a:solidFill>
                  <a:schemeClr val="accent2">
                    <a:lumMod val="50000"/>
                  </a:schemeClr>
                </a:solidFill>
                <a:latin typeface="Georgia" pitchFamily="18" charset="0"/>
              </a:rPr>
              <a:t>А можно просто вышить, подрумянив щечки мамиными румянами.</a:t>
            </a:r>
            <a:endParaRPr lang="ru-RU" sz="2000" dirty="0">
              <a:solidFill>
                <a:schemeClr val="accent2">
                  <a:lumMod val="50000"/>
                </a:schemeClr>
              </a:solidFill>
              <a:latin typeface="Georgia" pitchFamily="18" charset="0"/>
            </a:endParaRPr>
          </a:p>
        </p:txBody>
      </p:sp>
      <p:pic>
        <p:nvPicPr>
          <p:cNvPr id="6" name="Рисунок 5" descr="1ff0400a-8451-4379-8d03-b80d84498cb4.jpg"/>
          <p:cNvPicPr>
            <a:picLocks noChangeAspect="1"/>
          </p:cNvPicPr>
          <p:nvPr/>
        </p:nvPicPr>
        <p:blipFill>
          <a:blip r:embed="rId3" cstate="email"/>
          <a:stretch>
            <a:fillRect/>
          </a:stretch>
        </p:blipFill>
        <p:spPr>
          <a:xfrm>
            <a:off x="1467269" y="2729864"/>
            <a:ext cx="4152481" cy="2770837"/>
          </a:xfrm>
          <a:prstGeom prst="rect">
            <a:avLst/>
          </a:prstGeom>
          <a:ln>
            <a:noFill/>
          </a:ln>
          <a:effectLst>
            <a:softEdge rad="112500"/>
          </a:effectLst>
        </p:spPr>
      </p:pic>
      <p:pic>
        <p:nvPicPr>
          <p:cNvPr id="7" name="Рисунок 6" descr="a62fcfcb-6186-4f08-8d95-8ff6767e3c40.jpg"/>
          <p:cNvPicPr>
            <a:picLocks noChangeAspect="1"/>
          </p:cNvPicPr>
          <p:nvPr/>
        </p:nvPicPr>
        <p:blipFill>
          <a:blip r:embed="rId4" cstate="email"/>
          <a:stretch>
            <a:fillRect/>
          </a:stretch>
        </p:blipFill>
        <p:spPr>
          <a:xfrm>
            <a:off x="5357817" y="191833"/>
            <a:ext cx="3494795" cy="5237431"/>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099a1cf92a56.jpg"/>
          <p:cNvPicPr>
            <a:picLocks noGrp="1" noChangeAspect="1"/>
          </p:cNvPicPr>
          <p:nvPr>
            <p:ph idx="1"/>
          </p:nvPr>
        </p:nvPicPr>
        <p:blipFill>
          <a:blip r:embed="rId2" cstate="email"/>
          <a:srcRect/>
          <a:stretch>
            <a:fillRect/>
          </a:stretch>
        </p:blipFill>
        <p:spPr>
          <a:xfrm rot="20672244">
            <a:off x="3762886" y="275076"/>
            <a:ext cx="5111750" cy="2714644"/>
          </a:xfrm>
          <a:prstGeom prst="rect">
            <a:avLst/>
          </a:prstGeom>
          <a:ln>
            <a:noFill/>
          </a:ln>
          <a:effectLst>
            <a:softEdge rad="112500"/>
          </a:effectLst>
        </p:spPr>
      </p:pic>
      <p:sp>
        <p:nvSpPr>
          <p:cNvPr id="4" name="Текст 3"/>
          <p:cNvSpPr>
            <a:spLocks noGrp="1"/>
          </p:cNvSpPr>
          <p:nvPr>
            <p:ph type="body" sz="half" idx="2"/>
          </p:nvPr>
        </p:nvSpPr>
        <p:spPr>
          <a:xfrm>
            <a:off x="428596" y="5214950"/>
            <a:ext cx="8258204" cy="1428760"/>
          </a:xfrm>
        </p:spPr>
        <p:txBody>
          <a:bodyPr>
            <a:normAutofit/>
          </a:bodyPr>
          <a:lstStyle/>
          <a:p>
            <a:pPr algn="ctr"/>
            <a:r>
              <a:rPr lang="ru-RU" sz="2000" dirty="0" smtClean="0">
                <a:solidFill>
                  <a:schemeClr val="accent2">
                    <a:lumMod val="50000"/>
                  </a:schemeClr>
                </a:solidFill>
                <a:latin typeface="Georgia" pitchFamily="18" charset="0"/>
              </a:rPr>
              <a:t>Но какой путь вы бы ни выбрали – результатом станет уникальная, неповторимая, очень теплая и добрая авторская игрушка, которая наполнит ваш дом красотой.</a:t>
            </a:r>
            <a:endParaRPr lang="ru-RU" sz="2000" dirty="0">
              <a:solidFill>
                <a:schemeClr val="accent2">
                  <a:lumMod val="50000"/>
                </a:schemeClr>
              </a:solidFill>
              <a:latin typeface="Georgia" pitchFamily="18" charset="0"/>
            </a:endParaRPr>
          </a:p>
        </p:txBody>
      </p:sp>
      <p:pic>
        <p:nvPicPr>
          <p:cNvPr id="6" name="Рисунок 5" descr="73296986_0441739900.jpg"/>
          <p:cNvPicPr>
            <a:picLocks noChangeAspect="1"/>
          </p:cNvPicPr>
          <p:nvPr/>
        </p:nvPicPr>
        <p:blipFill>
          <a:blip r:embed="rId3" cstate="email"/>
          <a:srcRect/>
          <a:stretch>
            <a:fillRect/>
          </a:stretch>
        </p:blipFill>
        <p:spPr>
          <a:xfrm>
            <a:off x="4857752" y="2576266"/>
            <a:ext cx="3415752" cy="1946716"/>
          </a:xfrm>
          <a:prstGeom prst="rect">
            <a:avLst/>
          </a:prstGeom>
          <a:ln>
            <a:noFill/>
          </a:ln>
          <a:effectLst>
            <a:softEdge rad="112500"/>
          </a:effectLst>
        </p:spPr>
      </p:pic>
      <p:pic>
        <p:nvPicPr>
          <p:cNvPr id="7" name="Рисунок 6" descr="100_7568.JPG"/>
          <p:cNvPicPr>
            <a:picLocks noChangeAspect="1"/>
          </p:cNvPicPr>
          <p:nvPr/>
        </p:nvPicPr>
        <p:blipFill>
          <a:blip r:embed="rId4" cstate="email"/>
          <a:stretch>
            <a:fillRect/>
          </a:stretch>
        </p:blipFill>
        <p:spPr>
          <a:xfrm>
            <a:off x="357158" y="238103"/>
            <a:ext cx="3286148" cy="4381530"/>
          </a:xfrm>
          <a:prstGeom prst="rect">
            <a:avLst/>
          </a:prstGeom>
          <a:ln>
            <a:noFill/>
          </a:ln>
          <a:effectLst>
            <a:softEdge rad="112500"/>
          </a:effectLst>
        </p:spPr>
      </p:pic>
      <p:pic>
        <p:nvPicPr>
          <p:cNvPr id="8" name="Рисунок 7" descr="100_7415.JPG"/>
          <p:cNvPicPr>
            <a:picLocks noChangeAspect="1"/>
          </p:cNvPicPr>
          <p:nvPr/>
        </p:nvPicPr>
        <p:blipFill>
          <a:blip r:embed="rId5" cstate="email"/>
          <a:srcRect/>
          <a:stretch>
            <a:fillRect/>
          </a:stretch>
        </p:blipFill>
        <p:spPr>
          <a:xfrm rot="382673">
            <a:off x="2904453" y="2956338"/>
            <a:ext cx="1904255" cy="2237868"/>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lstStyle/>
          <a:p>
            <a:endParaRPr lang="ru-RU"/>
          </a:p>
        </p:txBody>
      </p:sp>
      <p:pic>
        <p:nvPicPr>
          <p:cNvPr id="2050" name="Picture 2" descr="D:\Мои документы\работа\Учебная работа\ДПИ\Пасхальные кролики проект\100_2337.JPG"/>
          <p:cNvPicPr>
            <a:picLocks noGrp="1" noChangeAspect="1" noChangeArrowheads="1"/>
          </p:cNvPicPr>
          <p:nvPr>
            <p:ph idx="1"/>
          </p:nvPr>
        </p:nvPicPr>
        <p:blipFill>
          <a:blip r:embed="rId2" cstate="email"/>
          <a:srcRect/>
          <a:stretch>
            <a:fillRect/>
          </a:stretch>
        </p:blipFill>
        <p:spPr bwMode="auto">
          <a:xfrm rot="21178562">
            <a:off x="357158" y="357166"/>
            <a:ext cx="5357850" cy="5257391"/>
          </a:xfrm>
          <a:prstGeom prst="rect">
            <a:avLst/>
          </a:prstGeom>
          <a:ln>
            <a:noFill/>
          </a:ln>
          <a:effectLst>
            <a:softEdge rad="112500"/>
          </a:effectLst>
        </p:spPr>
      </p:pic>
      <p:pic>
        <p:nvPicPr>
          <p:cNvPr id="2051" name="Picture 3" descr="D:\Мои документы\работа\Учебная работа\ДПИ\Пасхальные кролики проект\100_2509.JPG"/>
          <p:cNvPicPr>
            <a:picLocks noChangeAspect="1" noChangeArrowheads="1"/>
          </p:cNvPicPr>
          <p:nvPr/>
        </p:nvPicPr>
        <p:blipFill>
          <a:blip r:embed="rId3" cstate="email"/>
          <a:srcRect/>
          <a:stretch>
            <a:fillRect/>
          </a:stretch>
        </p:blipFill>
        <p:spPr bwMode="auto">
          <a:xfrm rot="516800">
            <a:off x="5863337" y="416769"/>
            <a:ext cx="3001604" cy="3952661"/>
          </a:xfrm>
          <a:prstGeom prst="rect">
            <a:avLst/>
          </a:prstGeom>
          <a:ln>
            <a:noFill/>
          </a:ln>
          <a:effectLst>
            <a:softEdge rad="112500"/>
          </a:effectLst>
        </p:spPr>
      </p:pic>
      <p:sp>
        <p:nvSpPr>
          <p:cNvPr id="9" name="Прямоугольник 8"/>
          <p:cNvSpPr/>
          <p:nvPr/>
        </p:nvSpPr>
        <p:spPr>
          <a:xfrm>
            <a:off x="1643042" y="4180344"/>
            <a:ext cx="6047426" cy="2677656"/>
          </a:xfrm>
          <a:prstGeom prst="rect">
            <a:avLst/>
          </a:prstGeom>
          <a:noFill/>
        </p:spPr>
        <p:txBody>
          <a:bodyPr wrap="none" lIns="91440" tIns="45720" rIns="91440" bIns="45720">
            <a:spAutoFit/>
          </a:bodyPr>
          <a:lstStyle/>
          <a:p>
            <a:pPr algn="ctr"/>
            <a: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ТВОРЧЕСКИЙ ПРОЕКТ</a:t>
            </a:r>
            <a:b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br>
            <a:r>
              <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«ПАСХАЛЬНЫЕ КРОЛИКИ»</a:t>
            </a:r>
          </a:p>
          <a:p>
            <a:pPr algn="ctr"/>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Автор-Мальцева Дарья</a:t>
            </a:r>
            <a:endParaRPr lang="ru-RU" sz="40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a:p>
            <a:pPr algn="ctr"/>
            <a:r>
              <a:rPr lang="ru-RU" sz="24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Победитель Республиканского</a:t>
            </a:r>
          </a:p>
          <a:p>
            <a:pPr algn="ctr"/>
            <a:r>
              <a:rPr lang="ru-RU" sz="2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Конкурса-выставки</a:t>
            </a:r>
            <a:endParaRPr lang="ru-RU" sz="2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ransition>
    <p:newsflash/>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74638"/>
            <a:ext cx="8229600" cy="3725866"/>
          </a:xfrm>
        </p:spPr>
        <p:txBody>
          <a:bodyPr>
            <a:normAutofit/>
          </a:bodyPr>
          <a:lstStyle/>
          <a:p>
            <a:r>
              <a:rPr lang="ru-RU" sz="2800" dirty="0" smtClean="0">
                <a:solidFill>
                  <a:schemeClr val="accent2">
                    <a:lumMod val="50000"/>
                  </a:schemeClr>
                </a:solidFill>
                <a:latin typeface="Georgia" pitchFamily="18" charset="0"/>
              </a:rPr>
              <a:t>К сожалению, во время работы над чердачной игрушкой, я так увлекаюсь, что забываю фотографировать процесс, поэтому приношу глубокую признательность мастерицам, выложившим этапы работы над чердачной игрушкой на сайтах:</a:t>
            </a:r>
            <a:br>
              <a:rPr lang="ru-RU" sz="2800" dirty="0" smtClean="0">
                <a:solidFill>
                  <a:schemeClr val="accent2">
                    <a:lumMod val="50000"/>
                  </a:schemeClr>
                </a:solidFill>
                <a:latin typeface="Georgia" pitchFamily="18" charset="0"/>
              </a:rPr>
            </a:br>
            <a:endParaRPr lang="ru-RU" sz="2800" dirty="0">
              <a:solidFill>
                <a:schemeClr val="accent2">
                  <a:lumMod val="50000"/>
                </a:schemeClr>
              </a:solidFill>
              <a:latin typeface="Georgia" pitchFamily="18" charset="0"/>
            </a:endParaRPr>
          </a:p>
        </p:txBody>
      </p:sp>
      <p:sp>
        <p:nvSpPr>
          <p:cNvPr id="6" name="Содержимое 5"/>
          <p:cNvSpPr>
            <a:spLocks noGrp="1"/>
          </p:cNvSpPr>
          <p:nvPr>
            <p:ph idx="1"/>
          </p:nvPr>
        </p:nvSpPr>
        <p:spPr>
          <a:xfrm>
            <a:off x="457200" y="5214950"/>
            <a:ext cx="8229600" cy="1357322"/>
          </a:xfrm>
        </p:spPr>
        <p:txBody>
          <a:bodyPr/>
          <a:lstStyle/>
          <a:p>
            <a:r>
              <a:rPr lang="en-US" sz="1800" dirty="0" smtClean="0">
                <a:hlinkClick r:id="rId2"/>
              </a:rPr>
              <a:t>http://nacrestike.ru/publ/master_klassy/kofejnye_igrushki_svoimi_rukami_master_klass/9-1-0-1125</a:t>
            </a:r>
            <a:r>
              <a:rPr lang="ru-RU" sz="1800" dirty="0" smtClean="0"/>
              <a:t> </a:t>
            </a:r>
          </a:p>
          <a:p>
            <a:r>
              <a:rPr lang="en-US" sz="1800" dirty="0" smtClean="0">
                <a:hlinkClick r:id="rId3"/>
              </a:rPr>
              <a:t>http://podarki.ru/chto-podarit/cherdachnie-kofeinie-igrushki</a:t>
            </a:r>
            <a:endParaRPr lang="ru-RU" sz="1800" dirty="0" smtClean="0"/>
          </a:p>
          <a:p>
            <a:endParaRPr lang="ru-RU" dirty="0"/>
          </a:p>
        </p:txBody>
      </p:sp>
      <p:pic>
        <p:nvPicPr>
          <p:cNvPr id="7" name="Рисунок 6" descr="182507082.jpg"/>
          <p:cNvPicPr>
            <a:picLocks noChangeAspect="1"/>
          </p:cNvPicPr>
          <p:nvPr/>
        </p:nvPicPr>
        <p:blipFill>
          <a:blip r:embed="rId4"/>
          <a:stretch>
            <a:fillRect/>
          </a:stretch>
        </p:blipFill>
        <p:spPr>
          <a:xfrm>
            <a:off x="3286116" y="3214686"/>
            <a:ext cx="2595581" cy="1946686"/>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flipH="1">
            <a:off x="411481" y="273050"/>
            <a:ext cx="45719" cy="45719"/>
          </a:xfrm>
        </p:spPr>
        <p:txBody>
          <a:bodyPr>
            <a:normAutofit fontScale="90000"/>
          </a:bodyPr>
          <a:lstStyle/>
          <a:p>
            <a:endParaRPr lang="ru-RU" dirty="0"/>
          </a:p>
        </p:txBody>
      </p:sp>
      <p:sp>
        <p:nvSpPr>
          <p:cNvPr id="6" name="Текст 5"/>
          <p:cNvSpPr>
            <a:spLocks noGrp="1"/>
          </p:cNvSpPr>
          <p:nvPr>
            <p:ph type="body" sz="half" idx="2"/>
          </p:nvPr>
        </p:nvSpPr>
        <p:spPr>
          <a:xfrm>
            <a:off x="285720" y="285728"/>
            <a:ext cx="3714776" cy="6215106"/>
          </a:xfrm>
        </p:spPr>
        <p:txBody>
          <a:bodyPr>
            <a:noAutofit/>
          </a:bodyPr>
          <a:lstStyle/>
          <a:p>
            <a:pPr algn="ctr"/>
            <a:r>
              <a:rPr lang="ru-RU" sz="2000" dirty="0">
                <a:solidFill>
                  <a:schemeClr val="accent2">
                    <a:lumMod val="50000"/>
                  </a:schemeClr>
                </a:solidFill>
                <a:latin typeface="Georgia" pitchFamily="18" charset="0"/>
              </a:rPr>
              <a:t>Одна женщина сшила ее для своей дочки из ненужного тряпья. Кукла долгое время пролежала на чердаке небольшой кофейной фабрики, забытая своей маленькой хозяйкой, которая время от времени там играла, когда мама брала девочку с собой на работу. За то время, которое кукла провела на чердаке, она успела не только запылиться, но и состариться, и закоптиться. А ещё – она пропиталась ароматами кофе, корицы, ванили и других восточных приправ. </a:t>
            </a:r>
          </a:p>
        </p:txBody>
      </p:sp>
      <p:pic>
        <p:nvPicPr>
          <p:cNvPr id="8" name="Содержимое 7" descr="79015037_34.jpg"/>
          <p:cNvPicPr>
            <a:picLocks noGrp="1" noChangeAspect="1"/>
          </p:cNvPicPr>
          <p:nvPr>
            <p:ph idx="1"/>
          </p:nvPr>
        </p:nvPicPr>
        <p:blipFill>
          <a:blip r:embed="rId2" cstate="email"/>
          <a:stretch>
            <a:fillRect/>
          </a:stretch>
        </p:blipFill>
        <p:spPr>
          <a:xfrm>
            <a:off x="4204982" y="214290"/>
            <a:ext cx="4739401" cy="6143668"/>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a:off x="-857287" y="-45719"/>
            <a:ext cx="285751" cy="45719"/>
          </a:xfrm>
        </p:spPr>
        <p:txBody>
          <a:bodyPr>
            <a:normAutofit fontScale="90000"/>
          </a:bodyPr>
          <a:lstStyle/>
          <a:p>
            <a:endParaRPr lang="ru-RU" dirty="0"/>
          </a:p>
        </p:txBody>
      </p:sp>
      <p:pic>
        <p:nvPicPr>
          <p:cNvPr id="5" name="Содержимое 4" descr="96587016_4446647_P1180160.JPG"/>
          <p:cNvPicPr>
            <a:picLocks noGrp="1" noChangeAspect="1"/>
          </p:cNvPicPr>
          <p:nvPr>
            <p:ph idx="1"/>
          </p:nvPr>
        </p:nvPicPr>
        <p:blipFill>
          <a:blip r:embed="rId2" cstate="email"/>
          <a:stretch>
            <a:fillRect/>
          </a:stretch>
        </p:blipFill>
        <p:spPr>
          <a:xfrm>
            <a:off x="3991482" y="273050"/>
            <a:ext cx="4278885" cy="5853113"/>
          </a:xfrm>
          <a:prstGeom prst="rect">
            <a:avLst/>
          </a:prstGeom>
          <a:ln>
            <a:noFill/>
          </a:ln>
          <a:effectLst>
            <a:softEdge rad="112500"/>
          </a:effectLst>
        </p:spPr>
      </p:pic>
      <p:sp>
        <p:nvSpPr>
          <p:cNvPr id="4" name="Текст 3"/>
          <p:cNvSpPr>
            <a:spLocks noGrp="1"/>
          </p:cNvSpPr>
          <p:nvPr>
            <p:ph type="body" sz="half" idx="2"/>
          </p:nvPr>
        </p:nvSpPr>
        <p:spPr/>
        <p:txBody>
          <a:bodyPr>
            <a:normAutofit/>
          </a:bodyPr>
          <a:lstStyle/>
          <a:p>
            <a:pPr algn="ctr"/>
            <a:r>
              <a:rPr lang="ru-RU" sz="2000" dirty="0">
                <a:solidFill>
                  <a:schemeClr val="accent2">
                    <a:lumMod val="50000"/>
                  </a:schemeClr>
                </a:solidFill>
                <a:latin typeface="Georgia" pitchFamily="18" charset="0"/>
              </a:rPr>
              <a:t>И </a:t>
            </a:r>
            <a:r>
              <a:rPr lang="ru-RU" sz="2000" dirty="0" smtClean="0">
                <a:solidFill>
                  <a:schemeClr val="accent2">
                    <a:lumMod val="50000"/>
                  </a:schemeClr>
                </a:solidFill>
                <a:latin typeface="Georgia" pitchFamily="18" charset="0"/>
              </a:rPr>
              <a:t>действительно, </a:t>
            </a:r>
            <a:r>
              <a:rPr lang="ru-RU" sz="2000" dirty="0">
                <a:solidFill>
                  <a:schemeClr val="accent2">
                    <a:lumMod val="50000"/>
                  </a:schemeClr>
                </a:solidFill>
                <a:latin typeface="Georgia" pitchFamily="18" charset="0"/>
              </a:rPr>
              <a:t>этих кукол специально </a:t>
            </a:r>
            <a:r>
              <a:rPr lang="ru-RU" sz="2000" dirty="0" err="1">
                <a:solidFill>
                  <a:schemeClr val="accent2">
                    <a:lumMod val="50000"/>
                  </a:schemeClr>
                </a:solidFill>
                <a:latin typeface="Georgia" pitchFamily="18" charset="0"/>
              </a:rPr>
              <a:t>состаривают</a:t>
            </a:r>
            <a:r>
              <a:rPr lang="ru-RU" sz="2000" dirty="0">
                <a:solidFill>
                  <a:schemeClr val="accent2">
                    <a:lumMod val="50000"/>
                  </a:schemeClr>
                </a:solidFill>
                <a:latin typeface="Georgia" pitchFamily="18" charset="0"/>
              </a:rPr>
              <a:t>, чтобы казалось, что их словно достали с бабушкиного чердака. Такой слегка состаренный вид придаёт куклам особое очарование. От них веет праздником, уютом и … детством. </a:t>
            </a:r>
          </a:p>
        </p:txBody>
      </p:sp>
    </p:spTree>
  </p:cSld>
  <p:clrMapOvr>
    <a:masterClrMapping/>
  </p:clrMapOvr>
  <p:transition>
    <p:newsfla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1785981" y="0"/>
            <a:ext cx="285751" cy="214290"/>
          </a:xfrm>
        </p:spPr>
        <p:txBody>
          <a:bodyPr>
            <a:normAutofit fontScale="90000"/>
          </a:bodyPr>
          <a:lstStyle/>
          <a:p>
            <a:endParaRPr lang="ru-RU" dirty="0"/>
          </a:p>
        </p:txBody>
      </p:sp>
      <p:pic>
        <p:nvPicPr>
          <p:cNvPr id="5" name="Содержимое 4" descr="5b9916424n6537.jpg"/>
          <p:cNvPicPr>
            <a:picLocks noGrp="1" noChangeAspect="1"/>
          </p:cNvPicPr>
          <p:nvPr>
            <p:ph idx="1"/>
          </p:nvPr>
        </p:nvPicPr>
        <p:blipFill>
          <a:blip r:embed="rId2"/>
          <a:stretch>
            <a:fillRect/>
          </a:stretch>
        </p:blipFill>
        <p:spPr>
          <a:xfrm rot="20173497">
            <a:off x="3904972" y="603656"/>
            <a:ext cx="2968948" cy="2968948"/>
          </a:xfrm>
          <a:prstGeom prst="rect">
            <a:avLst/>
          </a:prstGeom>
          <a:ln>
            <a:noFill/>
          </a:ln>
          <a:effectLst>
            <a:softEdge rad="112500"/>
          </a:effectLst>
        </p:spPr>
      </p:pic>
      <p:sp>
        <p:nvSpPr>
          <p:cNvPr id="4" name="Текст 3"/>
          <p:cNvSpPr>
            <a:spLocks noGrp="1"/>
          </p:cNvSpPr>
          <p:nvPr>
            <p:ph type="body" sz="half" idx="2"/>
          </p:nvPr>
        </p:nvSpPr>
        <p:spPr/>
        <p:txBody>
          <a:bodyPr>
            <a:normAutofit/>
          </a:bodyPr>
          <a:lstStyle/>
          <a:p>
            <a:pPr algn="ctr"/>
            <a:r>
              <a:rPr lang="ru-RU" sz="2000" dirty="0">
                <a:solidFill>
                  <a:schemeClr val="accent2">
                    <a:lumMod val="50000"/>
                  </a:schemeClr>
                </a:solidFill>
                <a:latin typeface="Georgia" pitchFamily="18" charset="0"/>
              </a:rPr>
              <a:t>Ароматная чердачная игрушка произошла от тильды (примитивной текстильной куклы, которую сшила норвежская девочка Тоне </a:t>
            </a:r>
            <a:r>
              <a:rPr lang="ru-RU" sz="2000" dirty="0" err="1">
                <a:solidFill>
                  <a:schemeClr val="accent2">
                    <a:lumMod val="50000"/>
                  </a:schemeClr>
                </a:solidFill>
                <a:latin typeface="Georgia" pitchFamily="18" charset="0"/>
              </a:rPr>
              <a:t>Финангер</a:t>
            </a:r>
            <a:r>
              <a:rPr lang="ru-RU" sz="2000" dirty="0">
                <a:solidFill>
                  <a:schemeClr val="accent2">
                    <a:lumMod val="50000"/>
                  </a:schemeClr>
                </a:solidFill>
                <a:latin typeface="Georgia" pitchFamily="18" charset="0"/>
              </a:rPr>
              <a:t>) . Но чердачная кукла выделилась в отдельное направление. </a:t>
            </a:r>
          </a:p>
        </p:txBody>
      </p:sp>
      <p:pic>
        <p:nvPicPr>
          <p:cNvPr id="6" name="Рисунок 5" descr="88146706_primitivka_01.jpg"/>
          <p:cNvPicPr>
            <a:picLocks noChangeAspect="1"/>
          </p:cNvPicPr>
          <p:nvPr/>
        </p:nvPicPr>
        <p:blipFill>
          <a:blip r:embed="rId3" cstate="email"/>
          <a:stretch>
            <a:fillRect/>
          </a:stretch>
        </p:blipFill>
        <p:spPr>
          <a:xfrm rot="1130856">
            <a:off x="5643570" y="2500306"/>
            <a:ext cx="2857500" cy="3810000"/>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8a911144539-kukly-igrushki-cherdachnaya-kukla-kuzya-n0290.jpg"/>
          <p:cNvPicPr>
            <a:picLocks noGrp="1" noChangeAspect="1"/>
          </p:cNvPicPr>
          <p:nvPr>
            <p:ph idx="1"/>
          </p:nvPr>
        </p:nvPicPr>
        <p:blipFill>
          <a:blip r:embed="rId2" cstate="email"/>
          <a:stretch>
            <a:fillRect/>
          </a:stretch>
        </p:blipFill>
        <p:spPr>
          <a:xfrm>
            <a:off x="3929058" y="214290"/>
            <a:ext cx="4487870" cy="2980226"/>
          </a:xfrm>
          <a:prstGeom prst="rect">
            <a:avLst/>
          </a:prstGeom>
          <a:ln>
            <a:noFill/>
          </a:ln>
          <a:effectLst>
            <a:softEdge rad="112500"/>
          </a:effectLst>
        </p:spPr>
      </p:pic>
      <p:sp>
        <p:nvSpPr>
          <p:cNvPr id="4" name="Текст 3"/>
          <p:cNvSpPr>
            <a:spLocks noGrp="1"/>
          </p:cNvSpPr>
          <p:nvPr>
            <p:ph type="body" sz="half" idx="2"/>
          </p:nvPr>
        </p:nvSpPr>
        <p:spPr/>
        <p:txBody>
          <a:bodyPr/>
          <a:lstStyle/>
          <a:p>
            <a:pPr algn="ctr"/>
            <a:r>
              <a:rPr lang="ru-RU" sz="2000" dirty="0">
                <a:solidFill>
                  <a:schemeClr val="accent2">
                    <a:lumMod val="50000"/>
                  </a:schemeClr>
                </a:solidFill>
                <a:latin typeface="Georgia" pitchFamily="18" charset="0"/>
              </a:rPr>
              <a:t>Примитивная тканевая кукла берет свое начало со времен первых Американских поселенцев и Коренных американцев, которые использовали любые подходящие общедоступные материалы, чтобы производить куклы для своих детей. </a:t>
            </a:r>
            <a:r>
              <a:rPr lang="ru-RU" dirty="0" smtClean="0"/>
              <a:t/>
            </a:r>
            <a:br>
              <a:rPr lang="ru-RU" dirty="0" smtClean="0"/>
            </a:br>
            <a:endParaRPr lang="ru-RU" dirty="0"/>
          </a:p>
        </p:txBody>
      </p:sp>
      <p:pic>
        <p:nvPicPr>
          <p:cNvPr id="6" name="Рисунок 5" descr="5eea8f0d47e22d4d09382908.jpeg"/>
          <p:cNvPicPr>
            <a:picLocks noChangeAspect="1"/>
          </p:cNvPicPr>
          <p:nvPr/>
        </p:nvPicPr>
        <p:blipFill>
          <a:blip r:embed="rId3" cstate="email"/>
          <a:stretch>
            <a:fillRect/>
          </a:stretch>
        </p:blipFill>
        <p:spPr>
          <a:xfrm>
            <a:off x="4500562" y="3071810"/>
            <a:ext cx="3336195" cy="3336195"/>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14544" y="-45719"/>
            <a:ext cx="214315" cy="45719"/>
          </a:xfrm>
        </p:spPr>
        <p:txBody>
          <a:bodyPr>
            <a:normAutofit fontScale="90000"/>
          </a:bodyPr>
          <a:lstStyle/>
          <a:p>
            <a:endParaRPr lang="ru-RU" dirty="0"/>
          </a:p>
        </p:txBody>
      </p:sp>
      <p:pic>
        <p:nvPicPr>
          <p:cNvPr id="5" name="Содержимое 4" descr="d68dfd34d6ba09c3175bfb7fa89a8cba_m1.jpg"/>
          <p:cNvPicPr>
            <a:picLocks noGrp="1" noChangeAspect="1"/>
          </p:cNvPicPr>
          <p:nvPr>
            <p:ph idx="1"/>
          </p:nvPr>
        </p:nvPicPr>
        <p:blipFill>
          <a:blip r:embed="rId2"/>
          <a:stretch>
            <a:fillRect/>
          </a:stretch>
        </p:blipFill>
        <p:spPr>
          <a:xfrm>
            <a:off x="4500562" y="89393"/>
            <a:ext cx="4143404" cy="6177778"/>
          </a:xfrm>
          <a:prstGeom prst="roundRect">
            <a:avLst/>
          </a:prstGeom>
          <a:ln>
            <a:noFill/>
          </a:ln>
          <a:effectLst>
            <a:softEdge rad="112500"/>
          </a:effectLst>
        </p:spPr>
      </p:pic>
      <p:sp>
        <p:nvSpPr>
          <p:cNvPr id="4" name="Текст 3"/>
          <p:cNvSpPr>
            <a:spLocks noGrp="1"/>
          </p:cNvSpPr>
          <p:nvPr>
            <p:ph type="body" sz="half" idx="2"/>
          </p:nvPr>
        </p:nvSpPr>
        <p:spPr>
          <a:xfrm>
            <a:off x="457200" y="214290"/>
            <a:ext cx="4043362" cy="5911873"/>
          </a:xfrm>
        </p:spPr>
        <p:txBody>
          <a:bodyPr>
            <a:normAutofit lnSpcReduction="10000"/>
          </a:bodyPr>
          <a:lstStyle/>
          <a:p>
            <a:pPr algn="ctr"/>
            <a:r>
              <a:rPr lang="ru-RU" sz="1800" dirty="0">
                <a:latin typeface="Georgia" pitchFamily="18" charset="0"/>
              </a:rPr>
              <a:t>Изготавливают такие куклы из натуральных материалов в приглушенных, бледных тонах, придавая им простую, часто ассиметричную форму головы и тела. Некоторые не имеют черт лица. Их головы, как правило, редковолосые или совсем лысые. Кроме того используются несовместимые с тканью пуговицы (часто большие пуговицы) , которые используются для пришивания частей тела или для </a:t>
            </a:r>
            <a:r>
              <a:rPr lang="ru-RU" sz="1800" dirty="0" err="1">
                <a:latin typeface="Georgia" pitchFamily="18" charset="0"/>
              </a:rPr>
              <a:t>нашивания</a:t>
            </a:r>
            <a:r>
              <a:rPr lang="ru-RU" sz="1800" dirty="0">
                <a:latin typeface="Georgia" pitchFamily="18" charset="0"/>
              </a:rPr>
              <a:t> на одежду, что отлично дополняет их внешний вид. Некоторые Примитивные куклы могут держать в руках палки корицы. Иногда куклы держат флаги, мягкую игрушку, домашнюю птицу, гирлянды, шитье и миниатюрные стеганые одеяльца. </a:t>
            </a:r>
            <a:r>
              <a:rPr lang="ru-RU" dirty="0" smtClean="0"/>
              <a:t/>
            </a:r>
            <a:br>
              <a:rPr lang="ru-RU" dirty="0" smtClean="0"/>
            </a:br>
            <a:endParaRPr lang="ru-RU" dirty="0"/>
          </a:p>
        </p:txBody>
      </p:sp>
    </p:spTree>
  </p:cSld>
  <p:clrMapOvr>
    <a:masterClrMapping/>
  </p:clrMapOvr>
  <p:transition>
    <p:newsfla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6ce13257323-kukly-igrushki-anastasya-cherdachnaya-interernaya-n7976.jpg"/>
          <p:cNvPicPr>
            <a:picLocks noGrp="1" noChangeAspect="1"/>
          </p:cNvPicPr>
          <p:nvPr>
            <p:ph idx="1"/>
          </p:nvPr>
        </p:nvPicPr>
        <p:blipFill>
          <a:blip r:embed="rId2" cstate="email"/>
          <a:stretch>
            <a:fillRect/>
          </a:stretch>
        </p:blipFill>
        <p:spPr>
          <a:xfrm>
            <a:off x="3936007" y="273050"/>
            <a:ext cx="4389835" cy="5853113"/>
          </a:xfrm>
          <a:prstGeom prst="rect">
            <a:avLst/>
          </a:prstGeom>
          <a:ln>
            <a:noFill/>
          </a:ln>
          <a:effectLst>
            <a:softEdge rad="112500"/>
          </a:effectLst>
        </p:spPr>
      </p:pic>
      <p:sp>
        <p:nvSpPr>
          <p:cNvPr id="4" name="Текст 3"/>
          <p:cNvSpPr>
            <a:spLocks noGrp="1"/>
          </p:cNvSpPr>
          <p:nvPr>
            <p:ph type="body" sz="half" idx="2"/>
          </p:nvPr>
        </p:nvSpPr>
        <p:spPr/>
        <p:txBody>
          <a:bodyPr>
            <a:normAutofit/>
          </a:bodyPr>
          <a:lstStyle/>
          <a:p>
            <a:pPr algn="ctr"/>
            <a:r>
              <a:rPr lang="ru-RU" sz="2400" dirty="0" smtClean="0">
                <a:solidFill>
                  <a:schemeClr val="accent2">
                    <a:lumMod val="50000"/>
                  </a:schemeClr>
                </a:solidFill>
                <a:latin typeface="Georgia" pitchFamily="18" charset="0"/>
              </a:rPr>
              <a:t/>
            </a:r>
            <a:br>
              <a:rPr lang="ru-RU" sz="2400" dirty="0" smtClean="0">
                <a:solidFill>
                  <a:schemeClr val="accent2">
                    <a:lumMod val="50000"/>
                  </a:schemeClr>
                </a:solidFill>
                <a:latin typeface="Georgia" pitchFamily="18" charset="0"/>
              </a:rPr>
            </a:br>
            <a:r>
              <a:rPr lang="ru-RU" sz="2400" dirty="0">
                <a:solidFill>
                  <a:schemeClr val="accent2">
                    <a:lumMod val="50000"/>
                  </a:schemeClr>
                </a:solidFill>
                <a:latin typeface="Georgia" pitchFamily="18" charset="0"/>
              </a:rPr>
              <a:t>Для всех примитивов характерна ручная работа. Эти куклы считаются самыми домашними, хотя некоторые, возможно, даже назвали бы их уродливыми. </a:t>
            </a:r>
          </a:p>
        </p:txBody>
      </p:sp>
    </p:spTree>
  </p:cSld>
  <p:clrMapOvr>
    <a:masterClrMapping/>
  </p:clrMapOvr>
  <p:transition>
    <p:newsfla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flipH="1" flipV="1">
            <a:off x="-1143039" y="0"/>
            <a:ext cx="285751" cy="214290"/>
          </a:xfrm>
        </p:spPr>
        <p:txBody>
          <a:bodyPr>
            <a:normAutofit fontScale="90000"/>
          </a:bodyPr>
          <a:lstStyle/>
          <a:p>
            <a:endParaRPr lang="ru-RU" dirty="0"/>
          </a:p>
        </p:txBody>
      </p:sp>
      <p:pic>
        <p:nvPicPr>
          <p:cNvPr id="5" name="Содержимое 4" descr="image_158331.jpg"/>
          <p:cNvPicPr>
            <a:picLocks noGrp="1" noChangeAspect="1"/>
          </p:cNvPicPr>
          <p:nvPr>
            <p:ph idx="1"/>
          </p:nvPr>
        </p:nvPicPr>
        <p:blipFill>
          <a:blip r:embed="rId2" cstate="email"/>
          <a:stretch>
            <a:fillRect/>
          </a:stretch>
        </p:blipFill>
        <p:spPr>
          <a:xfrm>
            <a:off x="5000628" y="0"/>
            <a:ext cx="3643338" cy="2914671"/>
          </a:xfrm>
          <a:prstGeom prst="rect">
            <a:avLst/>
          </a:prstGeom>
          <a:ln>
            <a:noFill/>
          </a:ln>
          <a:effectLst>
            <a:softEdge rad="112500"/>
          </a:effectLst>
        </p:spPr>
      </p:pic>
      <p:sp>
        <p:nvSpPr>
          <p:cNvPr id="4" name="Текст 3"/>
          <p:cNvSpPr>
            <a:spLocks noGrp="1"/>
          </p:cNvSpPr>
          <p:nvPr>
            <p:ph type="body" sz="half" idx="2"/>
          </p:nvPr>
        </p:nvSpPr>
        <p:spPr>
          <a:xfrm>
            <a:off x="457200" y="285728"/>
            <a:ext cx="4043362" cy="5840435"/>
          </a:xfrm>
        </p:spPr>
        <p:txBody>
          <a:bodyPr>
            <a:normAutofit fontScale="92500" lnSpcReduction="10000"/>
          </a:bodyPr>
          <a:lstStyle/>
          <a:p>
            <a:pPr algn="ctr"/>
            <a:r>
              <a:rPr lang="ru-RU" sz="2000" dirty="0">
                <a:solidFill>
                  <a:schemeClr val="accent2">
                    <a:lumMod val="50000"/>
                  </a:schemeClr>
                </a:solidFill>
                <a:latin typeface="Georgia" pitchFamily="18" charset="0"/>
              </a:rPr>
              <a:t>Эта кукла стала очень популярна в наше время. Те, кто хоть однажды видел чердачную куклу, ощутил волшебный аромат, исходящий от нее, уже не смогут забыть этого волшебного ощущения. </a:t>
            </a:r>
            <a:r>
              <a:rPr lang="ru-RU" sz="2000" dirty="0" smtClean="0">
                <a:solidFill>
                  <a:schemeClr val="accent2">
                    <a:lumMod val="50000"/>
                  </a:schemeClr>
                </a:solidFill>
                <a:latin typeface="Georgia" pitchFamily="18" charset="0"/>
              </a:rPr>
              <a:t/>
            </a:r>
            <a:br>
              <a:rPr lang="ru-RU" sz="2000" dirty="0" smtClean="0">
                <a:solidFill>
                  <a:schemeClr val="accent2">
                    <a:lumMod val="50000"/>
                  </a:schemeClr>
                </a:solidFill>
                <a:latin typeface="Georgia" pitchFamily="18" charset="0"/>
              </a:rPr>
            </a:br>
            <a:r>
              <a:rPr lang="ru-RU" sz="2000" dirty="0" smtClean="0">
                <a:solidFill>
                  <a:schemeClr val="accent2">
                    <a:lumMod val="50000"/>
                  </a:schemeClr>
                </a:solidFill>
                <a:latin typeface="Georgia" pitchFamily="18" charset="0"/>
              </a:rPr>
              <a:t/>
            </a:r>
            <a:br>
              <a:rPr lang="ru-RU" sz="2000" dirty="0" smtClean="0">
                <a:solidFill>
                  <a:schemeClr val="accent2">
                    <a:lumMod val="50000"/>
                  </a:schemeClr>
                </a:solidFill>
                <a:latin typeface="Georgia" pitchFamily="18" charset="0"/>
              </a:rPr>
            </a:br>
            <a:r>
              <a:rPr lang="ru-RU" sz="2000" dirty="0">
                <a:solidFill>
                  <a:schemeClr val="accent2">
                    <a:lumMod val="50000"/>
                  </a:schemeClr>
                </a:solidFill>
                <a:latin typeface="Georgia" pitchFamily="18" charset="0"/>
              </a:rPr>
              <a:t>Такая кукла может стать настоящим талисманом домашнего уюта – исходящий от нее тонкий запах ванили и кофе, корицы и пряных трав придает новые краски и оттенки уже устоявшемуся быту. </a:t>
            </a:r>
            <a:r>
              <a:rPr lang="ru-RU" sz="2000" dirty="0" smtClean="0">
                <a:solidFill>
                  <a:schemeClr val="accent2">
                    <a:lumMod val="50000"/>
                  </a:schemeClr>
                </a:solidFill>
                <a:latin typeface="Georgia" pitchFamily="18" charset="0"/>
              </a:rPr>
              <a:t/>
            </a:r>
            <a:br>
              <a:rPr lang="ru-RU" sz="2000" dirty="0" smtClean="0">
                <a:solidFill>
                  <a:schemeClr val="accent2">
                    <a:lumMod val="50000"/>
                  </a:schemeClr>
                </a:solidFill>
                <a:latin typeface="Georgia" pitchFamily="18" charset="0"/>
              </a:rPr>
            </a:br>
            <a:r>
              <a:rPr lang="ru-RU" sz="2000" dirty="0" smtClean="0">
                <a:solidFill>
                  <a:schemeClr val="accent2">
                    <a:lumMod val="50000"/>
                  </a:schemeClr>
                </a:solidFill>
                <a:latin typeface="Georgia" pitchFamily="18" charset="0"/>
              </a:rPr>
              <a:t/>
            </a:r>
            <a:br>
              <a:rPr lang="ru-RU" sz="2000" dirty="0" smtClean="0">
                <a:solidFill>
                  <a:schemeClr val="accent2">
                    <a:lumMod val="50000"/>
                  </a:schemeClr>
                </a:solidFill>
                <a:latin typeface="Georgia" pitchFamily="18" charset="0"/>
              </a:rPr>
            </a:br>
            <a:r>
              <a:rPr lang="ru-RU" sz="2000" dirty="0">
                <a:solidFill>
                  <a:schemeClr val="accent2">
                    <a:lumMod val="50000"/>
                  </a:schemeClr>
                </a:solidFill>
                <a:latin typeface="Georgia" pitchFamily="18" charset="0"/>
              </a:rPr>
              <a:t>Чердачная кукла – это великолепнейший, и что самое главное, отнюдь не банальный подарок. </a:t>
            </a:r>
            <a:r>
              <a:rPr lang="ru-RU" dirty="0" smtClean="0">
                <a:solidFill>
                  <a:schemeClr val="accent2">
                    <a:lumMod val="50000"/>
                  </a:schemeClr>
                </a:solidFill>
              </a:rPr>
              <a:t/>
            </a:r>
            <a:br>
              <a:rPr lang="ru-RU" dirty="0" smtClean="0">
                <a:solidFill>
                  <a:schemeClr val="accent2">
                    <a:lumMod val="50000"/>
                  </a:schemeClr>
                </a:solidFill>
              </a:rPr>
            </a:br>
            <a:endParaRPr lang="ru-RU" dirty="0">
              <a:solidFill>
                <a:schemeClr val="accent2">
                  <a:lumMod val="50000"/>
                </a:schemeClr>
              </a:solidFill>
            </a:endParaRPr>
          </a:p>
        </p:txBody>
      </p:sp>
      <p:pic>
        <p:nvPicPr>
          <p:cNvPr id="1026" name="Picture 2" descr="D:\Рисунки\2014\Таня\100_2816.JPG"/>
          <p:cNvPicPr>
            <a:picLocks noChangeAspect="1" noChangeArrowheads="1"/>
          </p:cNvPicPr>
          <p:nvPr/>
        </p:nvPicPr>
        <p:blipFill>
          <a:blip r:embed="rId3" cstate="email"/>
          <a:srcRect/>
          <a:stretch>
            <a:fillRect/>
          </a:stretch>
        </p:blipFill>
        <p:spPr bwMode="auto">
          <a:xfrm>
            <a:off x="5500694" y="2643182"/>
            <a:ext cx="2829697" cy="3922027"/>
          </a:xfrm>
          <a:prstGeom prst="rect">
            <a:avLst/>
          </a:prstGeom>
          <a:ln>
            <a:noFill/>
          </a:ln>
          <a:effectLst>
            <a:softEdge rad="112500"/>
          </a:effectLst>
        </p:spPr>
      </p:pic>
    </p:spTree>
  </p:cSld>
  <p:clrMapOvr>
    <a:masterClrMapping/>
  </p:clrMapOvr>
  <p:transition>
    <p:newsflash/>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117</TotalTime>
  <Words>725</Words>
  <Application>Microsoft Office PowerPoint</Application>
  <PresentationFormat>Экран (4:3)</PresentationFormat>
  <Paragraphs>58</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Тема Office</vt:lpstr>
      <vt:lpstr>СКАЗКИ СТАРОГО ЧЕРДАКА</vt:lpstr>
      <vt:lpstr>Почему же она чердачная?</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К сожалению, во время работы над чердачной игрушкой, я так увлекаюсь, что забываю фотографировать процесс, поэтому приношу глубокую признательность мастерицам, выложившим этапы работы над чердачной игрушкой на сайтах: </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СКАЗКИ СТАРОГО ЧЕРДАКА</dc:title>
  <dc:creator>Viper</dc:creator>
  <cp:lastModifiedBy>Viper</cp:lastModifiedBy>
  <cp:revision>18</cp:revision>
  <dcterms:created xsi:type="dcterms:W3CDTF">2015-02-02T13:23:56Z</dcterms:created>
  <dcterms:modified xsi:type="dcterms:W3CDTF">2015-02-03T03:42:05Z</dcterms:modified>
</cp:coreProperties>
</file>