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89" r:id="rId4"/>
    <p:sldId id="291" r:id="rId5"/>
    <p:sldId id="259" r:id="rId6"/>
    <p:sldId id="260" r:id="rId7"/>
    <p:sldId id="261" r:id="rId8"/>
    <p:sldId id="262" r:id="rId9"/>
    <p:sldId id="263" r:id="rId10"/>
    <p:sldId id="264" r:id="rId11"/>
    <p:sldId id="270" r:id="rId12"/>
    <p:sldId id="265" r:id="rId13"/>
    <p:sldId id="286" r:id="rId14"/>
    <p:sldId id="266" r:id="rId15"/>
    <p:sldId id="267" r:id="rId16"/>
    <p:sldId id="268" r:id="rId17"/>
    <p:sldId id="269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90" r:id="rId34"/>
    <p:sldId id="287" r:id="rId35"/>
    <p:sldId id="288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41" autoAdjust="0"/>
  </p:normalViewPr>
  <p:slideViewPr>
    <p:cSldViewPr>
      <p:cViewPr varScale="1">
        <p:scale>
          <a:sx n="102" d="100"/>
          <a:sy n="102" d="100"/>
        </p:scale>
        <p:origin x="-24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73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BD36BBEF-D9FC-488C-B8A7-C138BB1ABCC4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C122C45A-5BE0-4AD3-8579-192487B98E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6BBEF-D9FC-488C-B8A7-C138BB1ABCC4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2C45A-5BE0-4AD3-8579-192487B98E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6BBEF-D9FC-488C-B8A7-C138BB1ABCC4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2C45A-5BE0-4AD3-8579-192487B98E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6BBEF-D9FC-488C-B8A7-C138BB1ABCC4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2C45A-5BE0-4AD3-8579-192487B98E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BD36BBEF-D9FC-488C-B8A7-C138BB1ABCC4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C122C45A-5BE0-4AD3-8579-192487B98E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6BBEF-D9FC-488C-B8A7-C138BB1ABCC4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2C45A-5BE0-4AD3-8579-192487B98E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6BBEF-D9FC-488C-B8A7-C138BB1ABCC4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2C45A-5BE0-4AD3-8579-192487B98E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6BBEF-D9FC-488C-B8A7-C138BB1ABCC4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2C45A-5BE0-4AD3-8579-192487B98E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6BBEF-D9FC-488C-B8A7-C138BB1ABCC4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2C45A-5BE0-4AD3-8579-192487B98E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6BBEF-D9FC-488C-B8A7-C138BB1ABCC4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2C45A-5BE0-4AD3-8579-192487B98E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6BBEF-D9FC-488C-B8A7-C138BB1ABCC4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2C45A-5BE0-4AD3-8579-192487B98E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D36BBEF-D9FC-488C-B8A7-C138BB1ABCC4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122C45A-5BE0-4AD3-8579-192487B98E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188640"/>
            <a:ext cx="6858000" cy="990600"/>
          </a:xfrm>
        </p:spPr>
        <p:txBody>
          <a:bodyPr>
            <a:noAutofit/>
          </a:bodyPr>
          <a:lstStyle/>
          <a:p>
            <a:pPr algn="ctr"/>
            <a:r>
              <a:rPr lang="ru-RU" dirty="0"/>
              <a:t>Центр АРТ-образования, Всероссийский конкурс «Гордость Отчизны»: Юбилейные даты России в 2013 году (история и культура</a:t>
            </a:r>
            <a:r>
              <a:rPr lang="ru-RU" dirty="0" smtClean="0"/>
              <a:t>)</a:t>
            </a:r>
            <a:br>
              <a:rPr lang="ru-RU" dirty="0" smtClean="0"/>
            </a:br>
            <a:r>
              <a:rPr lang="ru-RU" dirty="0" smtClean="0"/>
              <a:t>Презентация по истории</a:t>
            </a:r>
            <a:br>
              <a:rPr lang="ru-RU" dirty="0" smtClean="0"/>
            </a:br>
            <a:r>
              <a:rPr lang="ru-RU" dirty="0" smtClean="0"/>
              <a:t>«Курская битва – перелом.»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3645024"/>
            <a:ext cx="6858000" cy="533400"/>
          </a:xfrm>
        </p:spPr>
        <p:txBody>
          <a:bodyPr>
            <a:noAutofit/>
          </a:bodyPr>
          <a:lstStyle/>
          <a:p>
            <a:r>
              <a:rPr lang="ru-RU" sz="1400" dirty="0" smtClean="0"/>
              <a:t>Учитель: </a:t>
            </a:r>
            <a:r>
              <a:rPr lang="ru-RU" sz="1400" dirty="0" err="1" smtClean="0"/>
              <a:t>Ворончагина</a:t>
            </a:r>
            <a:r>
              <a:rPr lang="ru-RU" sz="1400" dirty="0" smtClean="0"/>
              <a:t> Наталья Александровна</a:t>
            </a:r>
          </a:p>
          <a:p>
            <a:r>
              <a:rPr lang="ru-RU" sz="1400" dirty="0" smtClean="0"/>
              <a:t>Ученик: Солопов Никита Александрович, 11 «А» класс</a:t>
            </a:r>
          </a:p>
          <a:p>
            <a:r>
              <a:rPr lang="ru-RU" sz="1400" dirty="0" smtClean="0"/>
              <a:t>МБОУ «СОШ №15»</a:t>
            </a:r>
          </a:p>
          <a:p>
            <a:r>
              <a:rPr lang="ru-RU" sz="1400" dirty="0" smtClean="0"/>
              <a:t>г. Гусь-Хрустальный, Владимирская область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xmlns="" val="3519887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373216"/>
            <a:ext cx="8229600" cy="990600"/>
          </a:xfrm>
        </p:spPr>
        <p:txBody>
          <a:bodyPr/>
          <a:lstStyle/>
          <a:p>
            <a:pPr algn="ctr"/>
            <a:r>
              <a:rPr lang="en-US" dirty="0"/>
              <a:t>Sd.Kfz.184 Ferdinand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3" y="144463"/>
            <a:ext cx="4267200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52076" y="3068960"/>
            <a:ext cx="4387124" cy="2634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602461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144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Командующие вооруженными силами Германии</a:t>
            </a:r>
            <a:endParaRPr lang="ru-RU" dirty="0"/>
          </a:p>
        </p:txBody>
      </p:sp>
      <p:pic>
        <p:nvPicPr>
          <p:cNvPr id="1027" name="Picture 3" descr="C:\Users\Администратор\Desktop\Курская битва\фото\FBS27x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552603"/>
            <a:ext cx="184925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Администратор\Desktop\Курская битва\фото\walter-mode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552603"/>
            <a:ext cx="1933786" cy="2655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Администратор\Desktop\Курская битва\фото\3911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552603"/>
            <a:ext cx="1944216" cy="257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504" y="1556792"/>
            <a:ext cx="1810512" cy="2602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932078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Подготовка к сражению: Советский Союз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1196752"/>
            <a:ext cx="8229600" cy="4937760"/>
          </a:xfrm>
        </p:spPr>
        <p:txBody>
          <a:bodyPr>
            <a:normAutofit fontScale="55000" lnSpcReduction="20000"/>
          </a:bodyPr>
          <a:lstStyle/>
          <a:p>
            <a:r>
              <a:rPr lang="ru-RU" dirty="0"/>
              <a:t>8 апреля 1943 года, Г. К. Жуков, направил в Ставку свой доклад о возможных военных действиях весной — летом 1943 г. В нём полководец особо подчеркнул, что переход советских войск в наступление с целью упреждения противника нецелесообразен: «Лучше будет, если мы измотаем противника на нашей обороне, выбьем ему танки, а затем, введя свежие резервы, переходом в общее наступление окончательно добьем основную группировку </a:t>
            </a:r>
            <a:r>
              <a:rPr lang="ru-RU" dirty="0" smtClean="0"/>
              <a:t>противника».</a:t>
            </a:r>
            <a:endParaRPr lang="ru-RU" dirty="0"/>
          </a:p>
          <a:p>
            <a:r>
              <a:rPr lang="ru-RU" dirty="0"/>
              <a:t>В пользу такого соображения говорило и то, что наступление против крупных ударных группировок немцев было совершенно безуспешно. А перегруппировка советских войск для наступления там, где противник слабее, привела бы к ослаблению частей, действующих на направлении главного удара немцев, что заведомо обрекало их на поражение. Кроме того, в отличие от 1941 — 1942 гг., на курском направлении советскими войсками была создана мощная оборона и её можно было использовать.</a:t>
            </a:r>
          </a:p>
          <a:p>
            <a:r>
              <a:rPr lang="ru-RU" dirty="0"/>
              <a:t>Соображения маршала Г. К Жукова стали предметом специального совещания в Ставке, которое состоялось 12 апреля 1943 г. На нем присутствовали И. В. Сталин, маршалы Г. К. Жуков, А. М. Василевский и заместитель начальника Генерального штаба генерал А. И. Антонов.</a:t>
            </a:r>
          </a:p>
          <a:p>
            <a:r>
              <a:rPr lang="ru-RU" dirty="0"/>
              <a:t>Советское командование приняло решение провести оборонительное сражение, измотать войска неприятеля и нанести им поражение, проведя в критический момент контрудары по наступающим. С этой целью на обоих фасах курского выступа была создана глубоко эшелонированная оборона. В общей сложности было создано 8 оборонительных рубежей. </a:t>
            </a:r>
            <a:endParaRPr lang="ru-RU" dirty="0" smtClean="0"/>
          </a:p>
          <a:p>
            <a:r>
              <a:rPr lang="ru-RU" dirty="0" smtClean="0"/>
              <a:t>Войска </a:t>
            </a:r>
            <a:r>
              <a:rPr lang="ru-RU" dirty="0"/>
              <a:t>Центрального фронта (командующий — генерал армии К. К. Рокоссовский) обороняли северный фас Курского выступа, а войска Воронежского фронта (командующий — генерал армии Н. Ф. Ватутин) — южный фас. Войска, занимавшие выступ, опирались на Степной фронт (командующий генерал-полковник И. С. Конев). Координацию действий фронтов осуществляли представители Ставки Верховного Главнокомандования маршалы Советского Союза Г. К. Жуков и А. М. Василевский.</a:t>
            </a:r>
          </a:p>
        </p:txBody>
      </p:sp>
    </p:spTree>
    <p:extLst>
      <p:ext uri="{BB962C8B-B14F-4D97-AF65-F5344CB8AC3E}">
        <p14:creationId xmlns:p14="http://schemas.microsoft.com/office/powerpoint/2010/main" xmlns="" val="2392398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Командующие вооруженными силами СССР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638800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r>
              <a:rPr lang="ru-RU" sz="2400" dirty="0" smtClean="0"/>
              <a:t> Г. Жуков          К. Рокоссовский   А. Василевский       И. Конев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r>
              <a:rPr lang="ru-RU" sz="2400" dirty="0" smtClean="0"/>
              <a:t>                                               Ф. Ватутин</a:t>
            </a:r>
          </a:p>
        </p:txBody>
      </p:sp>
      <p:pic>
        <p:nvPicPr>
          <p:cNvPr id="2050" name="Picture 2" descr="C:\Users\Администратор\Desktop\Курская битва\фото\75f7fe2247841f15b70243b080f56dc5_ful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68759"/>
            <a:ext cx="1728192" cy="2418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Администратор\Desktop\Курская битва\фото\13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268760"/>
            <a:ext cx="1819041" cy="2418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Администратор\Desktop\Курская битва\фото\vasilevsky1.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288836"/>
            <a:ext cx="1753382" cy="2418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Администратор\Desktop\Курская битва\фото\1217700.bi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268760"/>
            <a:ext cx="1894219" cy="2438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Администратор\Desktop\Курская битва\фото\x_d69ee1f9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027378"/>
            <a:ext cx="2999962" cy="2314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06372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Силы сторон: вывод.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СССР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smtClean="0"/>
              <a:t>Германия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/>
              <a:t>К</a:t>
            </a:r>
            <a:r>
              <a:rPr lang="ru-RU" sz="1600" dirty="0" smtClean="0"/>
              <a:t> </a:t>
            </a:r>
            <a:r>
              <a:rPr lang="ru-RU" sz="1600" dirty="0"/>
              <a:t>началу операции 1,3 млн человек + в резерве 0,6 млн,</a:t>
            </a:r>
          </a:p>
          <a:p>
            <a:pPr marL="0" indent="0">
              <a:buNone/>
            </a:pPr>
            <a:r>
              <a:rPr lang="ru-RU" sz="1600" dirty="0"/>
              <a:t>3444 танков + 1,5 тыс. в резерве,</a:t>
            </a:r>
          </a:p>
          <a:p>
            <a:pPr marL="0" indent="0">
              <a:buNone/>
            </a:pPr>
            <a:r>
              <a:rPr lang="ru-RU" sz="1600" dirty="0"/>
              <a:t>19 100 орудий и миномётов + 7,4 тыс. в резерве,</a:t>
            </a:r>
          </a:p>
          <a:p>
            <a:pPr marL="0" indent="0">
              <a:buNone/>
            </a:pPr>
            <a:r>
              <a:rPr lang="ru-RU" sz="1600" dirty="0"/>
              <a:t>2172 самолётов + 0,5 </a:t>
            </a:r>
            <a:r>
              <a:rPr lang="ru-RU" sz="1600" dirty="0" smtClean="0"/>
              <a:t>тыс</a:t>
            </a:r>
            <a:r>
              <a:rPr lang="ru-RU" sz="1600" dirty="0"/>
              <a:t>. в </a:t>
            </a:r>
            <a:r>
              <a:rPr lang="ru-RU" sz="1600" dirty="0" smtClean="0"/>
              <a:t>резерве.</a:t>
            </a:r>
          </a:p>
          <a:p>
            <a:pPr marL="0" indent="0">
              <a:buNone/>
            </a:pPr>
            <a:endParaRPr lang="ru-RU" sz="2800" dirty="0" smtClean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1600" dirty="0"/>
              <a:t>По советским данным — </a:t>
            </a:r>
            <a:r>
              <a:rPr lang="ru-RU" sz="1600" dirty="0" err="1"/>
              <a:t>ок</a:t>
            </a:r>
            <a:r>
              <a:rPr lang="ru-RU" sz="1600" dirty="0"/>
              <a:t>. 900 тыс. человек,</a:t>
            </a:r>
          </a:p>
          <a:p>
            <a:r>
              <a:rPr lang="ru-RU" sz="1600" dirty="0"/>
              <a:t>По нем. данным — 780 тыс. чел.[3]</a:t>
            </a:r>
          </a:p>
          <a:p>
            <a:pPr marL="0" indent="0">
              <a:buNone/>
            </a:pPr>
            <a:r>
              <a:rPr lang="ru-RU" sz="1600" dirty="0"/>
              <a:t>2758 танков и САУ (из них 218 в ремонте),</a:t>
            </a:r>
          </a:p>
          <a:p>
            <a:pPr marL="0" indent="0">
              <a:buNone/>
            </a:pPr>
            <a:r>
              <a:rPr lang="ru-RU" sz="1600" dirty="0" err="1"/>
              <a:t>ок</a:t>
            </a:r>
            <a:r>
              <a:rPr lang="ru-RU" sz="1600" dirty="0"/>
              <a:t>. 10 тыс. орудий,</a:t>
            </a:r>
          </a:p>
          <a:p>
            <a:pPr marL="0" indent="0">
              <a:buNone/>
            </a:pPr>
            <a:r>
              <a:rPr lang="ru-RU" sz="1600" dirty="0" err="1"/>
              <a:t>ок</a:t>
            </a:r>
            <a:r>
              <a:rPr lang="ru-RU" sz="1600" dirty="0"/>
              <a:t>. 2050 самолётов</a:t>
            </a:r>
          </a:p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201098"/>
            <a:ext cx="4104456" cy="2656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47360" y="4221089"/>
            <a:ext cx="4596640" cy="26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747088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064896" cy="7200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Действия на южном фасе дуги</a:t>
            </a:r>
            <a:br>
              <a:rPr lang="ru-RU" dirty="0" smtClean="0"/>
            </a:br>
            <a:r>
              <a:rPr lang="ru-RU" dirty="0" smtClean="0"/>
              <a:t>Начало: атака на позиции 6-й гвардейской армии.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1412776"/>
            <a:ext cx="8496944" cy="49377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dirty="0"/>
              <a:t>Оборонительные бои на южном фасе Курской дуги отличались большим ожесточением и большими потерями с нашей стороны. Причин этому было несколько. Во-первых, характер местности более благоприятствовал применению танков, чем на северном фасе. Во-вторых, наблюдавший за подготовкой обороны представитель Ставки </a:t>
            </a:r>
            <a:r>
              <a:rPr lang="ru-RU" sz="1400" dirty="0" err="1"/>
              <a:t>А.Василевский</a:t>
            </a:r>
            <a:r>
              <a:rPr lang="ru-RU" sz="1400" dirty="0"/>
              <a:t> запретил командующему воронежским фронтом </a:t>
            </a:r>
            <a:r>
              <a:rPr lang="ru-RU" sz="1400" dirty="0" err="1"/>
              <a:t>Н.Ватутину</a:t>
            </a:r>
            <a:r>
              <a:rPr lang="ru-RU" sz="1400" dirty="0"/>
              <a:t> объединять противотанковые опорные пункты в районы и придавать их пехотным полкам, считая, что такое решение затруднит управление. И, в-третьих, господство в воздухе </a:t>
            </a:r>
            <a:r>
              <a:rPr lang="ru-RU" sz="1400" dirty="0" smtClean="0"/>
              <a:t>немецкой </a:t>
            </a:r>
            <a:r>
              <a:rPr lang="ru-RU" sz="1400" dirty="0"/>
              <a:t>авиации продлилось здесь почти на два дня дольше, чем на Центральном фронте</a:t>
            </a:r>
            <a:r>
              <a:rPr lang="ru-RU" sz="1400" dirty="0" smtClean="0"/>
              <a:t>.</a:t>
            </a:r>
          </a:p>
          <a:p>
            <a:pPr marL="0" indent="0">
              <a:buNone/>
            </a:pPr>
            <a:r>
              <a:rPr lang="ru-RU" sz="1400" dirty="0"/>
              <a:t>Главный удар немецкие войска наносили в полосе обороны 6-й гвардейской армии, вдоль шоссе Белгород, </a:t>
            </a:r>
            <a:r>
              <a:rPr lang="ru-RU" sz="1400" dirty="0" err="1"/>
              <a:t>Обоянь</a:t>
            </a:r>
            <a:r>
              <a:rPr lang="ru-RU" sz="1400" dirty="0"/>
              <a:t>, одновременно на двух участках. На первом участке было сосредоточено до 400 танков и САУ, а на втором - до 300.</a:t>
            </a:r>
          </a:p>
        </p:txBody>
      </p:sp>
      <p:pic>
        <p:nvPicPr>
          <p:cNvPr id="3075" name="Picture 3" descr="C:\Users\Администратор\Desktop\Курская битва\фото\artillery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754792"/>
            <a:ext cx="3600400" cy="2760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861048"/>
            <a:ext cx="4267200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8049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500" dirty="0"/>
              <a:t>Первая атака на позиции 6-й </a:t>
            </a:r>
            <a:r>
              <a:rPr lang="ru-RU" sz="1500" dirty="0" err="1"/>
              <a:t>гв.армии</a:t>
            </a:r>
            <a:r>
              <a:rPr lang="ru-RU" sz="1500" dirty="0"/>
              <a:t> в направлении на Черкасское началось в 6 часов 5 июля с мощного налета пикирующих бомбардировщиков. Под прикрытием налета в атаку пошел мотопехотный полк при поддержки 70 танков. Однако он был остановлен на минных полях, будучи дополнительно обстрелян тяжелой артиллерией. Всего от мин и огня тяжелой артиллерии немцы потеряли здесь 25 средних танков и штурмовых орудий. Не сумев взять Черкасское фронтальным ударом, немецкие войска нанесли удар в направлении в направлении Бутово. Одновременно на Черкасское и Бутово обрушили свой удар несколько сотен немецких самолетов. К полудню 5 июля на данном участке немцам удалось вклиниться в полосу обороны 6-й </a:t>
            </a:r>
            <a:r>
              <a:rPr lang="ru-RU" sz="1500" dirty="0" err="1"/>
              <a:t>гв.армии</a:t>
            </a:r>
            <a:r>
              <a:rPr lang="ru-RU" sz="1500" dirty="0"/>
              <a:t>. Несмотря на наметившийся прорыв немецких танков, артиллеристы к концу дня сумели восстановить шаткое равновесие, правда, ценой больший потерь личного состава (до 70%). 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3717032"/>
            <a:ext cx="4163152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460608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dirty="0"/>
              <a:t>Основным направлением </a:t>
            </a:r>
            <a:r>
              <a:rPr lang="ru-RU" sz="1400" dirty="0" smtClean="0"/>
              <a:t>ударов </a:t>
            </a:r>
            <a:r>
              <a:rPr lang="ru-RU" sz="1400" dirty="0"/>
              <a:t>немецких войск на следующий день стало </a:t>
            </a:r>
            <a:r>
              <a:rPr lang="ru-RU" sz="1400" dirty="0" err="1"/>
              <a:t>Обоянское</a:t>
            </a:r>
            <a:r>
              <a:rPr lang="ru-RU" sz="1400" dirty="0"/>
              <a:t>. В результате боев 6 июля немцам удалось захватить Алексеевку, </a:t>
            </a:r>
            <a:r>
              <a:rPr lang="ru-RU" sz="1400" dirty="0" err="1"/>
              <a:t>Луханино</a:t>
            </a:r>
            <a:r>
              <a:rPr lang="ru-RU" sz="1400" dirty="0"/>
              <a:t>, Ольховку и </a:t>
            </a:r>
            <a:r>
              <a:rPr lang="ru-RU" sz="1400" dirty="0" err="1"/>
              <a:t>Триречное</a:t>
            </a:r>
            <a:r>
              <a:rPr lang="ru-RU" sz="1400" dirty="0"/>
              <a:t> и выйти ко второму оборонительному рубежу. Однако на шоссе Белгород, </a:t>
            </a:r>
            <a:r>
              <a:rPr lang="ru-RU" sz="1400" dirty="0" err="1"/>
              <a:t>Обоянь</a:t>
            </a:r>
            <a:r>
              <a:rPr lang="ru-RU" sz="1400" dirty="0"/>
              <a:t> их продвижение было </a:t>
            </a:r>
            <a:r>
              <a:rPr lang="ru-RU" sz="1400" dirty="0" err="1" smtClean="0"/>
              <a:t>остановлено.Атаки</a:t>
            </a:r>
            <a:r>
              <a:rPr lang="ru-RU" sz="1400" dirty="0" smtClean="0"/>
              <a:t> </a:t>
            </a:r>
            <a:r>
              <a:rPr lang="ru-RU" sz="1400" dirty="0"/>
              <a:t>немецких танков в направлении Бол. Маячки также окончились ничем. Встретив здесь плотный огонь советской артиллерии, немецкие танки повернули на северо-восток, где после длительного боя с частями 5-го гвардейского т.к. им удалось захватить Лучки.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2852936"/>
            <a:ext cx="4869371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636911"/>
            <a:ext cx="2664296" cy="3753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937678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1400" dirty="0"/>
              <a:t>9 июля противник продолжал атаки на </a:t>
            </a:r>
            <a:r>
              <a:rPr lang="ru-RU" sz="1400" dirty="0" err="1"/>
              <a:t>обоянском</a:t>
            </a:r>
            <a:r>
              <a:rPr lang="ru-RU" sz="1400" dirty="0"/>
              <a:t> направлении. Атаки танков и мотопехоты поддерживались авиацией. Ударным группам удалось продвинуться здесь на расстояние до 6 км, но далее они натолкнулись на хорошо оборудованные позиции зенитной артиллерии, приспособленной для ПТО, и закопанные в землю танки.</a:t>
            </a:r>
          </a:p>
          <a:p>
            <a:endParaRPr lang="ru-RU" sz="1400" dirty="0"/>
          </a:p>
          <a:p>
            <a:r>
              <a:rPr lang="ru-RU" sz="1400" dirty="0"/>
              <a:t>В последующие дни противник перестал таранить нашу оборону прямым ударом и стал искать в ней слабые участки. Таким направлением, по мнению немецкого командования, было </a:t>
            </a:r>
            <a:r>
              <a:rPr lang="ru-RU" sz="1400" dirty="0" err="1"/>
              <a:t>прохоровское</a:t>
            </a:r>
            <a:r>
              <a:rPr lang="ru-RU" sz="1400" dirty="0"/>
              <a:t>, откуда к Курску можно было выйти обходным путем. С этой целью в районе Прохоровки немцы сосредоточили группировку, в которую вошел 3-й т.к., насчитывающий до 300 танков и САУ.</a:t>
            </a:r>
          </a:p>
          <a:p>
            <a:endParaRPr lang="ru-RU" sz="14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3501008"/>
            <a:ext cx="4608512" cy="3106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71192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Прохоровское</a:t>
            </a:r>
            <a:r>
              <a:rPr lang="ru-RU" dirty="0" smtClean="0"/>
              <a:t> направление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1400" dirty="0"/>
              <a:t>Вечером 10 июля командование Воронежского фронта получило приказ Ставки о проведении контрудара по крупной группировки немецких войск, скопившихся в районе Мал. Маячки, </a:t>
            </a:r>
            <a:r>
              <a:rPr lang="ru-RU" sz="1400" dirty="0" err="1"/>
              <a:t>Озеровский</a:t>
            </a:r>
            <a:r>
              <a:rPr lang="ru-RU" sz="1400" dirty="0"/>
              <a:t>. Для проведения контрудара фронт был усилен двумя армиями, 5-й гвардейской, под командованием </a:t>
            </a:r>
            <a:r>
              <a:rPr lang="ru-RU" sz="1400" dirty="0" err="1"/>
              <a:t>А.Жадова</a:t>
            </a:r>
            <a:r>
              <a:rPr lang="ru-RU" sz="1400" dirty="0"/>
              <a:t>, и 5-й гвардейской танковой, под командованием </a:t>
            </a:r>
            <a:r>
              <a:rPr lang="ru-RU" sz="1400" dirty="0" err="1"/>
              <a:t>П.Ротмистрова</a:t>
            </a:r>
            <a:r>
              <a:rPr lang="ru-RU" sz="1400" dirty="0"/>
              <a:t>, переданными из Степного фронта. Однако подготовка контрудара, начавшаяся 11 июля, была сорвана немцами, которые сами нанесли по нашей обороне на данном участке два мощных удара. Один - в направлении </a:t>
            </a:r>
            <a:r>
              <a:rPr lang="ru-RU" sz="1400" dirty="0" err="1"/>
              <a:t>Обояни</a:t>
            </a:r>
            <a:r>
              <a:rPr lang="ru-RU" sz="1400" dirty="0"/>
              <a:t>, а второй - на Прохоровку. В результате внезапных ударов некоторые соединения 1-й танковой и 6-й гвардейских армий отступили на 1-2 км в направлении </a:t>
            </a:r>
            <a:r>
              <a:rPr lang="ru-RU" sz="1400" dirty="0" err="1"/>
              <a:t>Обояни</a:t>
            </a:r>
            <a:r>
              <a:rPr lang="ru-RU" sz="1400" dirty="0"/>
              <a:t>. Куда более серьезное положение сложилось на </a:t>
            </a:r>
            <a:r>
              <a:rPr lang="ru-RU" sz="1400" dirty="0" err="1"/>
              <a:t>Прохоровском</a:t>
            </a:r>
            <a:r>
              <a:rPr lang="ru-RU" sz="1400" dirty="0"/>
              <a:t> направлении.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3356992"/>
            <a:ext cx="6118197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931855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Цель: выяснить значимость Курской битвы и влияние на ход Второй Мировой войны.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492896"/>
            <a:ext cx="5144385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662650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0"/>
            <a:ext cx="3826768" cy="6858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100" dirty="0" smtClean="0"/>
              <a:t>На следующий день 5-я </a:t>
            </a:r>
            <a:r>
              <a:rPr lang="ru-RU" sz="1100" dirty="0" err="1" smtClean="0"/>
              <a:t>гв</a:t>
            </a:r>
            <a:r>
              <a:rPr lang="ru-RU" sz="1100" dirty="0" smtClean="0"/>
              <a:t>. танковая армия, усиленная приданными частями, была готова начать наступление на Лучки, Яковлево. </a:t>
            </a:r>
            <a:r>
              <a:rPr lang="ru-RU" sz="1100" dirty="0" err="1" smtClean="0"/>
              <a:t>П.Ротмистров</a:t>
            </a:r>
            <a:r>
              <a:rPr lang="ru-RU" sz="1100" dirty="0" smtClean="0"/>
              <a:t> выбрал рубеж развертывания армии западнее и юго-западнее ст. Прохоровка на фронте 15 км.</a:t>
            </a:r>
          </a:p>
          <a:p>
            <a:pPr marL="0" indent="0">
              <a:buNone/>
            </a:pPr>
            <a:r>
              <a:rPr lang="ru-RU" sz="1100" dirty="0" smtClean="0"/>
              <a:t>В 8:30 главные силы немецких войск в составе танковых дивизий "</a:t>
            </a:r>
            <a:r>
              <a:rPr lang="ru-RU" sz="1100" dirty="0" err="1" smtClean="0"/>
              <a:t>Лейбштандарт</a:t>
            </a:r>
            <a:r>
              <a:rPr lang="ru-RU" sz="1100" dirty="0" smtClean="0"/>
              <a:t> Адольф Гитлер", "</a:t>
            </a:r>
            <a:r>
              <a:rPr lang="ru-RU" sz="1100" dirty="0" err="1" smtClean="0"/>
              <a:t>Дас</a:t>
            </a:r>
            <a:r>
              <a:rPr lang="ru-RU" sz="1100" dirty="0" smtClean="0"/>
              <a:t> </a:t>
            </a:r>
            <a:r>
              <a:rPr lang="ru-RU" sz="1100" dirty="0" err="1" smtClean="0"/>
              <a:t>Райх</a:t>
            </a:r>
            <a:r>
              <a:rPr lang="ru-RU" sz="1100" dirty="0" smtClean="0"/>
              <a:t>" и "</a:t>
            </a:r>
            <a:r>
              <a:rPr lang="ru-RU" sz="1100" dirty="0" err="1" smtClean="0"/>
              <a:t>Тотенкопф</a:t>
            </a:r>
            <a:r>
              <a:rPr lang="ru-RU" sz="1100" dirty="0" smtClean="0"/>
              <a:t>" перешли в наступление направлении ст. Прохоровка в полосе шоссейной и железных дорог. Немецкая группировка была атакована основными силами 5-й </a:t>
            </a:r>
            <a:r>
              <a:rPr lang="ru-RU" sz="1100" dirty="0" err="1" smtClean="0"/>
              <a:t>гв</a:t>
            </a:r>
            <a:r>
              <a:rPr lang="ru-RU" sz="1100" dirty="0" smtClean="0"/>
              <a:t>. танковой армии. </a:t>
            </a:r>
          </a:p>
          <a:p>
            <a:pPr marL="0" indent="0">
              <a:buNone/>
            </a:pPr>
            <a:r>
              <a:rPr lang="ru-RU" sz="1100" dirty="0" smtClean="0"/>
              <a:t>Несмотря на внезапность удара, массы советских танков в районе совхоза Октябрьский были встречены сосредоточенным огнем противотанковой артиллерии и штурмовых орудий. 18-й танковый корпус генерала </a:t>
            </a:r>
            <a:r>
              <a:rPr lang="ru-RU" sz="1100" dirty="0" err="1" smtClean="0"/>
              <a:t>Бахарова</a:t>
            </a:r>
            <a:r>
              <a:rPr lang="ru-RU" sz="1100" dirty="0" smtClean="0"/>
              <a:t> на большой скорости прорвался в совхоз Октябрьский, и, несмотря на большие потери, захватил его</a:t>
            </a:r>
            <a:r>
              <a:rPr lang="ru-RU" sz="1100" dirty="0"/>
              <a:t>. </a:t>
            </a:r>
            <a:r>
              <a:rPr lang="ru-RU" sz="1100" dirty="0" smtClean="0"/>
              <a:t> Части </a:t>
            </a:r>
            <a:r>
              <a:rPr lang="ru-RU" sz="1100" dirty="0"/>
              <a:t>18-го танкового </a:t>
            </a:r>
            <a:r>
              <a:rPr lang="ru-RU" sz="1100" dirty="0" smtClean="0"/>
              <a:t>корпуса также </a:t>
            </a:r>
            <a:r>
              <a:rPr lang="ru-RU" sz="1100" dirty="0"/>
              <a:t>смогли овладеть Васильевкой. К полудню 12 июля немецкому командованию стало ясно, что фронтальное наступление на Прохоровку не удалось. Тогда оно решило, форсировав р. </a:t>
            </a:r>
            <a:r>
              <a:rPr lang="ru-RU" sz="1100" dirty="0" err="1"/>
              <a:t>Псел</a:t>
            </a:r>
            <a:r>
              <a:rPr lang="ru-RU" sz="1100" dirty="0"/>
              <a:t>, выйти частью сил севернее Прохоровки в тылы 5-й гвардейской танковой </a:t>
            </a:r>
            <a:r>
              <a:rPr lang="ru-RU" sz="1100" dirty="0" smtClean="0"/>
              <a:t>армии. </a:t>
            </a:r>
            <a:r>
              <a:rPr lang="ru-RU" sz="1100" dirty="0"/>
              <a:t>Группировка прорвала боевые порядки 52-й </a:t>
            </a:r>
            <a:r>
              <a:rPr lang="ru-RU" sz="1100" dirty="0" err="1"/>
              <a:t>гв</a:t>
            </a:r>
            <a:r>
              <a:rPr lang="ru-RU" sz="1100" dirty="0"/>
              <a:t>. стрелковой дивизии и к 13 часам овладела высотой 226,6. Но на северных скатах высоты немцы наткнулись на упорное сопротивление 95-й </a:t>
            </a:r>
            <a:r>
              <a:rPr lang="ru-RU" sz="1100" dirty="0" err="1"/>
              <a:t>гв</a:t>
            </a:r>
            <a:r>
              <a:rPr lang="ru-RU" sz="1100" dirty="0"/>
              <a:t>. стрелковой дивизии полковника Ляхова. </a:t>
            </a:r>
            <a:r>
              <a:rPr lang="ru-RU" sz="1100" dirty="0" smtClean="0"/>
              <a:t>Здесь </a:t>
            </a:r>
            <a:r>
              <a:rPr lang="ru-RU" sz="1100" dirty="0"/>
              <a:t>уже были развернуты артиллерийские резервы, и немецкое наступление было остановлено. Не удалось выполнить поставленные задачи и 5-й гвардейской армии. Столкнувшись с массированным огнем немецкой артиллерии и танков, пехотные подразделения продвинулись вперед на расстояние 1-3 км, после чего перешли к обороне. В полосах наступления 1-й танковой армии, 6-й </a:t>
            </a:r>
            <a:r>
              <a:rPr lang="ru-RU" sz="1100" dirty="0" err="1"/>
              <a:t>гв</a:t>
            </a:r>
            <a:r>
              <a:rPr lang="ru-RU" sz="1100" dirty="0"/>
              <a:t>. армии, 69-й армии и 7-й </a:t>
            </a:r>
            <a:r>
              <a:rPr lang="ru-RU" sz="1100" dirty="0" err="1"/>
              <a:t>гв</a:t>
            </a:r>
            <a:r>
              <a:rPr lang="ru-RU" sz="1100" dirty="0"/>
              <a:t>. армии решающего успеха также не произошло.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1" y="0"/>
            <a:ext cx="53713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419186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1600" dirty="0"/>
              <a:t>Таким образом, так называемое "танковое сражение под Прохоровкой" отнюдь не происходило на каком-то отдельном поле, как это говорили раньше. Операция осуществлялась на фронте протяженностью 32-35 км и представляла собой целый ряд отдельных сражений с применением танков обеими сторонами. Всего в них участвовало, по оценкам командования Воронежского фронта, 1500 танков и САУ с обеих сторон. . Только в боях 12 июля немцы потеряли западнее и юго-западнее Прохоровки, согласно донесениям командования фронтом, около 320 танков и штурмовых орудий (по другим данным - от 190 до 218</a:t>
            </a:r>
            <a:r>
              <a:rPr lang="ru-RU" sz="1600" dirty="0" smtClean="0"/>
              <a:t>), а </a:t>
            </a:r>
            <a:r>
              <a:rPr lang="ru-RU" sz="1600" dirty="0"/>
              <a:t>5-я </a:t>
            </a:r>
            <a:r>
              <a:rPr lang="ru-RU" sz="1600" dirty="0" err="1"/>
              <a:t>гв</a:t>
            </a:r>
            <a:r>
              <a:rPr lang="ru-RU" sz="1600" dirty="0"/>
              <a:t>. танковая армия </a:t>
            </a:r>
            <a:r>
              <a:rPr lang="ru-RU" sz="1600" dirty="0" smtClean="0"/>
              <a:t>- </a:t>
            </a:r>
            <a:r>
              <a:rPr lang="ru-RU" sz="1600" dirty="0"/>
              <a:t>328 танков и САУ (общие потери </a:t>
            </a:r>
            <a:r>
              <a:rPr lang="ru-RU" sz="1600" dirty="0" err="1"/>
              <a:t>матчасти</a:t>
            </a:r>
            <a:r>
              <a:rPr lang="ru-RU" sz="1600" dirty="0"/>
              <a:t> 5-й </a:t>
            </a:r>
            <a:r>
              <a:rPr lang="ru-RU" sz="1600" dirty="0" err="1"/>
              <a:t>гв</a:t>
            </a:r>
            <a:r>
              <a:rPr lang="ru-RU" sz="1600" dirty="0"/>
              <a:t>. танковой армии с приданными частями достигали 60%). Контрудар войск Воронежского фронта не завершился уничтожением вклинившийся немецкой группировки и потому сразу после завершения считался неудавшимся, но, поскольку он позволил сорвать немецкое наступление в обход г. </a:t>
            </a:r>
            <a:r>
              <a:rPr lang="ru-RU" sz="1600" dirty="0" err="1"/>
              <a:t>Обоянь</a:t>
            </a:r>
            <a:r>
              <a:rPr lang="ru-RU" sz="1600" dirty="0"/>
              <a:t> и Курск, позднее его результаты были признаны удачей. Кроме того, необходимо учитывать и тот факт, что количество немецких танков, участвовавших в сражении, и их потери, приведенные в донесении командования Воронежским </a:t>
            </a:r>
            <a:r>
              <a:rPr lang="ru-RU" sz="1600" dirty="0" smtClean="0"/>
              <a:t>фронтом, </a:t>
            </a:r>
            <a:r>
              <a:rPr lang="ru-RU" sz="1600" dirty="0"/>
              <a:t>сильно отличаются от донесений командиров подразделений. Из этого можно сделать вывод, что масштабы "</a:t>
            </a:r>
            <a:r>
              <a:rPr lang="ru-RU" sz="1600" dirty="0" err="1"/>
              <a:t>Прохоровского</a:t>
            </a:r>
            <a:r>
              <a:rPr lang="ru-RU" sz="1600" dirty="0"/>
              <a:t> сражения" могли быть сильны раздуты командованием фронта, чтобы оправдать большие потери личного состава и </a:t>
            </a:r>
            <a:r>
              <a:rPr lang="ru-RU" sz="1600" dirty="0" err="1"/>
              <a:t>матчасти</a:t>
            </a:r>
            <a:r>
              <a:rPr lang="ru-RU" sz="1600" dirty="0"/>
              <a:t> в ходе неудавшегося наступления.</a:t>
            </a:r>
          </a:p>
        </p:txBody>
      </p:sp>
    </p:spTree>
    <p:extLst>
      <p:ext uri="{BB962C8B-B14F-4D97-AF65-F5344CB8AC3E}">
        <p14:creationId xmlns:p14="http://schemas.microsoft.com/office/powerpoint/2010/main" xmlns="" val="3230894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788024" cy="3526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-1"/>
            <a:ext cx="4355976" cy="3476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501008"/>
            <a:ext cx="4744476" cy="3356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3" name="Picture 5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3429000"/>
            <a:ext cx="4427984" cy="340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33365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Действия восточнее Белгорода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1600" dirty="0"/>
              <a:t>Не меньшем ожесточением отличались бои против немецкой армейской группировки </a:t>
            </a:r>
            <a:r>
              <a:rPr lang="ru-RU" sz="1600" dirty="0" smtClean="0"/>
              <a:t>“</a:t>
            </a:r>
            <a:r>
              <a:rPr lang="en-US" sz="1600" dirty="0" err="1" smtClean="0"/>
              <a:t>Kampf</a:t>
            </a:r>
            <a:r>
              <a:rPr lang="ru-RU" sz="1600" dirty="0" smtClean="0"/>
              <a:t>" </a:t>
            </a:r>
            <a:r>
              <a:rPr lang="ru-RU" sz="1600" dirty="0"/>
              <a:t>в полосе обороны 7-й гвардейской армии. Это направление не считалось главным, и поэтому организация и плотность противотанковых орудий на 1 км фронта были ниже, чем на </a:t>
            </a:r>
            <a:r>
              <a:rPr lang="ru-RU" sz="1600" dirty="0" err="1"/>
              <a:t>белгородско</a:t>
            </a:r>
            <a:r>
              <a:rPr lang="ru-RU" sz="1600" dirty="0"/>
              <a:t>-курском. Считалось, что река Северный Донец и железнодорожная насыпь сыграют свою роль в обороне армейского рубежа. Оборонительные сражения продлились две недели (с 5 по 18 июля) и достигли поставленной задачи: остановить и обескровить немецкие войска и сохранить собственные силы для проведения наступления. Согласно донесениям и отчетам по действию артиллерии на Курской дуге, в период оборонительных боев всеми видами наземной артиллерии была подбита и уничтожена 1861 вражеская машина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7" y="3717032"/>
            <a:ext cx="4323449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3717032"/>
            <a:ext cx="3937000" cy="290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563527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Действия на северном фасе дуги</a:t>
            </a:r>
            <a:br>
              <a:rPr lang="ru-RU" dirty="0" smtClean="0"/>
            </a:br>
            <a:r>
              <a:rPr lang="ru-RU" dirty="0" smtClean="0"/>
              <a:t>Атака на позиции 13-й армии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1200" dirty="0"/>
              <a:t>В 5 часов 30 минут немецкая пехота при поддержке танков атаковала всю полосу обороны 13-й армии. Особо сильное давление противник оказывал на правый фланг армии - в районе </a:t>
            </a:r>
            <a:r>
              <a:rPr lang="ru-RU" sz="1200" dirty="0" err="1"/>
              <a:t>Малоархангельское</a:t>
            </a:r>
            <a:r>
              <a:rPr lang="ru-RU" sz="1200" dirty="0"/>
              <a:t>. Атака была отбита. После 7 часов 30 минут немцы изменили направление главного удара и провели наступление на левом фланге 13-й армии. В ночь на 6 июля командование Центрального фронта провело маневр артиллерийскими резервами и, выполняя приказ Генерального Штаба, подготовило контрудар по прорвавшимся немецким </a:t>
            </a:r>
            <a:r>
              <a:rPr lang="ru-RU" sz="1200" dirty="0" smtClean="0"/>
              <a:t>войскам. Контрудар </a:t>
            </a:r>
            <a:r>
              <a:rPr lang="ru-RU" sz="1200" dirty="0"/>
              <a:t>не достиг главной цели - восстановления прежней линии </a:t>
            </a:r>
            <a:r>
              <a:rPr lang="ru-RU" sz="1200" dirty="0" err="1" smtClean="0"/>
              <a:t>обороны.После</a:t>
            </a:r>
            <a:r>
              <a:rPr lang="ru-RU" sz="1200" dirty="0" smtClean="0"/>
              <a:t> </a:t>
            </a:r>
            <a:r>
              <a:rPr lang="ru-RU" sz="1200" dirty="0"/>
              <a:t>перехода наших войск к обороне немцы возобновили наступление на Ольховатку. Здесь велись ожесточенные бои. Немцы быстро перегруппировывались и наносили короткие мощные удары танковыми группами, между атаками которых на головы пехотинцев 17 </a:t>
            </a:r>
            <a:r>
              <a:rPr lang="ru-RU" sz="1200" dirty="0" err="1"/>
              <a:t>гв</a:t>
            </a:r>
            <a:r>
              <a:rPr lang="ru-RU" sz="1200" dirty="0"/>
              <a:t>. стр. корпуса обрушивали бомбы немецкие пикирующие бомбардировщики. К 16 часам советская пехота отошла на исходные позиции, а 19-й т.к. получил приказ провести контрудар против оголившегося фланга немецкой группы. Начав удар в 17 часов, наш танковый корпус был встречен плотным огнем немецких противотанковых и самоходных орудий и понес большие потери. Однако немецкое наступление на Ольховатку было остановлено.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3573016"/>
            <a:ext cx="5316705" cy="328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4239859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Оборона станции Поныри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1400" dirty="0"/>
              <a:t>После неудач на флангах 13-й армии немцы сконцентрировали свои усилия на взятии станции Поныри, которая занимала очень важное стратегическое положение, прикрывая железную дорогу Орел-Курск.</a:t>
            </a:r>
          </a:p>
          <a:p>
            <a:endParaRPr lang="ru-RU" sz="1400" dirty="0"/>
          </a:p>
          <a:p>
            <a:r>
              <a:rPr lang="ru-RU" sz="1400" dirty="0"/>
              <a:t>Станция была хорошо подготовлена к обороне. Ее опоясывали управляемые и неуправляемые </a:t>
            </a:r>
            <a:r>
              <a:rPr lang="ru-RU" sz="1400" dirty="0" smtClean="0"/>
              <a:t>минные поля.</a:t>
            </a:r>
            <a:endParaRPr lang="ru-RU" sz="1400" dirty="0"/>
          </a:p>
          <a:p>
            <a:r>
              <a:rPr lang="ru-RU" sz="1400" dirty="0"/>
              <a:t>Против пос. "1-е Поныри" 6 июля немцы бросили до 170 танков и САУ </a:t>
            </a:r>
            <a:r>
              <a:rPr lang="ru-RU" sz="1400" dirty="0" smtClean="0"/>
              <a:t>. Прорвав </a:t>
            </a:r>
            <a:r>
              <a:rPr lang="ru-RU" sz="1400" dirty="0"/>
              <a:t>оборону 81-й стр. дивизии, немецкие войска захватили "1-е Поныри" и быстро продвинулись в южном направлении ко второй полосе обороны в районе "2-х Понырей" и ст. Поныри. До конца дня они трижды пытались ворваться на станцую, но были отбиты. Проведенный силами 16-го и 19-го танковых корпусов контрудар оказался несогласованным и не достиг цели (отбить "1-е Поныри"). Однако сутки для перегруппировки сил были выиграны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pic>
        <p:nvPicPr>
          <p:cNvPr id="11267" name="Picture 3" descr="C:\Users\Администратор\Desktop\Курская битва\фото\4561F086E8C54C4F62D67167CBF7F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088557"/>
            <a:ext cx="4182758" cy="2769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33726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1400" dirty="0"/>
              <a:t>7 июля немцы уже не могли наступать на широком фронте и бросили все свои силы против узла обороны станции Поныри. . К 15 часам они овладели совхозом "1-е Мая" и вплотную подошли к станции. Однако все попытки ворваться на территорию поселка и станции были безуспешны. 7 июля на Северном был критический день, когда немцы имели большие тактические успехи. На следующий день атака повторилась. Но теперь немецким войскам не удалось прорваться к ст. Поныри. Это был последний день, когда немецкие войска вплотную подходили к окраинам </a:t>
            </a:r>
            <a:r>
              <a:rPr lang="ru-RU" sz="1400" dirty="0" smtClean="0"/>
              <a:t>станции.</a:t>
            </a:r>
            <a:endParaRPr lang="ru-RU" sz="1400" dirty="0"/>
          </a:p>
        </p:txBody>
      </p:sp>
      <p:pic>
        <p:nvPicPr>
          <p:cNvPr id="12290" name="Picture 2" descr="C:\Users\Администратор\Desktop\Курская битва\фото\0_7d968_b5a3ba72_XL.b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636912"/>
            <a:ext cx="4183283" cy="2504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Администратор\Desktop\Курская битва\фото\3297483.bi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83283" y="3441162"/>
            <a:ext cx="4972887" cy="3392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96600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ГЛАВА </a:t>
            </a:r>
            <a:r>
              <a:rPr lang="en-US" dirty="0" smtClean="0"/>
              <a:t>IV</a:t>
            </a:r>
            <a:r>
              <a:rPr lang="ru-RU" dirty="0" smtClean="0"/>
              <a:t>: Орловская наступательная операция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2746648" cy="563880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/>
              <a:t>Особенностью наступления под Курском было то, что оно осуществлялось на широком фронте крупными силами трех фронтов (Центрального, Воронежского и Степного), при участии левого крыла Западного и Брянского фронтов.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/>
              <a:t>Территориально наступление советских войск разделялось на Орловскую наступательную операцию (левое крыло Западного, а также Центральный и Брянский фронты) и </a:t>
            </a:r>
            <a:r>
              <a:rPr lang="ru-RU" dirty="0" err="1"/>
              <a:t>Белгородско</a:t>
            </a:r>
            <a:r>
              <a:rPr lang="ru-RU" dirty="0"/>
              <a:t>-Харьковскую наступательную операцию (Воронежский и Степной фронты).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/>
              <a:t>Орловская наступательная операция началась 12 июля 1943 г. Ударом Западного и Брянского фронтов, к которым 15 июля присоединился Центральный. Главная оборонительная полоса группы армий "Центр" на орловском выступе имела глубину порядка 5-7 км.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1052736"/>
            <a:ext cx="5824076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915677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1400" dirty="0"/>
              <a:t>К вечеру первого дня наступления на северо-западе советские войска смогли продвинуться на 10-12 км, на севере - до 7,5 км. На восточном направлении продвижение было незначительным</a:t>
            </a:r>
            <a:r>
              <a:rPr lang="ru-RU" sz="1400" dirty="0" smtClean="0"/>
              <a:t>.</a:t>
            </a:r>
          </a:p>
          <a:p>
            <a:r>
              <a:rPr lang="ru-RU" sz="1400" dirty="0"/>
              <a:t>Войска 3-й армии и 3-й гвардейской танковой армии, наступавшие на Орел с востока, успешно форсировали несколько водных преград и, обходя очаги сопротивления, пытались с ходу прорваться к Орлу. Они создали для немецких войск серьезную опасность рассечения их группировки пополам, и потому против них вечером 19 июля были введены противотанковые резервы</a:t>
            </a:r>
            <a:r>
              <a:rPr lang="ru-RU" sz="1400" dirty="0" smtClean="0"/>
              <a:t>.</a:t>
            </a:r>
          </a:p>
          <a:p>
            <a:r>
              <a:rPr lang="ru-RU" sz="1400" dirty="0"/>
              <a:t>22 июля передовые части 61-й армии ворвались в </a:t>
            </a:r>
            <a:r>
              <a:rPr lang="ru-RU" sz="1400" dirty="0" err="1"/>
              <a:t>Болхов</a:t>
            </a:r>
            <a:r>
              <a:rPr lang="ru-RU" sz="1400" dirty="0"/>
              <a:t>, улучшив положение войск Брянского фронта. Одновременно войска 11-й </a:t>
            </a:r>
            <a:r>
              <a:rPr lang="ru-RU" sz="1400" dirty="0" err="1"/>
              <a:t>гв</a:t>
            </a:r>
            <a:r>
              <a:rPr lang="ru-RU" sz="1400" dirty="0"/>
              <a:t>. армии перерезали шоссе </a:t>
            </a:r>
            <a:r>
              <a:rPr lang="ru-RU" sz="1400" dirty="0" err="1"/>
              <a:t>Болхов</a:t>
            </a:r>
            <a:r>
              <a:rPr lang="ru-RU" sz="1400" dirty="0"/>
              <a:t> - Орел, создав немецкой Болховской группировке угрозу окружения</a:t>
            </a:r>
            <a:r>
              <a:rPr lang="ru-RU" sz="1400" dirty="0" smtClean="0"/>
              <a:t>.</a:t>
            </a:r>
          </a:p>
          <a:p>
            <a:r>
              <a:rPr lang="ru-RU" sz="1400" dirty="0" smtClean="0"/>
              <a:t>К </a:t>
            </a:r>
            <a:r>
              <a:rPr lang="ru-RU" sz="1400" dirty="0"/>
              <a:t>19 июля наши войска вышли к р. </a:t>
            </a:r>
            <a:r>
              <a:rPr lang="ru-RU" sz="1400" dirty="0" err="1"/>
              <a:t>Олешня</a:t>
            </a:r>
            <a:r>
              <a:rPr lang="ru-RU" sz="1400" dirty="0"/>
              <a:t> на всем ее протяжении. В ночь на 19 июля по немецкому рубежу обороны на р. </a:t>
            </a:r>
            <a:r>
              <a:rPr lang="ru-RU" sz="1400" dirty="0" err="1"/>
              <a:t>Олешня</a:t>
            </a:r>
            <a:r>
              <a:rPr lang="ru-RU" sz="1400" dirty="0"/>
              <a:t> был нанесен мощный авиационный налет, а утром началась артподготовка. К полудню </a:t>
            </a:r>
            <a:r>
              <a:rPr lang="ru-RU" sz="1400" dirty="0" err="1"/>
              <a:t>Олешня</a:t>
            </a:r>
            <a:r>
              <a:rPr lang="ru-RU" sz="1400" dirty="0"/>
              <a:t> была форсирована в нескольких местах, что создало угрозу окружения всей </a:t>
            </a:r>
            <a:r>
              <a:rPr lang="ru-RU" sz="1400" dirty="0" err="1"/>
              <a:t>Мценской</a:t>
            </a:r>
            <a:r>
              <a:rPr lang="ru-RU" sz="1400" dirty="0"/>
              <a:t> группировки немцев, и 20 июля они оставили город почти без боя</a:t>
            </a:r>
            <a:r>
              <a:rPr lang="ru-RU" sz="1400" dirty="0" smtClean="0"/>
              <a:t>.</a:t>
            </a:r>
          </a:p>
          <a:p>
            <a:r>
              <a:rPr lang="ru-RU" sz="1400" dirty="0"/>
              <a:t>15 июля к наступательным действиям перешли и подразделения Центрального фронта, которые воспользовались отводом части немецких сил из-под Понырей. Но до 18 июля успехи Центрального фронта были довольно скромными. Лишь утром 19 июля Центральный фронт прорвал немецкую полосу обороны на </a:t>
            </a:r>
            <a:r>
              <a:rPr lang="ru-RU" sz="1400" dirty="0" smtClean="0"/>
              <a:t>34 </a:t>
            </a:r>
            <a:r>
              <a:rPr lang="ru-RU" sz="1400" dirty="0"/>
              <a:t>км в направлении на северо-запад, в обход Орла.</a:t>
            </a:r>
          </a:p>
        </p:txBody>
      </p:sp>
    </p:spTree>
    <p:extLst>
      <p:ext uri="{BB962C8B-B14F-4D97-AF65-F5344CB8AC3E}">
        <p14:creationId xmlns:p14="http://schemas.microsoft.com/office/powerpoint/2010/main" xmlns="" val="1188422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9411" y="0"/>
            <a:ext cx="4042792" cy="6813376"/>
          </a:xfrm>
        </p:spPr>
        <p:txBody>
          <a:bodyPr>
            <a:normAutofit fontScale="47500" lnSpcReduction="20000"/>
          </a:bodyPr>
          <a:lstStyle/>
          <a:p>
            <a:r>
              <a:rPr lang="ru-RU" dirty="0"/>
              <a:t>Наступление Центрального фронта развивалось медленно. Для ускорения продвижения частей фронта и ввиду больших потерь в танках, 24-26 июля Ставка передала 3-ю </a:t>
            </a:r>
            <a:r>
              <a:rPr lang="ru-RU" dirty="0" err="1"/>
              <a:t>гв</a:t>
            </a:r>
            <a:r>
              <a:rPr lang="ru-RU" dirty="0"/>
              <a:t>. танковую армию из Брянского фронта в Центральный. Однако к этому времени 3-я </a:t>
            </a:r>
            <a:r>
              <a:rPr lang="ru-RU" dirty="0" err="1"/>
              <a:t>гв</a:t>
            </a:r>
            <a:r>
              <a:rPr lang="ru-RU" dirty="0"/>
              <a:t>. танковая армия также понесла большие потери и поэтому не смогла серьезно повлиять на скорость продвижения фронта.</a:t>
            </a:r>
          </a:p>
          <a:p>
            <a:endParaRPr lang="ru-RU" dirty="0"/>
          </a:p>
          <a:p>
            <a:r>
              <a:rPr lang="ru-RU" dirty="0"/>
              <a:t>22-24 июля для обороняющихся под Орлом немецких войск создалось наиболее тяжелое положение. К западу от </a:t>
            </a:r>
            <a:r>
              <a:rPr lang="ru-RU" dirty="0" err="1"/>
              <a:t>Болхова</a:t>
            </a:r>
            <a:r>
              <a:rPr lang="ru-RU" dirty="0"/>
              <a:t> советские войска создали наибольшую угрозу основным коммуникациям немецких войск. 26 июля в ставке Гитлера состоялось специальное совещание, посвященное положению немецких войск на Орловском плацдарме. В результате совещания было принято решение об отводе всех немецких войск с Орловского выступа за линию "</a:t>
            </a:r>
            <a:r>
              <a:rPr lang="ru-RU" dirty="0" err="1"/>
              <a:t>Хаген</a:t>
            </a:r>
            <a:r>
              <a:rPr lang="ru-RU" dirty="0"/>
              <a:t>". С</a:t>
            </a:r>
            <a:r>
              <a:rPr lang="ru-RU" dirty="0" smtClean="0"/>
              <a:t> </a:t>
            </a:r>
            <a:r>
              <a:rPr lang="ru-RU" dirty="0"/>
              <a:t>31 июля немцы начали планомерный отвод своих войск с Орловского плацдарма.</a:t>
            </a:r>
          </a:p>
          <a:p>
            <a:endParaRPr lang="ru-RU" dirty="0"/>
          </a:p>
          <a:p>
            <a:r>
              <a:rPr lang="ru-RU" dirty="0"/>
              <a:t>В первых числах августа начались бои за предместья г. Орел. 4 августа в восточных предместьях города бои вели 3-я и 63-я армия. С юга Орел охватывали подвижные соединения Центрального фронта, что поставило обороняющиеся немецкие войска в тяжелое положение и принудило к срочному отходу. К 5 августа бои в городе переместились на западные окраины, а 6 августа город был полностью освобожден.</a:t>
            </a:r>
          </a:p>
          <a:p>
            <a:endParaRPr lang="ru-RU" dirty="0"/>
          </a:p>
          <a:p>
            <a:r>
              <a:rPr lang="ru-RU" dirty="0"/>
              <a:t>На завершающем этапе борьбы за Орловский плацдарм бои развернулись за город Карачев, прикрывающий подступы к Брянску. Бои за Карачев начались 12 августа. </a:t>
            </a:r>
            <a:r>
              <a:rPr lang="ru-RU" dirty="0" smtClean="0"/>
              <a:t>К </a:t>
            </a:r>
            <a:r>
              <a:rPr lang="ru-RU" dirty="0"/>
              <a:t>исходу 14 августа наши войска прорвали немецкую оборону восточнее и северо-восточнее Карачева и на следующий день овладели городом. С освобождением Карачева ликвидация Орловской группировки была практически закончена. К 17-18 августа наступающие советские войска вышли к линии "</a:t>
            </a:r>
            <a:r>
              <a:rPr lang="ru-RU" dirty="0" err="1"/>
              <a:t>Хаген</a:t>
            </a:r>
            <a:r>
              <a:rPr lang="ru-RU" dirty="0"/>
              <a:t>".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0"/>
            <a:ext cx="4320480" cy="6815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808942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800" dirty="0" smtClean="0"/>
              <a:t>1) Выяснить обстановку накануне битвы.</a:t>
            </a:r>
          </a:p>
          <a:p>
            <a:r>
              <a:rPr lang="ru-RU" sz="2800" dirty="0" smtClean="0"/>
              <a:t>2) Оценить силы сторон.</a:t>
            </a:r>
          </a:p>
          <a:p>
            <a:r>
              <a:rPr lang="ru-RU" sz="2800" dirty="0" smtClean="0"/>
              <a:t>3) Проследить ход боевых действий.</a:t>
            </a:r>
          </a:p>
          <a:p>
            <a:r>
              <a:rPr lang="ru-RU" sz="2800" dirty="0" smtClean="0"/>
              <a:t>4) Узнать потери обеих сторон.</a:t>
            </a:r>
          </a:p>
          <a:p>
            <a:r>
              <a:rPr lang="ru-RU" sz="2800" dirty="0" smtClean="0"/>
              <a:t>5) Изучить последствия Курской битвы.</a:t>
            </a:r>
          </a:p>
          <a:p>
            <a:r>
              <a:rPr lang="ru-RU" sz="2800" dirty="0" smtClean="0"/>
              <a:t>6) Почему же победа осталась за нами?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ГЛАВА </a:t>
            </a:r>
            <a:r>
              <a:rPr lang="en-US" dirty="0" smtClean="0"/>
              <a:t>V</a:t>
            </a:r>
            <a:r>
              <a:rPr lang="ru-RU" dirty="0" smtClean="0"/>
              <a:t>: </a:t>
            </a:r>
            <a:r>
              <a:rPr lang="ru-RU" dirty="0" err="1" smtClean="0"/>
              <a:t>Белгородско</a:t>
            </a:r>
            <a:r>
              <a:rPr lang="ru-RU" dirty="0" smtClean="0"/>
              <a:t>-Харьковская наступательная операция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1400" dirty="0"/>
              <a:t>Считается, что наступление на </a:t>
            </a:r>
            <a:r>
              <a:rPr lang="ru-RU" sz="1400" dirty="0" smtClean="0"/>
              <a:t>южном </a:t>
            </a:r>
            <a:r>
              <a:rPr lang="ru-RU" sz="1400" dirty="0"/>
              <a:t>фасе Курской дуги началось 3 августа, но это не совсем так. Еще 16 июля немецкие войска, находившиеся в районе </a:t>
            </a:r>
            <a:r>
              <a:rPr lang="ru-RU" sz="1400" dirty="0" err="1"/>
              <a:t>Прохоровского</a:t>
            </a:r>
            <a:r>
              <a:rPr lang="ru-RU" sz="1400" dirty="0"/>
              <a:t> плацдарма, опасаясь фланговых ударов советских войск, начали отход на исходные позиции под прикрытием мощных арьергардов. </a:t>
            </a:r>
            <a:r>
              <a:rPr lang="ru-RU" sz="1400" dirty="0" smtClean="0"/>
              <a:t>Наши Танковые </a:t>
            </a:r>
            <a:r>
              <a:rPr lang="ru-RU" sz="1400" dirty="0"/>
              <a:t>части продвинулись на 2-3 </a:t>
            </a:r>
            <a:r>
              <a:rPr lang="ru-RU" sz="1400" dirty="0" smtClean="0"/>
              <a:t>км. В </a:t>
            </a:r>
            <a:r>
              <a:rPr lang="ru-RU" sz="1400" dirty="0"/>
              <a:t>целом, продвижение наших войск в эти дни было незначительным. 22 июля войска Воронежского и Степного фронтов перешли во всеобщее наступление и к исходу следующего дня, прорвав немецкие заслоны, в основном вышли на позиции, которые занимали наши войска до начала немецкого наступления 5 июля. Однако дальнейшее продвижение войск было остановлено немецкими резервами.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3140968"/>
            <a:ext cx="5790182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317160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13994"/>
            <a:ext cx="8229600" cy="6844005"/>
          </a:xfrm>
        </p:spPr>
        <p:txBody>
          <a:bodyPr>
            <a:normAutofit/>
          </a:bodyPr>
          <a:lstStyle/>
          <a:p>
            <a:r>
              <a:rPr lang="ru-RU" sz="1200" dirty="0"/>
              <a:t>В более сложной обстановке наступали севернее Белгорода части Степного фронта. Не имея таких средств усиления, как Воронежский, его наступление развивалось </a:t>
            </a:r>
            <a:r>
              <a:rPr lang="ru-RU" sz="1200" dirty="0" smtClean="0"/>
              <a:t>медленнее.</a:t>
            </a:r>
          </a:p>
          <a:p>
            <a:r>
              <a:rPr lang="ru-RU" sz="1200" dirty="0"/>
              <a:t>4 и 5 августа основные усилия Воронежского и Степного фронтов были направлены на ликвидацию </a:t>
            </a:r>
            <a:r>
              <a:rPr lang="ru-RU" sz="1200" dirty="0" err="1"/>
              <a:t>томаровского</a:t>
            </a:r>
            <a:r>
              <a:rPr lang="ru-RU" sz="1200" dirty="0"/>
              <a:t> и белгородского узлов сопротивления</a:t>
            </a:r>
            <a:r>
              <a:rPr lang="ru-RU" sz="1200" dirty="0" smtClean="0"/>
              <a:t>.</a:t>
            </a:r>
          </a:p>
          <a:p>
            <a:r>
              <a:rPr lang="ru-RU" sz="1200" dirty="0"/>
              <a:t>5 августа войска Воронежского фронта завязали бои за Белгород. </a:t>
            </a:r>
            <a:r>
              <a:rPr lang="ru-RU" sz="1200" dirty="0" smtClean="0"/>
              <a:t>Освобождение </a:t>
            </a:r>
            <a:r>
              <a:rPr lang="ru-RU" sz="1200" dirty="0"/>
              <a:t>Белгорода и уничтожение </a:t>
            </a:r>
            <a:r>
              <a:rPr lang="ru-RU" sz="1200" dirty="0" err="1"/>
              <a:t>томаровского</a:t>
            </a:r>
            <a:r>
              <a:rPr lang="ru-RU" sz="1200" dirty="0"/>
              <a:t> узла сопротивления позволило наступающим подвижным группам Воронежского фронта </a:t>
            </a:r>
            <a:r>
              <a:rPr lang="ru-RU" sz="1200" dirty="0" smtClean="0"/>
              <a:t>выйти </a:t>
            </a:r>
            <a:r>
              <a:rPr lang="ru-RU" sz="1200" dirty="0"/>
              <a:t>на оперативный простор</a:t>
            </a:r>
            <a:r>
              <a:rPr lang="ru-RU" sz="1200" dirty="0" smtClean="0"/>
              <a:t>.</a:t>
            </a:r>
          </a:p>
          <a:p>
            <a:r>
              <a:rPr lang="ru-RU" sz="1200" dirty="0"/>
              <a:t>К исходу 10 августа 1-й танковой армии удалось захватить железную дорогу Харьков-Полтава, но дальше ее продвижение на юг было остановлено. Тем не менее, советские войска подошли к Харькову на расстояние 8-11 км, угрожая коммуникациям харьковской оборонительной группировки немецких войск</a:t>
            </a:r>
            <a:r>
              <a:rPr lang="ru-RU" sz="1200" dirty="0" smtClean="0"/>
              <a:t>.</a:t>
            </a:r>
          </a:p>
          <a:p>
            <a:r>
              <a:rPr lang="ru-RU" sz="1200" dirty="0"/>
              <a:t>Для того, чтобы как-то поправить положение, немецкие войска 11 августа нанесли на Богодуховском направлении контрудар по частям 1-й танковой армии спешно собранной группировкой, в которую входили 3-я дивизия и части танковых дивизий СС "</a:t>
            </a:r>
            <a:r>
              <a:rPr lang="ru-RU" sz="1200" dirty="0" err="1"/>
              <a:t>Тотенкопф</a:t>
            </a:r>
            <a:r>
              <a:rPr lang="ru-RU" sz="1200" dirty="0"/>
              <a:t>", "</a:t>
            </a:r>
            <a:r>
              <a:rPr lang="ru-RU" sz="1200" dirty="0" err="1"/>
              <a:t>Дас</a:t>
            </a:r>
            <a:r>
              <a:rPr lang="ru-RU" sz="1200" dirty="0"/>
              <a:t> </a:t>
            </a:r>
            <a:r>
              <a:rPr lang="ru-RU" sz="1200" dirty="0" err="1"/>
              <a:t>Райх</a:t>
            </a:r>
            <a:r>
              <a:rPr lang="ru-RU" sz="1200" dirty="0"/>
              <a:t>" и "Викинг". </a:t>
            </a:r>
            <a:r>
              <a:rPr lang="ru-RU" sz="1200" dirty="0" smtClean="0"/>
              <a:t>Этот </a:t>
            </a:r>
            <a:r>
              <a:rPr lang="ru-RU" sz="1200" dirty="0"/>
              <a:t>удар существенно замедлил темп наступления не только Воронежского, но и Степного </a:t>
            </a:r>
            <a:r>
              <a:rPr lang="ru-RU" sz="1200" dirty="0" smtClean="0"/>
              <a:t>фронта.</a:t>
            </a:r>
          </a:p>
          <a:p>
            <a:r>
              <a:rPr lang="ru-RU" sz="1200" dirty="0"/>
              <a:t>14 августа интенсивность немецких танковых атак спала, в то время, как части 6-й </a:t>
            </a:r>
            <a:r>
              <a:rPr lang="ru-RU" sz="1200" dirty="0" err="1"/>
              <a:t>гв</a:t>
            </a:r>
            <a:r>
              <a:rPr lang="ru-RU" sz="1200" dirty="0"/>
              <a:t>. армии добились значительных успехов, продвинувшись на 4-7 км</a:t>
            </a:r>
            <a:r>
              <a:rPr lang="ru-RU" sz="1200" dirty="0" smtClean="0"/>
              <a:t>.</a:t>
            </a:r>
          </a:p>
          <a:p>
            <a:r>
              <a:rPr lang="ru-RU" sz="1200" dirty="0"/>
              <a:t>В период 13-17 августа советские войска завязали бои на окраинах Харькова. Бои не прекращались и ночью. Советские войска несли большие потери</a:t>
            </a:r>
            <a:r>
              <a:rPr lang="ru-RU" sz="1200" dirty="0" smtClean="0"/>
              <a:t>.</a:t>
            </a:r>
          </a:p>
          <a:p>
            <a:r>
              <a:rPr lang="ru-RU" sz="1200" dirty="0"/>
              <a:t>18 августа немецкие войска предприняли еще одну попытку остановить войска Воронежского фронта, нанеся удар севернее Ахтырки во фланг 27-й армии. В ударной группировке были задействованы моторизованная дивизия "</a:t>
            </a:r>
            <a:r>
              <a:rPr lang="ru-RU" sz="1200" dirty="0" err="1"/>
              <a:t>Гроссдойчланд</a:t>
            </a:r>
            <a:r>
              <a:rPr lang="ru-RU" sz="1200" dirty="0"/>
              <a:t>", переброшенная из-под Брянска. Несмотря на то, что удар </a:t>
            </a:r>
            <a:r>
              <a:rPr lang="ru-RU" sz="1200" dirty="0" err="1"/>
              <a:t>ахтырской</a:t>
            </a:r>
            <a:r>
              <a:rPr lang="ru-RU" sz="1200" dirty="0"/>
              <a:t> группировки был остановлен, он сильно замедлил продвижение войск Воронежского фронта и усложнил операцию по окружению харьковской группировки немецких войск. Лишь 21-25 августа </a:t>
            </a:r>
            <a:r>
              <a:rPr lang="ru-RU" sz="1200" dirty="0" err="1"/>
              <a:t>ахтырская</a:t>
            </a:r>
            <a:r>
              <a:rPr lang="ru-RU" sz="1200" dirty="0"/>
              <a:t> группировка была уничтожена, и город освобожден</a:t>
            </a:r>
            <a:r>
              <a:rPr lang="ru-RU" sz="1200" dirty="0" smtClean="0"/>
              <a:t>.</a:t>
            </a:r>
          </a:p>
          <a:p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xmlns="" val="161796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1600" dirty="0"/>
              <a:t>Первым в город ворвались подразделения 69-й армии, за ними с боями двигались части 7-й гвардейской армии. Немцы отходили, прикрываясь сильными арьергардами, усиленными танками и штурмовыми орудиями. В 4 часа 30 минут 183-я дивизия вышла на площадь Дзержинского, а к рассвету город в основном был освобожден. Но лишь после полудня закончились бои на его окраинах, где улицы были забиты брошенной при отступлении техникой и оружием. Вечером того же дня Москва салютовала освободителям Харькова, но еще неделю длились бои по уничтожению остатков харьковской оборонительной группировки. 30 августа жители Харькова праздновали полное освобождение города. Курская битва закончилась</a:t>
            </a:r>
          </a:p>
        </p:txBody>
      </p:sp>
    </p:spTree>
    <p:extLst>
      <p:ext uri="{BB962C8B-B14F-4D97-AF65-F5344CB8AC3E}">
        <p14:creationId xmlns:p14="http://schemas.microsoft.com/office/powerpoint/2010/main" xmlns="" val="1063545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071546"/>
            <a:ext cx="8229600" cy="321791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Как мы видим, Курская битва оказалась решающем этапом перелома во Второй Мировой войне. После нее немцы уже не смогут оправиться и крупных наступлений не последует. Победа в битве на Курской Дуге далась огромной ценой. Но талантливые действия командиров и героизм наших советских солдат сломили немецкую машину. Поздравляем участников Курской битвы и всех ветеранов с наступающим Великим Праздником – Днем Победы, желаем им здоровья и долгих лет жизни. </a:t>
            </a:r>
            <a:endParaRPr lang="ru-RU" dirty="0"/>
          </a:p>
        </p:txBody>
      </p:sp>
      <p:pic>
        <p:nvPicPr>
          <p:cNvPr id="2050" name="Picture 2" descr="C:\Users\Администратор\Desktop\1971_ С днем Победы! (О28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5984" y="4071942"/>
            <a:ext cx="4404893" cy="2786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Список литературы и Интернет-ресурсов.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Петр </a:t>
            </a:r>
            <a:r>
              <a:rPr lang="ru-RU" sz="1600" dirty="0" err="1" smtClean="0"/>
              <a:t>Букейханов</a:t>
            </a:r>
            <a:r>
              <a:rPr lang="ru-RU" sz="1600" dirty="0" smtClean="0"/>
              <a:t> «Курская битва. Оборона», «Курская битва. Перелом». Изд. </a:t>
            </a:r>
            <a:r>
              <a:rPr lang="ru-RU" sz="1600" dirty="0" err="1" smtClean="0"/>
              <a:t>Центрополиграф</a:t>
            </a:r>
            <a:r>
              <a:rPr lang="ru-RU" sz="1600" dirty="0" smtClean="0"/>
              <a:t>. Москва.</a:t>
            </a:r>
          </a:p>
          <a:p>
            <a:r>
              <a:rPr lang="ru-RU" sz="1600" dirty="0" smtClean="0"/>
              <a:t>Институт военной истории министерства обороны СССР. Курская битва. Под редакцией И.В. </a:t>
            </a:r>
            <a:r>
              <a:rPr lang="ru-RU" sz="1600" dirty="0" err="1" smtClean="0"/>
              <a:t>Паротькина</a:t>
            </a:r>
            <a:r>
              <a:rPr lang="ru-RU" sz="1600" dirty="0" smtClean="0"/>
              <a:t>. Изд. Наука, 1970 год.</a:t>
            </a:r>
          </a:p>
          <a:p>
            <a:r>
              <a:rPr lang="en-US" sz="1600" dirty="0" smtClean="0"/>
              <a:t>kursk-battle.narod.ru</a:t>
            </a:r>
          </a:p>
          <a:p>
            <a:r>
              <a:rPr lang="en-US" sz="1600" dirty="0" smtClean="0"/>
              <a:t>ru.wikipedia.org</a:t>
            </a:r>
            <a:endParaRPr lang="ru-RU" sz="1600" dirty="0" smtClean="0"/>
          </a:p>
          <a:p>
            <a:r>
              <a:rPr lang="en-US" sz="1600" dirty="0" smtClean="0"/>
              <a:t>waralbum.ru</a:t>
            </a:r>
          </a:p>
          <a:p>
            <a:r>
              <a:rPr lang="en-US" sz="1600" dirty="0" smtClean="0"/>
              <a:t>prohorovskoe-pole.ru</a:t>
            </a:r>
          </a:p>
          <a:p>
            <a:r>
              <a:rPr lang="en-US" sz="1600" dirty="0"/>
              <a:t>photo-war.com</a:t>
            </a:r>
            <a:endParaRPr lang="en-US" sz="1600" dirty="0" smtClean="0"/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3576620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00454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Гипотеза и актуальность.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 2013 году исполняется ровно 70 лет со дня разгрома немецких войск на Курской Дуге. Данное сражение является одним из самых крупнейших и кровопролитных за всю историю. Летом 43 инициатива полностью перешла в руке советского командования, и именно с тех дней пошло победоносное освобождение от фашистских войск Красной Армией.</a:t>
            </a:r>
          </a:p>
          <a:p>
            <a:r>
              <a:rPr lang="ru-RU" dirty="0" smtClean="0"/>
              <a:t>Курское сражение – важнейшее событие коренного перелома войны.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07187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ru-RU" dirty="0"/>
              <a:t>"Тут каждый биться был готов.</a:t>
            </a:r>
          </a:p>
          <a:p>
            <a:pPr marL="0" indent="0" algn="r">
              <a:buNone/>
            </a:pPr>
            <a:r>
              <a:rPr lang="ru-RU" dirty="0"/>
              <a:t>Стоял кромешный ад.</a:t>
            </a:r>
          </a:p>
          <a:p>
            <a:pPr marL="0" indent="0" algn="r">
              <a:buNone/>
            </a:pPr>
            <a:r>
              <a:rPr lang="ru-RU" dirty="0"/>
              <a:t>А до войны без лишних слов,</a:t>
            </a:r>
          </a:p>
          <a:p>
            <a:pPr marL="0" indent="0" algn="r">
              <a:buNone/>
            </a:pPr>
            <a:r>
              <a:rPr lang="ru-RU" dirty="0"/>
              <a:t>Здесь цвел красивый сад."</a:t>
            </a:r>
          </a:p>
          <a:p>
            <a:pPr algn="r"/>
            <a:endParaRPr lang="ru-RU" dirty="0"/>
          </a:p>
          <a:p>
            <a:pPr marL="0" indent="0" algn="r">
              <a:buNone/>
            </a:pPr>
            <a:r>
              <a:rPr lang="ru-RU" dirty="0"/>
              <a:t>Г. Ильин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4081665" cy="5660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77801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Подготовительная фаза. </a:t>
            </a:r>
            <a:br>
              <a:rPr lang="ru-RU" dirty="0" smtClean="0"/>
            </a:br>
            <a:r>
              <a:rPr lang="ru-RU" dirty="0" smtClean="0"/>
              <a:t>Обстановка накануне битвы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474840" cy="4937760"/>
          </a:xfrm>
        </p:spPr>
        <p:txBody>
          <a:bodyPr>
            <a:normAutofit/>
          </a:bodyPr>
          <a:lstStyle/>
          <a:p>
            <a:r>
              <a:rPr lang="ru-RU" sz="2000" dirty="0"/>
              <a:t>В ходе зимнего наступления Красной армии и последовавшего контрнаступления Вермахта на восточной Украине в центре советско-германского фронта образовался выступ глубиной до 150 км и шириной до 200 км, обращённый в западную сторону (так называемая «Курская дуга»). На протяжении апреля — июня 1943 года на фронте наступила оперативная пауза, в ходе которой стороны готовились к летней кампании.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196752"/>
            <a:ext cx="3816424" cy="5165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384048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Подготовка к сражению: Германия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507288" cy="530614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1400" dirty="0"/>
              <a:t>Германское командование приняло решение провести крупную стратегическую операцию на Курском выступе летом 1943 года. Планировалось нанести сходящиеся удары из районов городов Орёл (с севера) и Белгород (с юга). Ударные группы должны были соединиться в районе Курска, окружив войска Центрального и Воронежского фронтов Красной армии. Операция получила условное название «</a:t>
            </a:r>
            <a:r>
              <a:rPr lang="ru-RU" sz="1400" dirty="0" smtClean="0"/>
              <a:t>Цитадель. Для </a:t>
            </a:r>
            <a:r>
              <a:rPr lang="ru-RU" sz="1400" dirty="0"/>
              <a:t>проведения операции немцы сосредоточили группировку, насчитывавшую до 50 </a:t>
            </a:r>
            <a:r>
              <a:rPr lang="ru-RU" sz="1400" dirty="0" err="1" smtClean="0"/>
              <a:t>двизий</a:t>
            </a:r>
            <a:r>
              <a:rPr lang="ru-RU" sz="1400" dirty="0" smtClean="0"/>
              <a:t>, 2 </a:t>
            </a:r>
            <a:r>
              <a:rPr lang="ru-RU" sz="1400" dirty="0"/>
              <a:t>танковые бригады, 3 отдельных танковых батальона и 8 дивизионов штурмовых орудий, общей </a:t>
            </a:r>
            <a:r>
              <a:rPr lang="ru-RU" sz="1400" dirty="0" smtClean="0"/>
              <a:t>численностью около </a:t>
            </a:r>
            <a:r>
              <a:rPr lang="ru-RU" sz="1400" dirty="0"/>
              <a:t>900 тыс. человек. Руководство войсками </a:t>
            </a:r>
            <a:r>
              <a:rPr lang="ru-RU" sz="1400" dirty="0" smtClean="0"/>
              <a:t>осуществляли: </a:t>
            </a:r>
            <a:r>
              <a:rPr lang="ru-RU" sz="1400" dirty="0"/>
              <a:t>генерал-фельдмаршал Г. Х. фон </a:t>
            </a:r>
            <a:r>
              <a:rPr lang="ru-RU" sz="1400" dirty="0" err="1"/>
              <a:t>Клюге</a:t>
            </a:r>
            <a:r>
              <a:rPr lang="ru-RU" sz="1400" dirty="0"/>
              <a:t> (группа армий «Центр») и генерал-фельдмаршал Э. </a:t>
            </a:r>
            <a:r>
              <a:rPr lang="ru-RU" sz="1400" dirty="0" err="1"/>
              <a:t>Манштейн</a:t>
            </a:r>
            <a:r>
              <a:rPr lang="ru-RU" sz="1400" dirty="0"/>
              <a:t> (группа армий «Юг»). Организационно ударные силы входили в состав 2-й танковой, 2-й и 9-й армий (командующий — генерал-фельдмаршал В. Модель, группа армий «Центр», район Орла) и 4-й танковой армии, 24-го танкового корпуса и оперативной группы </a:t>
            </a:r>
            <a:r>
              <a:rPr lang="ru-RU" sz="1400" dirty="0" smtClean="0"/>
              <a:t>«</a:t>
            </a:r>
            <a:r>
              <a:rPr lang="en-US" sz="1400" dirty="0" err="1" smtClean="0"/>
              <a:t>Kampf</a:t>
            </a:r>
            <a:r>
              <a:rPr lang="ru-RU" sz="1400" dirty="0" smtClean="0"/>
              <a:t>» </a:t>
            </a:r>
            <a:r>
              <a:rPr lang="ru-RU" sz="1400" dirty="0"/>
              <a:t>(командующий — генерал Г. Гот, группа армий «Юг», район Белгорода).</a:t>
            </a:r>
          </a:p>
          <a:p>
            <a:pPr marL="0" indent="0">
              <a:buNone/>
            </a:pPr>
            <a:r>
              <a:rPr lang="ru-RU" sz="1400" dirty="0"/>
              <a:t>Воздушную поддержку немецким войскам оказывали силы 4-го и 6-го воздушных флотов</a:t>
            </a:r>
            <a:r>
              <a:rPr lang="ru-RU" sz="1400" dirty="0" smtClean="0"/>
              <a:t>.</a:t>
            </a:r>
            <a:endParaRPr lang="en-US" sz="1400" dirty="0" smtClean="0"/>
          </a:p>
          <a:p>
            <a:pPr marL="0" indent="0">
              <a:buNone/>
            </a:pPr>
            <a:r>
              <a:rPr lang="ru-RU" sz="1400" dirty="0" smtClean="0"/>
              <a:t>Для проведения операция в район Курска были выдвинуты знаменитые элитные танковые дивизии СС:</a:t>
            </a:r>
            <a:endParaRPr lang="en-US" sz="1400" dirty="0" smtClean="0"/>
          </a:p>
          <a:p>
            <a:pPr marL="0" indent="0">
              <a:buNone/>
            </a:pPr>
            <a:r>
              <a:rPr lang="de-DE" sz="1400" dirty="0" smtClean="0"/>
              <a:t>1</a:t>
            </a:r>
            <a:r>
              <a:rPr lang="de-DE" sz="1400" dirty="0"/>
              <a:t>. SS-Panzer-Division Leibstandarte-SS Adolf Hitler</a:t>
            </a:r>
            <a:endParaRPr lang="ru-RU" sz="1400" dirty="0" smtClean="0"/>
          </a:p>
          <a:p>
            <a:pPr marL="0" indent="0">
              <a:buNone/>
            </a:pPr>
            <a:endParaRPr lang="de-DE" sz="1400" dirty="0" smtClean="0"/>
          </a:p>
          <a:p>
            <a:pPr marL="0" indent="0">
              <a:buNone/>
            </a:pPr>
            <a:r>
              <a:rPr lang="de-DE" sz="1400" dirty="0" smtClean="0"/>
              <a:t>2.SS-Panzer-Division </a:t>
            </a:r>
            <a:r>
              <a:rPr lang="de-DE" sz="1400" dirty="0"/>
              <a:t>„Das Reich</a:t>
            </a:r>
            <a:r>
              <a:rPr lang="de-DE" sz="1400" dirty="0" smtClean="0"/>
              <a:t>“</a:t>
            </a:r>
          </a:p>
          <a:p>
            <a:pPr marL="0" indent="0">
              <a:buNone/>
            </a:pPr>
            <a:endParaRPr lang="de-DE" sz="1400" dirty="0" smtClean="0"/>
          </a:p>
          <a:p>
            <a:pPr marL="0" indent="0">
              <a:buNone/>
            </a:pPr>
            <a:r>
              <a:rPr lang="de-DE" sz="1400" dirty="0" smtClean="0"/>
              <a:t>3</a:t>
            </a:r>
            <a:r>
              <a:rPr lang="de-DE" sz="1400" dirty="0"/>
              <a:t>. SS-Panzer-Division „Totenkopf“</a:t>
            </a:r>
            <a:endParaRPr lang="de-DE" sz="1400" dirty="0" smtClean="0"/>
          </a:p>
          <a:p>
            <a:pPr marL="342900" indent="-342900">
              <a:buAutoNum type="arabicPeriod"/>
            </a:pPr>
            <a:endParaRPr lang="en-US" sz="1400" dirty="0" smtClean="0"/>
          </a:p>
          <a:p>
            <a:pPr marL="342900" indent="-342900">
              <a:buAutoNum type="arabicPeriod"/>
            </a:pPr>
            <a:endParaRPr lang="ru-RU" sz="1400" dirty="0" smtClean="0"/>
          </a:p>
          <a:p>
            <a:pPr marL="0" indent="0">
              <a:buNone/>
            </a:pPr>
            <a:r>
              <a:rPr lang="ru-RU" sz="1400" dirty="0" smtClean="0"/>
              <a:t>Именно в этом сражении вооруженные силы Германии получили новые, мощнейшие образцы техники.</a:t>
            </a:r>
            <a:endParaRPr lang="ru-RU" sz="1400" dirty="0"/>
          </a:p>
        </p:txBody>
      </p:sp>
      <p:pic>
        <p:nvPicPr>
          <p:cNvPr id="1026" name="Picture 2" descr="C:\Users\Администратор\Desktop\Курская битва\200px-1._SS-Panzer-Division_Leibstandarte-SS_Adolf_Hitler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74231" y="3933056"/>
            <a:ext cx="535597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дминистратор\Desktop\Курская битва\110px-SS-Panzer-Division_symbol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78221" y="4365104"/>
            <a:ext cx="569042" cy="688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Администратор\Desktop\Курская битва\3rd_SS_Division_Logo.sv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05873" y="4778747"/>
            <a:ext cx="736715" cy="890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9942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373216"/>
            <a:ext cx="8229600" cy="990600"/>
          </a:xfrm>
        </p:spPr>
        <p:txBody>
          <a:bodyPr/>
          <a:lstStyle/>
          <a:p>
            <a:r>
              <a:rPr lang="ru-RU" dirty="0" smtClean="0"/>
              <a:t>                       </a:t>
            </a:r>
            <a:r>
              <a:rPr lang="en-US" dirty="0" err="1" smtClean="0"/>
              <a:t>PzKpfw</a:t>
            </a:r>
            <a:r>
              <a:rPr lang="en-US" dirty="0" smtClean="0"/>
              <a:t> VI </a:t>
            </a:r>
            <a:r>
              <a:rPr lang="ru-RU" dirty="0" smtClean="0"/>
              <a:t>«</a:t>
            </a:r>
            <a:r>
              <a:rPr lang="en-US" dirty="0" smtClean="0"/>
              <a:t>Tiger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215018" cy="2852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2996952"/>
            <a:ext cx="4523484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194810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373216"/>
            <a:ext cx="8229600" cy="990600"/>
          </a:xfrm>
        </p:spPr>
        <p:txBody>
          <a:bodyPr/>
          <a:lstStyle/>
          <a:p>
            <a:pPr algn="ctr"/>
            <a:r>
              <a:rPr lang="en-US" dirty="0" err="1"/>
              <a:t>PzKpfw</a:t>
            </a:r>
            <a:r>
              <a:rPr lang="en-US" dirty="0"/>
              <a:t> V «Panther»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427984" cy="2579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482064"/>
            <a:ext cx="4499992" cy="2993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175553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538</TotalTime>
  <Words>3915</Words>
  <Application>Microsoft Office PowerPoint</Application>
  <PresentationFormat>Экран (4:3)</PresentationFormat>
  <Paragraphs>135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Начальная</vt:lpstr>
      <vt:lpstr>Центр АРТ-образования, Всероссийский конкурс «Гордость Отчизны»: Юбилейные даты России в 2013 году (история и культура) Презентация по истории «Курская битва – перелом.»</vt:lpstr>
      <vt:lpstr>Цель</vt:lpstr>
      <vt:lpstr>Задачи</vt:lpstr>
      <vt:lpstr>Гипотеза и актуальность.</vt:lpstr>
      <vt:lpstr>Слайд 5</vt:lpstr>
      <vt:lpstr>Подготовительная фаза.  Обстановка накануне битвы</vt:lpstr>
      <vt:lpstr>Подготовка к сражению: Германия</vt:lpstr>
      <vt:lpstr>                       PzKpfw VI «Tiger»</vt:lpstr>
      <vt:lpstr>PzKpfw V «Panther»</vt:lpstr>
      <vt:lpstr>Sd.Kfz.184 Ferdinand</vt:lpstr>
      <vt:lpstr>Командующие вооруженными силами Германии</vt:lpstr>
      <vt:lpstr>Подготовка к сражению: Советский Союз </vt:lpstr>
      <vt:lpstr>Командующие вооруженными силами СССР</vt:lpstr>
      <vt:lpstr>Силы сторон: вывод.</vt:lpstr>
      <vt:lpstr>Действия на южном фасе дуги Начало: атака на позиции 6-й гвардейской армии.</vt:lpstr>
      <vt:lpstr>Слайд 16</vt:lpstr>
      <vt:lpstr>Слайд 17</vt:lpstr>
      <vt:lpstr>Слайд 18</vt:lpstr>
      <vt:lpstr>Прохоровское направление</vt:lpstr>
      <vt:lpstr>Слайд 20</vt:lpstr>
      <vt:lpstr>Слайд 21</vt:lpstr>
      <vt:lpstr>Слайд 22</vt:lpstr>
      <vt:lpstr>Действия восточнее Белгорода</vt:lpstr>
      <vt:lpstr>Действия на северном фасе дуги Атака на позиции 13-й армии</vt:lpstr>
      <vt:lpstr>Оборона станции Поныри</vt:lpstr>
      <vt:lpstr>Слайд 26</vt:lpstr>
      <vt:lpstr>ГЛАВА IV: Орловская наступательная операция</vt:lpstr>
      <vt:lpstr>Слайд 28</vt:lpstr>
      <vt:lpstr>Слайд 29</vt:lpstr>
      <vt:lpstr>ГЛАВА V: Белгородско-Харьковская наступательная операция</vt:lpstr>
      <vt:lpstr>Слайд 31</vt:lpstr>
      <vt:lpstr>Слайд 32</vt:lpstr>
      <vt:lpstr>Заключение</vt:lpstr>
      <vt:lpstr>Список литературы и Интернет-ресурсов.</vt:lpstr>
      <vt:lpstr>Слайд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Центр АРТ-образования, Всероссийский конкурс «Гордость Отчизны»: Юбилейные даты России в 2013 году (история и культура) Презентация по истории «Курская битва – перелом.»</dc:title>
  <dc:creator>Пользователь Windows</dc:creator>
  <cp:lastModifiedBy>Кабинет 15</cp:lastModifiedBy>
  <cp:revision>40</cp:revision>
  <dcterms:created xsi:type="dcterms:W3CDTF">2013-03-29T10:50:49Z</dcterms:created>
  <dcterms:modified xsi:type="dcterms:W3CDTF">2015-02-03T12:15:03Z</dcterms:modified>
</cp:coreProperties>
</file>