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rawings/legacyDiagramText6.bin" ContentType="application/vnd.ms-office.legacyDiagramText"/>
  <Override PartName="/ppt/drawings/legacyDiagramText7.bin" ContentType="application/vnd.ms-office.legacyDiagramText"/>
  <Override PartName="/ppt/drawings/legacyDiagramText4.bin" ContentType="application/vnd.ms-office.legacyDiagramText"/>
  <Override PartName="/ppt/drawings/legacyDiagramText5.bin" ContentType="application/vnd.ms-office.legacyDiagramTex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rawings/legacyDiagramText1.bin" ContentType="application/vnd.ms-office.legacyDiagramText"/>
  <Override PartName="/ppt/drawings/legacyDiagramText2.bin" ContentType="application/vnd.ms-office.legacyDiagramText"/>
  <Override PartName="/ppt/drawings/legacyDiagramText3.bin" ContentType="application/vnd.ms-office.legacyDiagramText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60" r:id="rId15"/>
    <p:sldId id="261" r:id="rId16"/>
    <p:sldId id="274" r:id="rId17"/>
    <p:sldId id="278" r:id="rId18"/>
    <p:sldId id="279" r:id="rId19"/>
    <p:sldId id="271" r:id="rId20"/>
    <p:sldId id="273" r:id="rId21"/>
    <p:sldId id="282" r:id="rId22"/>
    <p:sldId id="283" r:id="rId23"/>
    <p:sldId id="280" r:id="rId24"/>
    <p:sldId id="272" r:id="rId25"/>
    <p:sldId id="275" r:id="rId26"/>
    <p:sldId id="276" r:id="rId27"/>
    <p:sldId id="284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6C2797-D785-4444-BC94-7484C84E35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20FCD-653F-4E88-9C1D-A4AE175B6B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5568A-047E-422D-A1D0-83A2F4A76C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10C59DE-D63B-472A-993A-97CF4E3FFB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E9D5469-E729-45E9-AF08-1C5551F20F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16057F-040E-46ED-9AAD-FE4BD877BA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6A81C3B-969B-4725-8D67-B647CB58E2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5F398-1F71-4C76-B618-0C565F2761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93FF6-FFD2-4C2F-A446-18591AE8A8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21D3D-4650-42D2-9766-4C829439CA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6C286-8DAD-4624-8EB0-CB18419D57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86BE9-9BD1-47AB-AB30-69B105E9F4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9ECCC-1A87-4F58-B598-B40669FA97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E6277-E2E5-41D8-8375-24F6A028D2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8A56C-C930-4570-9B7A-A56AE1358E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7313B470-190A-4207-AA0A-B116A6EC5C5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lum bright="18000" contrast="-40000"/>
          </a:blip>
          <a:srcRect/>
          <a:stretch>
            <a:fillRect/>
          </a:stretch>
        </p:blipFill>
        <p:spPr bwMode="auto">
          <a:xfrm>
            <a:off x="1331913" y="0"/>
            <a:ext cx="6337300" cy="6859588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>
                <a:latin typeface="Ariag" pitchFamily="34" charset="0"/>
              </a:rPr>
              <a:t>Молекулярный уровень организации жизни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5105400"/>
            <a:ext cx="6400800" cy="1752600"/>
          </a:xfrm>
        </p:spPr>
        <p:txBody>
          <a:bodyPr/>
          <a:lstStyle/>
          <a:p>
            <a:r>
              <a:rPr lang="ru-RU"/>
              <a:t>Урок обобщающего повторения по теме для 9 класса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979613" y="0"/>
            <a:ext cx="482441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МОУ Лицей № 130</a:t>
            </a:r>
          </a:p>
          <a:p>
            <a:pPr algn="ctr">
              <a:spcBef>
                <a:spcPct val="50000"/>
              </a:spcBef>
            </a:pPr>
            <a:r>
              <a:rPr lang="ru-RU"/>
              <a:t>2005г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Третичная структура белка</a:t>
            </a:r>
          </a:p>
        </p:txBody>
      </p:sp>
      <p:sp>
        <p:nvSpPr>
          <p:cNvPr id="36872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338763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/>
              <a:t>Спираль закручивается в </a:t>
            </a:r>
            <a:r>
              <a:rPr lang="ru-RU" sz="2800" b="1">
                <a:solidFill>
                  <a:srgbClr val="FF0000"/>
                </a:solidFill>
              </a:rPr>
              <a:t>глобулу</a:t>
            </a:r>
            <a:r>
              <a:rPr lang="ru-RU" sz="2800"/>
              <a:t>.</a:t>
            </a:r>
          </a:p>
          <a:p>
            <a:pPr algn="ctr">
              <a:buFontTx/>
              <a:buNone/>
            </a:pPr>
            <a:r>
              <a:rPr lang="ru-RU" sz="2800"/>
              <a:t>Структура образуется за счет взаимодействия радикалов разных аминокислот.</a:t>
            </a:r>
          </a:p>
          <a:p>
            <a:pPr algn="ctr">
              <a:buFontTx/>
              <a:buNone/>
            </a:pPr>
            <a:r>
              <a:rPr lang="ru-RU" sz="2800"/>
              <a:t>При этом </a:t>
            </a:r>
            <a:r>
              <a:rPr lang="ru-RU" sz="2800">
                <a:solidFill>
                  <a:srgbClr val="FF0000"/>
                </a:solidFill>
              </a:rPr>
              <a:t>гидрофобные</a:t>
            </a:r>
            <a:r>
              <a:rPr lang="ru-RU" sz="2800"/>
              <a:t> радикалы оказываются внутри, а </a:t>
            </a:r>
            <a:r>
              <a:rPr lang="ru-RU" sz="2800">
                <a:solidFill>
                  <a:srgbClr val="FF0000"/>
                </a:solidFill>
              </a:rPr>
              <a:t>гидрофильные</a:t>
            </a:r>
            <a:r>
              <a:rPr lang="ru-RU" sz="2800"/>
              <a:t> – снаружи.</a:t>
            </a:r>
          </a:p>
        </p:txBody>
      </p:sp>
      <p:pic>
        <p:nvPicPr>
          <p:cNvPr id="36876" name="Picture 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56313" y="1844675"/>
            <a:ext cx="2692400" cy="2859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Четвертичная структура белка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06375" y="1412875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   Несколько третичных структур</a:t>
            </a:r>
            <a:r>
              <a:rPr lang="ru-RU"/>
              <a:t> объединяются за счет взаимодействия </a:t>
            </a:r>
            <a:r>
              <a:rPr lang="ru-RU">
                <a:solidFill>
                  <a:srgbClr val="FF0000"/>
                </a:solidFill>
              </a:rPr>
              <a:t>гидрофильных</a:t>
            </a:r>
            <a:r>
              <a:rPr lang="ru-RU"/>
              <a:t> радикалов.</a:t>
            </a:r>
          </a:p>
          <a:p>
            <a:pPr algn="ctr">
              <a:buFontTx/>
              <a:buNone/>
            </a:pPr>
            <a:r>
              <a:rPr lang="ru-RU" sz="2800"/>
              <a:t>Четвертичная структура характерна не для всех белков</a:t>
            </a:r>
          </a:p>
        </p:txBody>
      </p:sp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7750" y="3644900"/>
            <a:ext cx="3019425" cy="2657475"/>
          </a:xfrm>
          <a:prstGeom prst="rect">
            <a:avLst/>
          </a:prstGeom>
          <a:noFill/>
        </p:spPr>
      </p:pic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3924300" y="3933825"/>
            <a:ext cx="46085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Гемоглобин</a:t>
            </a:r>
            <a:r>
              <a:rPr lang="ru-RU" sz="2400"/>
              <a:t> – белок, имеющий </a:t>
            </a:r>
            <a:r>
              <a:rPr lang="en-US" sz="2400"/>
              <a:t>IV </a:t>
            </a:r>
            <a:r>
              <a:rPr lang="ru-RU" sz="2400"/>
              <a:t>структуру (сложный). Его белковая часть ГЛОБИН состоит из четырех глобул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Свойства белков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484313"/>
            <a:ext cx="3970337" cy="4525962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ru-RU" sz="2800" b="1"/>
              <a:t>Денатурация</a:t>
            </a:r>
          </a:p>
          <a:p>
            <a:pPr marL="533400" indent="-533400">
              <a:buFontTx/>
              <a:buAutoNum type="arabicPeriod"/>
            </a:pPr>
            <a:r>
              <a:rPr lang="ru-RU" sz="2800" b="1"/>
              <a:t>Ренатурация</a:t>
            </a:r>
          </a:p>
          <a:p>
            <a:pPr marL="533400" indent="-533400">
              <a:buFontTx/>
              <a:buAutoNum type="arabicPeriod"/>
            </a:pPr>
            <a:r>
              <a:rPr lang="ru-RU" sz="2800"/>
              <a:t>При </a:t>
            </a:r>
            <a:r>
              <a:rPr lang="en-US" sz="2800"/>
              <a:t>t</a:t>
            </a:r>
            <a:r>
              <a:rPr lang="en-US" sz="2800" b="1" baseline="30000"/>
              <a:t>o</a:t>
            </a:r>
            <a:r>
              <a:rPr lang="en-US" sz="2800"/>
              <a:t> 90-100</a:t>
            </a:r>
            <a:r>
              <a:rPr lang="en-US" sz="2800" b="1" baseline="30000"/>
              <a:t>o</a:t>
            </a:r>
            <a:r>
              <a:rPr lang="en-US" sz="2800"/>
              <a:t>C</a:t>
            </a:r>
            <a:r>
              <a:rPr lang="ru-RU" sz="2800"/>
              <a:t> происходит </a:t>
            </a:r>
            <a:r>
              <a:rPr lang="ru-RU" sz="2800" b="1"/>
              <a:t>необратимая денатурация</a:t>
            </a:r>
          </a:p>
          <a:p>
            <a:pPr marL="533400" indent="-533400">
              <a:buFontTx/>
              <a:buAutoNum type="arabicPeriod"/>
            </a:pPr>
            <a:r>
              <a:rPr lang="ru-RU" sz="2800" b="1"/>
              <a:t>Амфотерность</a:t>
            </a:r>
          </a:p>
          <a:p>
            <a:pPr marL="533400" indent="-533400">
              <a:buFontTx/>
              <a:buNone/>
            </a:pPr>
            <a:r>
              <a:rPr lang="ru-RU" sz="2800"/>
              <a:t>С-конец – кисл. св-ва;</a:t>
            </a:r>
          </a:p>
          <a:p>
            <a:pPr marL="533400" indent="-533400">
              <a:buFontTx/>
              <a:buNone/>
            </a:pPr>
            <a:r>
              <a:rPr lang="en-US" sz="2800"/>
              <a:t>N-</a:t>
            </a:r>
            <a:r>
              <a:rPr lang="ru-RU" sz="2800"/>
              <a:t>конец – основ. св-ва</a:t>
            </a:r>
          </a:p>
        </p:txBody>
      </p:sp>
      <p:pic>
        <p:nvPicPr>
          <p:cNvPr id="3891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59338" y="1490663"/>
            <a:ext cx="3616325" cy="4098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Функции белков</a:t>
            </a:r>
          </a:p>
        </p:txBody>
      </p:sp>
      <p:graphicFrame>
        <p:nvGraphicFramePr>
          <p:cNvPr id="39988" name="Group 52"/>
          <p:cNvGraphicFramePr>
            <a:graphicFrameLocks noGrp="1"/>
          </p:cNvGraphicFramePr>
          <p:nvPr>
            <p:ph type="tbl" idx="1"/>
          </p:nvPr>
        </p:nvGraphicFramePr>
        <p:xfrm>
          <a:off x="611188" y="1412875"/>
          <a:ext cx="8229600" cy="465772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Функция белков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 белка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Структурная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Кератин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Каталитическая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Каталаза, Амилаза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Транспортная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Гемоглобин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Регуляторная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Инсулин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Сократительная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Актин, Миозин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Запасающая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Альбумин, Ферритин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Защитная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Антитела, Фибриноген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Энергетическая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1г любого белка =17,6 кДж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89" name="AutoShape 5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635375" y="2565400"/>
            <a:ext cx="1008063" cy="431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Углеводы (сахара)</a:t>
            </a:r>
          </a:p>
        </p:txBody>
      </p:sp>
      <p:graphicFrame>
        <p:nvGraphicFramePr>
          <p:cNvPr id="29702" name="Organization Chart 6"/>
          <p:cNvGraphicFramePr>
            <a:graphicFrameLocks/>
          </p:cNvGraphicFramePr>
          <p:nvPr>
            <p:ph idx="1"/>
          </p:nvPr>
        </p:nvGraphicFramePr>
        <p:xfrm>
          <a:off x="323850" y="1412875"/>
          <a:ext cx="8569325" cy="5111750"/>
        </p:xfrm>
        <a:graphic>
          <a:graphicData uri="http://schemas.openxmlformats.org/drawingml/2006/compatibility">
            <com:legacyDrawing xmlns:com="http://schemas.openxmlformats.org/drawingml/2006/compatibility" spid="_x0000_s2970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Свойства углеводов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196975"/>
            <a:ext cx="40386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2400"/>
              <a:t>Чем короче углевод, тем он лучше </a:t>
            </a:r>
            <a:r>
              <a:rPr lang="ru-RU" sz="2400">
                <a:solidFill>
                  <a:srgbClr val="FF0000"/>
                </a:solidFill>
              </a:rPr>
              <a:t>растворим в воде</a:t>
            </a:r>
            <a:r>
              <a:rPr lang="ru-RU" sz="2400"/>
              <a:t> и тем </a:t>
            </a:r>
            <a:r>
              <a:rPr lang="ru-RU" sz="2400">
                <a:solidFill>
                  <a:srgbClr val="FF0000"/>
                </a:solidFill>
              </a:rPr>
              <a:t>слаще</a:t>
            </a:r>
            <a:r>
              <a:rPr lang="ru-RU" sz="2400"/>
              <a:t> его вкус.</a:t>
            </a:r>
          </a:p>
          <a:p>
            <a:pPr marL="609600" indent="-609600">
              <a:buFontTx/>
              <a:buAutoNum type="arabicPeriod"/>
            </a:pPr>
            <a:r>
              <a:rPr lang="ru-RU" sz="2400"/>
              <a:t>При охлаждении полисахариды </a:t>
            </a:r>
            <a:r>
              <a:rPr lang="ru-RU" sz="2400">
                <a:solidFill>
                  <a:srgbClr val="FF0000"/>
                </a:solidFill>
              </a:rPr>
              <a:t>расщепляются</a:t>
            </a:r>
            <a:r>
              <a:rPr lang="ru-RU" sz="2400"/>
              <a:t> до моносахаридов.</a:t>
            </a:r>
          </a:p>
          <a:p>
            <a:pPr marL="609600" indent="-609600">
              <a:buFontTx/>
              <a:buAutoNum type="arabicPeriod"/>
            </a:pPr>
            <a:r>
              <a:rPr lang="ru-RU" sz="2400"/>
              <a:t>При взаимодействии </a:t>
            </a:r>
            <a:r>
              <a:rPr lang="ru-RU" sz="2400">
                <a:solidFill>
                  <a:srgbClr val="FF0000"/>
                </a:solidFill>
              </a:rPr>
              <a:t>крахмала с йодом</a:t>
            </a:r>
            <a:r>
              <a:rPr lang="ru-RU" sz="2400"/>
              <a:t> возникает синий цвет</a:t>
            </a:r>
          </a:p>
          <a:p>
            <a:pPr marL="609600" indent="-609600">
              <a:buFontTx/>
              <a:buAutoNum type="arabicPeriod"/>
            </a:pPr>
            <a:endParaRPr lang="ru-RU" sz="240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1268413"/>
            <a:ext cx="2057400" cy="2286000"/>
          </a:xfrm>
          <a:prstGeom prst="rect">
            <a:avLst/>
          </a:prstGeom>
          <a:noFill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268413"/>
            <a:ext cx="2133600" cy="1885950"/>
          </a:xfrm>
          <a:prstGeom prst="rect">
            <a:avLst/>
          </a:prstGeom>
          <a:noFill/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3138" y="4221163"/>
            <a:ext cx="3476625" cy="2171700"/>
          </a:xfrm>
          <a:prstGeom prst="rect">
            <a:avLst/>
          </a:prstGeom>
          <a:noFill/>
        </p:spPr>
      </p:pic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4859338" y="2924175"/>
            <a:ext cx="1727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Крахмал</a:t>
            </a:r>
            <a:r>
              <a:rPr lang="ru-RU"/>
              <a:t> – безвкусный, нерастворим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6659563" y="3429000"/>
            <a:ext cx="21605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Глюкоза</a:t>
            </a:r>
            <a:r>
              <a:rPr lang="ru-RU"/>
              <a:t> – сладкая, растворима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4356100" y="6329363"/>
            <a:ext cx="4608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hlink"/>
                </a:solidFill>
              </a:rPr>
              <a:t>Гликоген</a:t>
            </a:r>
            <a:r>
              <a:rPr lang="ru-RU"/>
              <a:t>– безвкусный, нерастворим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Функции углеводов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713788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/>
              <a:t>1. </a:t>
            </a:r>
            <a:r>
              <a:rPr lang="ru-RU" b="1">
                <a:solidFill>
                  <a:srgbClr val="FF0000"/>
                </a:solidFill>
              </a:rPr>
              <a:t>Структурная</a:t>
            </a:r>
            <a:r>
              <a:rPr lang="ru-RU"/>
              <a:t>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/>
              <a:t>целлюлоза, хитин, рибоза, дезоксирибоза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/>
              <a:t>2. </a:t>
            </a:r>
            <a:r>
              <a:rPr lang="ru-RU" b="1">
                <a:solidFill>
                  <a:srgbClr val="FF0000"/>
                </a:solidFill>
              </a:rPr>
              <a:t>Запасающая</a:t>
            </a:r>
            <a:r>
              <a:rPr lang="ru-RU"/>
              <a:t>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/>
              <a:t>крахмал, гликоген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/>
              <a:t>3. </a:t>
            </a:r>
            <a:r>
              <a:rPr lang="ru-RU" b="1">
                <a:solidFill>
                  <a:srgbClr val="FF0000"/>
                </a:solidFill>
              </a:rPr>
              <a:t>Энергетическая</a:t>
            </a:r>
            <a:r>
              <a:rPr lang="ru-RU"/>
              <a:t> 1г углеводов=17,6КДж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/>
              <a:t>Глюкоза, сахароза=глюкоза+глюкоза, лактоза=молочный сахар, мальтоза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/>
              <a:t>4. </a:t>
            </a:r>
            <a:r>
              <a:rPr lang="ru-RU" b="1">
                <a:solidFill>
                  <a:srgbClr val="FF0000"/>
                </a:solidFill>
              </a:rPr>
              <a:t>Рецепторная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4000"/>
              <a:t>Липиды – органические вещества, нерастворимые в воде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341438"/>
            <a:ext cx="4244975" cy="4525962"/>
          </a:xfrm>
        </p:spPr>
        <p:txBody>
          <a:bodyPr/>
          <a:lstStyle/>
          <a:p>
            <a:r>
              <a:rPr lang="ru-RU" sz="2800" b="1"/>
              <a:t>Жиры</a:t>
            </a:r>
          </a:p>
          <a:p>
            <a:r>
              <a:rPr lang="ru-RU" sz="2800" b="1"/>
              <a:t>Масла</a:t>
            </a:r>
          </a:p>
          <a:p>
            <a:r>
              <a:rPr lang="ru-RU" sz="2800" b="1"/>
              <a:t>Воски</a:t>
            </a:r>
          </a:p>
          <a:p>
            <a:r>
              <a:rPr lang="ru-RU" sz="2800" b="1"/>
              <a:t>Фосфолипиды</a:t>
            </a:r>
          </a:p>
          <a:p>
            <a:r>
              <a:rPr lang="ru-RU" sz="2800" b="1"/>
              <a:t>Стероиды</a:t>
            </a:r>
            <a:r>
              <a:rPr lang="ru-RU" sz="2800"/>
              <a:t> (холестерин, тестостерон,эстраген, витамины А,Д,Е,К)</a:t>
            </a:r>
          </a:p>
        </p:txBody>
      </p:sp>
      <p:pic>
        <p:nvPicPr>
          <p:cNvPr id="798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052513"/>
            <a:ext cx="4146550" cy="3232150"/>
          </a:xfrm>
          <a:prstGeom prst="rect">
            <a:avLst/>
          </a:prstGeom>
          <a:noFill/>
        </p:spPr>
      </p:pic>
      <p:sp>
        <p:nvSpPr>
          <p:cNvPr id="79956" name="Text Box 84"/>
          <p:cNvSpPr txBox="1">
            <a:spLocks noChangeArrowheads="1"/>
          </p:cNvSpPr>
          <p:nvPr/>
        </p:nvSpPr>
        <p:spPr bwMode="auto">
          <a:xfrm>
            <a:off x="1476375" y="3860800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Структура жира</a:t>
            </a:r>
          </a:p>
        </p:txBody>
      </p:sp>
      <p:grpSp>
        <p:nvGrpSpPr>
          <p:cNvPr id="79961" name="Group 89"/>
          <p:cNvGrpSpPr>
            <a:grpSpLocks/>
          </p:cNvGrpSpPr>
          <p:nvPr/>
        </p:nvGrpSpPr>
        <p:grpSpPr bwMode="auto">
          <a:xfrm>
            <a:off x="323850" y="4221163"/>
            <a:ext cx="7561263" cy="2879725"/>
            <a:chOff x="204" y="2659"/>
            <a:chExt cx="4763" cy="1814"/>
          </a:xfrm>
        </p:grpSpPr>
        <p:grpSp>
          <p:nvGrpSpPr>
            <p:cNvPr id="79952" name="Group 80"/>
            <p:cNvGrpSpPr>
              <a:grpSpLocks/>
            </p:cNvGrpSpPr>
            <p:nvPr/>
          </p:nvGrpSpPr>
          <p:grpSpPr bwMode="auto">
            <a:xfrm rot="9851013">
              <a:off x="975" y="2659"/>
              <a:ext cx="1270" cy="1814"/>
              <a:chOff x="975" y="2614"/>
              <a:chExt cx="1270" cy="1814"/>
            </a:xfrm>
          </p:grpSpPr>
          <p:grpSp>
            <p:nvGrpSpPr>
              <p:cNvPr id="79951" name="Group 79"/>
              <p:cNvGrpSpPr>
                <a:grpSpLocks/>
              </p:cNvGrpSpPr>
              <p:nvPr/>
            </p:nvGrpSpPr>
            <p:grpSpPr bwMode="auto">
              <a:xfrm>
                <a:off x="1066" y="2614"/>
                <a:ext cx="1179" cy="1451"/>
                <a:chOff x="1292" y="3566"/>
                <a:chExt cx="1179" cy="1451"/>
              </a:xfrm>
            </p:grpSpPr>
            <p:grpSp>
              <p:nvGrpSpPr>
                <p:cNvPr id="79885" name="Group 13"/>
                <p:cNvGrpSpPr>
                  <a:grpSpLocks/>
                </p:cNvGrpSpPr>
                <p:nvPr/>
              </p:nvGrpSpPr>
              <p:grpSpPr bwMode="auto">
                <a:xfrm>
                  <a:off x="1292" y="3566"/>
                  <a:ext cx="227" cy="499"/>
                  <a:chOff x="1292" y="3566"/>
                  <a:chExt cx="227" cy="499"/>
                </a:xfrm>
              </p:grpSpPr>
              <p:sp>
                <p:nvSpPr>
                  <p:cNvPr id="79882" name="AutoShape 10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88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88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886" name="Group 14"/>
                <p:cNvGrpSpPr>
                  <a:grpSpLocks/>
                </p:cNvGrpSpPr>
                <p:nvPr/>
              </p:nvGrpSpPr>
              <p:grpSpPr bwMode="auto">
                <a:xfrm>
                  <a:off x="1428" y="3702"/>
                  <a:ext cx="227" cy="499"/>
                  <a:chOff x="1292" y="3566"/>
                  <a:chExt cx="227" cy="499"/>
                </a:xfrm>
              </p:grpSpPr>
              <p:sp>
                <p:nvSpPr>
                  <p:cNvPr id="79887" name="Auto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888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889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890" name="Group 18"/>
                <p:cNvGrpSpPr>
                  <a:grpSpLocks/>
                </p:cNvGrpSpPr>
                <p:nvPr/>
              </p:nvGrpSpPr>
              <p:grpSpPr bwMode="auto">
                <a:xfrm>
                  <a:off x="1564" y="3838"/>
                  <a:ext cx="227" cy="499"/>
                  <a:chOff x="1292" y="3566"/>
                  <a:chExt cx="227" cy="499"/>
                </a:xfrm>
              </p:grpSpPr>
              <p:sp>
                <p:nvSpPr>
                  <p:cNvPr id="79891" name="Auto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892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893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894" name="Group 22"/>
                <p:cNvGrpSpPr>
                  <a:grpSpLocks/>
                </p:cNvGrpSpPr>
                <p:nvPr/>
              </p:nvGrpSpPr>
              <p:grpSpPr bwMode="auto">
                <a:xfrm>
                  <a:off x="1700" y="3974"/>
                  <a:ext cx="227" cy="499"/>
                  <a:chOff x="1292" y="3566"/>
                  <a:chExt cx="227" cy="499"/>
                </a:xfrm>
              </p:grpSpPr>
              <p:sp>
                <p:nvSpPr>
                  <p:cNvPr id="79895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896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897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898" name="Group 26"/>
                <p:cNvGrpSpPr>
                  <a:grpSpLocks/>
                </p:cNvGrpSpPr>
                <p:nvPr/>
              </p:nvGrpSpPr>
              <p:grpSpPr bwMode="auto">
                <a:xfrm>
                  <a:off x="1836" y="4110"/>
                  <a:ext cx="227" cy="499"/>
                  <a:chOff x="1292" y="3566"/>
                  <a:chExt cx="227" cy="499"/>
                </a:xfrm>
              </p:grpSpPr>
              <p:sp>
                <p:nvSpPr>
                  <p:cNvPr id="79899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00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01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902" name="Group 30"/>
                <p:cNvGrpSpPr>
                  <a:grpSpLocks/>
                </p:cNvGrpSpPr>
                <p:nvPr/>
              </p:nvGrpSpPr>
              <p:grpSpPr bwMode="auto">
                <a:xfrm>
                  <a:off x="1972" y="4246"/>
                  <a:ext cx="227" cy="499"/>
                  <a:chOff x="1292" y="3566"/>
                  <a:chExt cx="227" cy="499"/>
                </a:xfrm>
              </p:grpSpPr>
              <p:sp>
                <p:nvSpPr>
                  <p:cNvPr id="79903" name="AutoShape 31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04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05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906" name="Group 34"/>
                <p:cNvGrpSpPr>
                  <a:grpSpLocks/>
                </p:cNvGrpSpPr>
                <p:nvPr/>
              </p:nvGrpSpPr>
              <p:grpSpPr bwMode="auto">
                <a:xfrm>
                  <a:off x="2108" y="4382"/>
                  <a:ext cx="227" cy="499"/>
                  <a:chOff x="1292" y="3566"/>
                  <a:chExt cx="227" cy="499"/>
                </a:xfrm>
              </p:grpSpPr>
              <p:sp>
                <p:nvSpPr>
                  <p:cNvPr id="79907" name="AutoShape 35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08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09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910" name="Group 38"/>
                <p:cNvGrpSpPr>
                  <a:grpSpLocks/>
                </p:cNvGrpSpPr>
                <p:nvPr/>
              </p:nvGrpSpPr>
              <p:grpSpPr bwMode="auto">
                <a:xfrm>
                  <a:off x="2244" y="4518"/>
                  <a:ext cx="227" cy="499"/>
                  <a:chOff x="1292" y="3566"/>
                  <a:chExt cx="227" cy="499"/>
                </a:xfrm>
              </p:grpSpPr>
              <p:sp>
                <p:nvSpPr>
                  <p:cNvPr id="79911" name="AutoShape 39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12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13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79950" name="Group 78"/>
              <p:cNvGrpSpPr>
                <a:grpSpLocks/>
              </p:cNvGrpSpPr>
              <p:nvPr/>
            </p:nvGrpSpPr>
            <p:grpSpPr bwMode="auto">
              <a:xfrm>
                <a:off x="975" y="2977"/>
                <a:ext cx="1179" cy="1451"/>
                <a:chOff x="3198" y="3748"/>
                <a:chExt cx="1179" cy="1451"/>
              </a:xfrm>
            </p:grpSpPr>
            <p:grpSp>
              <p:nvGrpSpPr>
                <p:cNvPr id="79918" name="Group 46"/>
                <p:cNvGrpSpPr>
                  <a:grpSpLocks/>
                </p:cNvGrpSpPr>
                <p:nvPr/>
              </p:nvGrpSpPr>
              <p:grpSpPr bwMode="auto">
                <a:xfrm rot="10800000">
                  <a:off x="3198" y="3748"/>
                  <a:ext cx="227" cy="499"/>
                  <a:chOff x="1292" y="3566"/>
                  <a:chExt cx="227" cy="499"/>
                </a:xfrm>
              </p:grpSpPr>
              <p:sp>
                <p:nvSpPr>
                  <p:cNvPr id="79919" name="AutoShape 47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20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21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922" name="Group 50"/>
                <p:cNvGrpSpPr>
                  <a:grpSpLocks/>
                </p:cNvGrpSpPr>
                <p:nvPr/>
              </p:nvGrpSpPr>
              <p:grpSpPr bwMode="auto">
                <a:xfrm rot="10800000">
                  <a:off x="3334" y="3884"/>
                  <a:ext cx="227" cy="499"/>
                  <a:chOff x="1292" y="3566"/>
                  <a:chExt cx="227" cy="499"/>
                </a:xfrm>
              </p:grpSpPr>
              <p:sp>
                <p:nvSpPr>
                  <p:cNvPr id="79923" name="AutoShape 51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24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25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926" name="Group 54"/>
                <p:cNvGrpSpPr>
                  <a:grpSpLocks/>
                </p:cNvGrpSpPr>
                <p:nvPr/>
              </p:nvGrpSpPr>
              <p:grpSpPr bwMode="auto">
                <a:xfrm rot="10800000">
                  <a:off x="3470" y="4020"/>
                  <a:ext cx="227" cy="499"/>
                  <a:chOff x="1292" y="3566"/>
                  <a:chExt cx="227" cy="499"/>
                </a:xfrm>
              </p:grpSpPr>
              <p:sp>
                <p:nvSpPr>
                  <p:cNvPr id="79927" name="AutoShape 55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28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29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930" name="Group 58"/>
                <p:cNvGrpSpPr>
                  <a:grpSpLocks/>
                </p:cNvGrpSpPr>
                <p:nvPr/>
              </p:nvGrpSpPr>
              <p:grpSpPr bwMode="auto">
                <a:xfrm rot="10800000">
                  <a:off x="3606" y="4156"/>
                  <a:ext cx="227" cy="499"/>
                  <a:chOff x="1292" y="3566"/>
                  <a:chExt cx="227" cy="499"/>
                </a:xfrm>
              </p:grpSpPr>
              <p:sp>
                <p:nvSpPr>
                  <p:cNvPr id="79931" name="AutoShape 59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32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33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934" name="Group 62"/>
                <p:cNvGrpSpPr>
                  <a:grpSpLocks/>
                </p:cNvGrpSpPr>
                <p:nvPr/>
              </p:nvGrpSpPr>
              <p:grpSpPr bwMode="auto">
                <a:xfrm rot="10800000">
                  <a:off x="3742" y="4292"/>
                  <a:ext cx="227" cy="499"/>
                  <a:chOff x="1292" y="3566"/>
                  <a:chExt cx="227" cy="499"/>
                </a:xfrm>
              </p:grpSpPr>
              <p:sp>
                <p:nvSpPr>
                  <p:cNvPr id="79935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36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37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938" name="Group 66"/>
                <p:cNvGrpSpPr>
                  <a:grpSpLocks/>
                </p:cNvGrpSpPr>
                <p:nvPr/>
              </p:nvGrpSpPr>
              <p:grpSpPr bwMode="auto">
                <a:xfrm rot="10800000">
                  <a:off x="3878" y="4428"/>
                  <a:ext cx="227" cy="499"/>
                  <a:chOff x="1292" y="3566"/>
                  <a:chExt cx="227" cy="499"/>
                </a:xfrm>
              </p:grpSpPr>
              <p:sp>
                <p:nvSpPr>
                  <p:cNvPr id="79939" name="AutoShape 67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40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41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942" name="Group 70"/>
                <p:cNvGrpSpPr>
                  <a:grpSpLocks/>
                </p:cNvGrpSpPr>
                <p:nvPr/>
              </p:nvGrpSpPr>
              <p:grpSpPr bwMode="auto">
                <a:xfrm rot="10800000">
                  <a:off x="4014" y="4564"/>
                  <a:ext cx="227" cy="499"/>
                  <a:chOff x="1292" y="3566"/>
                  <a:chExt cx="227" cy="499"/>
                </a:xfrm>
              </p:grpSpPr>
              <p:sp>
                <p:nvSpPr>
                  <p:cNvPr id="79943" name="AutoShape 71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44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45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946" name="Group 74"/>
                <p:cNvGrpSpPr>
                  <a:grpSpLocks/>
                </p:cNvGrpSpPr>
                <p:nvPr/>
              </p:nvGrpSpPr>
              <p:grpSpPr bwMode="auto">
                <a:xfrm rot="10800000">
                  <a:off x="4150" y="4700"/>
                  <a:ext cx="227" cy="499"/>
                  <a:chOff x="1292" y="3566"/>
                  <a:chExt cx="227" cy="499"/>
                </a:xfrm>
              </p:grpSpPr>
              <p:sp>
                <p:nvSpPr>
                  <p:cNvPr id="79947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1292" y="3566"/>
                    <a:ext cx="227" cy="22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0000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48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49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3748"/>
                    <a:ext cx="0" cy="317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79953" name="Text Box 81"/>
            <p:cNvSpPr txBox="1">
              <a:spLocks noChangeArrowheads="1"/>
            </p:cNvSpPr>
            <p:nvPr/>
          </p:nvSpPr>
          <p:spPr bwMode="auto">
            <a:xfrm>
              <a:off x="2971" y="3611"/>
              <a:ext cx="199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/>
                <a:t>В воде фосфолипиды образуют бислой</a:t>
              </a:r>
            </a:p>
          </p:txBody>
        </p:sp>
        <p:sp>
          <p:nvSpPr>
            <p:cNvPr id="79954" name="AutoShape 82"/>
            <p:cNvSpPr>
              <a:spLocks noChangeArrowheads="1"/>
            </p:cNvSpPr>
            <p:nvPr/>
          </p:nvSpPr>
          <p:spPr bwMode="auto">
            <a:xfrm>
              <a:off x="2381" y="3793"/>
              <a:ext cx="499" cy="136"/>
            </a:xfrm>
            <a:prstGeom prst="leftArrow">
              <a:avLst>
                <a:gd name="adj1" fmla="val 50000"/>
                <a:gd name="adj2" fmla="val 91728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957" name="Text Box 85"/>
            <p:cNvSpPr txBox="1">
              <a:spLocks noChangeArrowheads="1"/>
            </p:cNvSpPr>
            <p:nvPr/>
          </p:nvSpPr>
          <p:spPr bwMode="auto">
            <a:xfrm>
              <a:off x="1837" y="2795"/>
              <a:ext cx="86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Полярные головки</a:t>
              </a:r>
            </a:p>
          </p:txBody>
        </p:sp>
        <p:sp>
          <p:nvSpPr>
            <p:cNvPr id="79958" name="Line 86"/>
            <p:cNvSpPr>
              <a:spLocks noChangeShapeType="1"/>
            </p:cNvSpPr>
            <p:nvPr/>
          </p:nvSpPr>
          <p:spPr bwMode="auto">
            <a:xfrm flipH="1">
              <a:off x="1882" y="3158"/>
              <a:ext cx="272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9959" name="Text Box 87"/>
            <p:cNvSpPr txBox="1">
              <a:spLocks noChangeArrowheads="1"/>
            </p:cNvSpPr>
            <p:nvPr/>
          </p:nvSpPr>
          <p:spPr bwMode="auto">
            <a:xfrm>
              <a:off x="204" y="3657"/>
              <a:ext cx="113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Неполярные хвосты</a:t>
              </a:r>
            </a:p>
          </p:txBody>
        </p:sp>
        <p:sp>
          <p:nvSpPr>
            <p:cNvPr id="79960" name="Line 88"/>
            <p:cNvSpPr>
              <a:spLocks noChangeShapeType="1"/>
            </p:cNvSpPr>
            <p:nvPr/>
          </p:nvSpPr>
          <p:spPr bwMode="auto">
            <a:xfrm flipV="1">
              <a:off x="567" y="3339"/>
              <a:ext cx="453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008" name="Group 112"/>
          <p:cNvGraphicFramePr>
            <a:graphicFrameLocks noGrp="1"/>
          </p:cNvGraphicFramePr>
          <p:nvPr>
            <p:ph idx="1"/>
          </p:nvPr>
        </p:nvGraphicFramePr>
        <p:xfrm>
          <a:off x="468313" y="188913"/>
          <a:ext cx="8218487" cy="5413375"/>
        </p:xfrm>
        <a:graphic>
          <a:graphicData uri="http://schemas.openxmlformats.org/drawingml/2006/table">
            <a:tbl>
              <a:tblPr/>
              <a:tblGrid>
                <a:gridCol w="4103687"/>
                <a:gridCol w="41148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Свойства липидов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Функции липидов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водной среде фосфолипиды образуют бислой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Структурная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Фосфолипиды обр. клеточные мембраны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Нерастворимы в воде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Водоотталкивающая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Жиры обр. водоотталкивающий слой на коже и перьях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 теплопроводность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Теплоизоляционная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Защитная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 энегоемкость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Энергетическая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1г жира=38,9КДж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1020" name="Group 124"/>
          <p:cNvGraphicFramePr>
            <a:graphicFrameLocks noGrp="1"/>
          </p:cNvGraphicFramePr>
          <p:nvPr/>
        </p:nvGraphicFramePr>
        <p:xfrm>
          <a:off x="468313" y="5589588"/>
          <a:ext cx="8218487" cy="906462"/>
        </p:xfrm>
        <a:graphic>
          <a:graphicData uri="http://schemas.openxmlformats.org/drawingml/2006/table">
            <a:tbl>
              <a:tblPr/>
              <a:tblGrid>
                <a:gridCol w="4103687"/>
                <a:gridCol w="4114800"/>
              </a:tblGrid>
              <a:tr h="906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Регуляторная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Витамины, гормоны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1021" name="AutoShape 12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492500" y="5734050"/>
            <a:ext cx="1476375" cy="6477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Нуклеиновые кислоты – полимеры, состоящие из нуклеотидов</a:t>
            </a:r>
          </a:p>
        </p:txBody>
      </p:sp>
      <p:grpSp>
        <p:nvGrpSpPr>
          <p:cNvPr id="40973" name="Group 13"/>
          <p:cNvGrpSpPr>
            <a:grpSpLocks/>
          </p:cNvGrpSpPr>
          <p:nvPr/>
        </p:nvGrpSpPr>
        <p:grpSpPr bwMode="auto">
          <a:xfrm>
            <a:off x="2555875" y="2276475"/>
            <a:ext cx="3671888" cy="2303463"/>
            <a:chOff x="839" y="1162"/>
            <a:chExt cx="2313" cy="1451"/>
          </a:xfrm>
        </p:grpSpPr>
        <p:sp>
          <p:nvSpPr>
            <p:cNvPr id="40964" name="Text Box 4"/>
            <p:cNvSpPr txBox="1">
              <a:spLocks noChangeArrowheads="1"/>
            </p:cNvSpPr>
            <p:nvPr/>
          </p:nvSpPr>
          <p:spPr bwMode="auto">
            <a:xfrm>
              <a:off x="839" y="1525"/>
              <a:ext cx="9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О=Р-ОН</a:t>
              </a:r>
            </a:p>
          </p:txBody>
        </p:sp>
        <p:sp>
          <p:nvSpPr>
            <p:cNvPr id="40965" name="Text Box 5"/>
            <p:cNvSpPr txBox="1">
              <a:spLocks noChangeArrowheads="1"/>
            </p:cNvSpPr>
            <p:nvPr/>
          </p:nvSpPr>
          <p:spPr bwMode="auto">
            <a:xfrm>
              <a:off x="1201" y="1706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</a:rPr>
                <a:t>I</a:t>
              </a:r>
              <a:endParaRPr lang="ru-RU" sz="2000">
                <a:solidFill>
                  <a:srgbClr val="FF0000"/>
                </a:solidFill>
              </a:endParaRPr>
            </a:p>
          </p:txBody>
        </p:sp>
        <p:sp>
          <p:nvSpPr>
            <p:cNvPr id="40966" name="Text Box 6"/>
            <p:cNvSpPr txBox="1">
              <a:spLocks noChangeArrowheads="1"/>
            </p:cNvSpPr>
            <p:nvPr/>
          </p:nvSpPr>
          <p:spPr bwMode="auto">
            <a:xfrm>
              <a:off x="1202" y="1389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</a:rPr>
                <a:t>I</a:t>
              </a:r>
              <a:endParaRPr lang="ru-RU" sz="2000">
                <a:solidFill>
                  <a:srgbClr val="FF0000"/>
                </a:solidFill>
              </a:endParaRPr>
            </a:p>
          </p:txBody>
        </p:sp>
        <p:sp>
          <p:nvSpPr>
            <p:cNvPr id="40967" name="Text Box 7"/>
            <p:cNvSpPr txBox="1">
              <a:spLocks noChangeArrowheads="1"/>
            </p:cNvSpPr>
            <p:nvPr/>
          </p:nvSpPr>
          <p:spPr bwMode="auto">
            <a:xfrm>
              <a:off x="1156" y="1842"/>
              <a:ext cx="3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40968" name="Text Box 8"/>
            <p:cNvSpPr txBox="1">
              <a:spLocks noChangeArrowheads="1"/>
            </p:cNvSpPr>
            <p:nvPr/>
          </p:nvSpPr>
          <p:spPr bwMode="auto">
            <a:xfrm>
              <a:off x="1156" y="1162"/>
              <a:ext cx="45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ОН</a:t>
              </a:r>
            </a:p>
          </p:txBody>
        </p:sp>
        <p:sp>
          <p:nvSpPr>
            <p:cNvPr id="40969" name="Line 9"/>
            <p:cNvSpPr>
              <a:spLocks noChangeShapeType="1"/>
            </p:cNvSpPr>
            <p:nvPr/>
          </p:nvSpPr>
          <p:spPr bwMode="auto">
            <a:xfrm>
              <a:off x="1383" y="2069"/>
              <a:ext cx="272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970" name="AutoShape 10"/>
            <p:cNvSpPr>
              <a:spLocks noChangeArrowheads="1"/>
            </p:cNvSpPr>
            <p:nvPr/>
          </p:nvSpPr>
          <p:spPr bwMode="auto">
            <a:xfrm>
              <a:off x="1655" y="2069"/>
              <a:ext cx="771" cy="544"/>
            </a:xfrm>
            <a:prstGeom prst="pentagon">
              <a:avLst/>
            </a:prstGeom>
            <a:solidFill>
              <a:schemeClr val="accent2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1" name="Line 11"/>
            <p:cNvSpPr>
              <a:spLocks noChangeShapeType="1"/>
            </p:cNvSpPr>
            <p:nvPr/>
          </p:nvSpPr>
          <p:spPr bwMode="auto">
            <a:xfrm>
              <a:off x="2426" y="2296"/>
              <a:ext cx="22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972" name="AutoShape 12"/>
            <p:cNvSpPr>
              <a:spLocks noChangeArrowheads="1"/>
            </p:cNvSpPr>
            <p:nvPr/>
          </p:nvSpPr>
          <p:spPr bwMode="auto">
            <a:xfrm>
              <a:off x="2653" y="2069"/>
              <a:ext cx="499" cy="454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2700338" y="1557338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Строение нуклеотида</a:t>
            </a:r>
          </a:p>
        </p:txBody>
      </p:sp>
      <p:grpSp>
        <p:nvGrpSpPr>
          <p:cNvPr id="40977" name="Group 17"/>
          <p:cNvGrpSpPr>
            <a:grpSpLocks/>
          </p:cNvGrpSpPr>
          <p:nvPr/>
        </p:nvGrpSpPr>
        <p:grpSpPr bwMode="auto">
          <a:xfrm>
            <a:off x="395288" y="2917825"/>
            <a:ext cx="2017712" cy="366713"/>
            <a:chOff x="249" y="1838"/>
            <a:chExt cx="1271" cy="231"/>
          </a:xfrm>
        </p:grpSpPr>
        <p:sp>
          <p:nvSpPr>
            <p:cNvPr id="40975" name="Text Box 15"/>
            <p:cNvSpPr txBox="1">
              <a:spLocks noChangeArrowheads="1"/>
            </p:cNvSpPr>
            <p:nvPr/>
          </p:nvSpPr>
          <p:spPr bwMode="auto">
            <a:xfrm>
              <a:off x="249" y="1838"/>
              <a:ext cx="9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ФОСФАТ</a:t>
              </a:r>
            </a:p>
          </p:txBody>
        </p:sp>
        <p:sp>
          <p:nvSpPr>
            <p:cNvPr id="40976" name="AutoShape 16"/>
            <p:cNvSpPr>
              <a:spLocks noChangeArrowheads="1"/>
            </p:cNvSpPr>
            <p:nvPr/>
          </p:nvSpPr>
          <p:spPr bwMode="auto">
            <a:xfrm>
              <a:off x="1066" y="1842"/>
              <a:ext cx="454" cy="182"/>
            </a:xfrm>
            <a:prstGeom prst="rightArrow">
              <a:avLst>
                <a:gd name="adj1" fmla="val 50000"/>
                <a:gd name="adj2" fmla="val 6236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40980" name="Group 20"/>
          <p:cNvGrpSpPr>
            <a:grpSpLocks/>
          </p:cNvGrpSpPr>
          <p:nvPr/>
        </p:nvGrpSpPr>
        <p:grpSpPr bwMode="auto">
          <a:xfrm>
            <a:off x="1116013" y="4221163"/>
            <a:ext cx="2592387" cy="1054100"/>
            <a:chOff x="703" y="2659"/>
            <a:chExt cx="1633" cy="664"/>
          </a:xfrm>
        </p:grpSpPr>
        <p:sp>
          <p:nvSpPr>
            <p:cNvPr id="40978" name="Text Box 18"/>
            <p:cNvSpPr txBox="1">
              <a:spLocks noChangeArrowheads="1"/>
            </p:cNvSpPr>
            <p:nvPr/>
          </p:nvSpPr>
          <p:spPr bwMode="auto">
            <a:xfrm>
              <a:off x="703" y="2659"/>
              <a:ext cx="1633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ПЕНТОЗА</a:t>
              </a:r>
            </a:p>
            <a:p>
              <a:pPr>
                <a:spcBef>
                  <a:spcPct val="50000"/>
                </a:spcBef>
              </a:pPr>
              <a:r>
                <a:rPr lang="ru-RU"/>
                <a:t>РИБОЗА ИЛИ ДЕЗОКСИРИБОЗА</a:t>
              </a:r>
            </a:p>
          </p:txBody>
        </p:sp>
        <p:sp>
          <p:nvSpPr>
            <p:cNvPr id="40979" name="AutoShape 19"/>
            <p:cNvSpPr>
              <a:spLocks noChangeArrowheads="1"/>
            </p:cNvSpPr>
            <p:nvPr/>
          </p:nvSpPr>
          <p:spPr bwMode="auto">
            <a:xfrm>
              <a:off x="1655" y="2704"/>
              <a:ext cx="635" cy="182"/>
            </a:xfrm>
            <a:prstGeom prst="rightArrow">
              <a:avLst>
                <a:gd name="adj1" fmla="val 50000"/>
                <a:gd name="adj2" fmla="val 87225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85" name="Group 25"/>
          <p:cNvGrpSpPr>
            <a:grpSpLocks/>
          </p:cNvGrpSpPr>
          <p:nvPr/>
        </p:nvGrpSpPr>
        <p:grpSpPr bwMode="auto">
          <a:xfrm>
            <a:off x="5580063" y="2636838"/>
            <a:ext cx="3240087" cy="2166937"/>
            <a:chOff x="3515" y="1661"/>
            <a:chExt cx="2041" cy="1365"/>
          </a:xfrm>
        </p:grpSpPr>
        <p:sp>
          <p:nvSpPr>
            <p:cNvPr id="40982" name="Text Box 22"/>
            <p:cNvSpPr txBox="1">
              <a:spLocks noChangeArrowheads="1"/>
            </p:cNvSpPr>
            <p:nvPr/>
          </p:nvSpPr>
          <p:spPr bwMode="auto">
            <a:xfrm>
              <a:off x="4513" y="1933"/>
              <a:ext cx="953" cy="1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ru-RU" sz="2400">
                  <a:solidFill>
                    <a:srgbClr val="008000"/>
                  </a:solidFill>
                </a:rPr>
                <a:t>А</a:t>
              </a:r>
              <a:r>
                <a:rPr lang="ru-RU"/>
                <a:t>ДЕНИН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ru-RU" sz="2400">
                  <a:solidFill>
                    <a:srgbClr val="008000"/>
                  </a:solidFill>
                </a:rPr>
                <a:t>Г</a:t>
              </a:r>
              <a:r>
                <a:rPr lang="ru-RU"/>
                <a:t>УАНИН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ru-RU" sz="2400">
                  <a:solidFill>
                    <a:srgbClr val="008000"/>
                  </a:solidFill>
                </a:rPr>
                <a:t>Т</a:t>
              </a:r>
              <a:r>
                <a:rPr lang="ru-RU"/>
                <a:t>ИМИН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ru-RU" sz="2400">
                  <a:solidFill>
                    <a:srgbClr val="008000"/>
                  </a:solidFill>
                </a:rPr>
                <a:t>Ц</a:t>
              </a:r>
              <a:r>
                <a:rPr lang="ru-RU"/>
                <a:t>ИТОЗИН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ru-RU" sz="2400">
                  <a:solidFill>
                    <a:srgbClr val="008000"/>
                  </a:solidFill>
                </a:rPr>
                <a:t>У</a:t>
              </a:r>
              <a:r>
                <a:rPr lang="ru-RU"/>
                <a:t>РАЦИЛ</a:t>
              </a:r>
            </a:p>
          </p:txBody>
        </p:sp>
        <p:sp>
          <p:nvSpPr>
            <p:cNvPr id="40983" name="Text Box 23"/>
            <p:cNvSpPr txBox="1">
              <a:spLocks noChangeArrowheads="1"/>
            </p:cNvSpPr>
            <p:nvPr/>
          </p:nvSpPr>
          <p:spPr bwMode="auto">
            <a:xfrm>
              <a:off x="3515" y="1661"/>
              <a:ext cx="204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АЗОТИСТОЕ ОСНОВАНИЕ</a:t>
              </a:r>
            </a:p>
          </p:txBody>
        </p:sp>
        <p:sp>
          <p:nvSpPr>
            <p:cNvPr id="40984" name="AutoShape 24"/>
            <p:cNvSpPr>
              <a:spLocks noChangeArrowheads="1"/>
            </p:cNvSpPr>
            <p:nvPr/>
          </p:nvSpPr>
          <p:spPr bwMode="auto">
            <a:xfrm>
              <a:off x="3969" y="2478"/>
              <a:ext cx="499" cy="136"/>
            </a:xfrm>
            <a:prstGeom prst="leftArrow">
              <a:avLst>
                <a:gd name="adj1" fmla="val 50000"/>
                <a:gd name="adj2" fmla="val 91728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План повторения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87450" y="1600200"/>
            <a:ext cx="7499350" cy="4525963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800"/>
              <a:t>Основные органические вещества в клетке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800"/>
              <a:t>Понятие биополимера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800"/>
              <a:t>Белки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800"/>
              <a:t>Углеводы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800"/>
              <a:t>Липиды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800"/>
              <a:t>Нуклеиновые кислоты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800"/>
              <a:t>АТФ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800"/>
              <a:t>Витамины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Нуклеотиды соединяются фосфодиэфирными мостиками</a:t>
            </a:r>
          </a:p>
        </p:txBody>
      </p:sp>
      <p:grpSp>
        <p:nvGrpSpPr>
          <p:cNvPr id="43031" name="Group 23"/>
          <p:cNvGrpSpPr>
            <a:grpSpLocks/>
          </p:cNvGrpSpPr>
          <p:nvPr/>
        </p:nvGrpSpPr>
        <p:grpSpPr bwMode="auto">
          <a:xfrm>
            <a:off x="684213" y="1412875"/>
            <a:ext cx="3743325" cy="4751388"/>
            <a:chOff x="1066" y="981"/>
            <a:chExt cx="2358" cy="2993"/>
          </a:xfrm>
        </p:grpSpPr>
        <p:sp>
          <p:nvSpPr>
            <p:cNvPr id="43012" name="Text Box 4"/>
            <p:cNvSpPr txBox="1">
              <a:spLocks noChangeArrowheads="1"/>
            </p:cNvSpPr>
            <p:nvPr/>
          </p:nvSpPr>
          <p:spPr bwMode="auto">
            <a:xfrm>
              <a:off x="1066" y="1344"/>
              <a:ext cx="9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О=Р-ОН</a:t>
              </a:r>
            </a:p>
          </p:txBody>
        </p:sp>
        <p:sp>
          <p:nvSpPr>
            <p:cNvPr id="43013" name="Text Box 5"/>
            <p:cNvSpPr txBox="1">
              <a:spLocks noChangeArrowheads="1"/>
            </p:cNvSpPr>
            <p:nvPr/>
          </p:nvSpPr>
          <p:spPr bwMode="auto">
            <a:xfrm>
              <a:off x="1428" y="1525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</a:rPr>
                <a:t>I</a:t>
              </a:r>
              <a:endParaRPr lang="ru-RU" sz="2000">
                <a:solidFill>
                  <a:srgbClr val="FF0000"/>
                </a:solidFill>
              </a:endParaRPr>
            </a:p>
          </p:txBody>
        </p:sp>
        <p:sp>
          <p:nvSpPr>
            <p:cNvPr id="43014" name="Text Box 6"/>
            <p:cNvSpPr txBox="1">
              <a:spLocks noChangeArrowheads="1"/>
            </p:cNvSpPr>
            <p:nvPr/>
          </p:nvSpPr>
          <p:spPr bwMode="auto">
            <a:xfrm>
              <a:off x="1429" y="1208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</a:rPr>
                <a:t>I</a:t>
              </a:r>
              <a:endParaRPr lang="ru-RU" sz="2000">
                <a:solidFill>
                  <a:srgbClr val="FF0000"/>
                </a:solidFill>
              </a:endParaRPr>
            </a:p>
          </p:txBody>
        </p:sp>
        <p:sp>
          <p:nvSpPr>
            <p:cNvPr id="43015" name="Text Box 7"/>
            <p:cNvSpPr txBox="1">
              <a:spLocks noChangeArrowheads="1"/>
            </p:cNvSpPr>
            <p:nvPr/>
          </p:nvSpPr>
          <p:spPr bwMode="auto">
            <a:xfrm>
              <a:off x="1383" y="1661"/>
              <a:ext cx="3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43016" name="Text Box 8"/>
            <p:cNvSpPr txBox="1">
              <a:spLocks noChangeArrowheads="1"/>
            </p:cNvSpPr>
            <p:nvPr/>
          </p:nvSpPr>
          <p:spPr bwMode="auto">
            <a:xfrm>
              <a:off x="1383" y="981"/>
              <a:ext cx="45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ОН</a:t>
              </a:r>
            </a:p>
          </p:txBody>
        </p:sp>
        <p:sp>
          <p:nvSpPr>
            <p:cNvPr id="43017" name="Line 9"/>
            <p:cNvSpPr>
              <a:spLocks noChangeShapeType="1"/>
            </p:cNvSpPr>
            <p:nvPr/>
          </p:nvSpPr>
          <p:spPr bwMode="auto">
            <a:xfrm>
              <a:off x="1610" y="1888"/>
              <a:ext cx="272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18" name="AutoShape 10"/>
            <p:cNvSpPr>
              <a:spLocks noChangeArrowheads="1"/>
            </p:cNvSpPr>
            <p:nvPr/>
          </p:nvSpPr>
          <p:spPr bwMode="auto">
            <a:xfrm>
              <a:off x="1882" y="1888"/>
              <a:ext cx="771" cy="544"/>
            </a:xfrm>
            <a:prstGeom prst="pentagon">
              <a:avLst/>
            </a:prstGeom>
            <a:solidFill>
              <a:schemeClr val="accent2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019" name="Line 11"/>
            <p:cNvSpPr>
              <a:spLocks noChangeShapeType="1"/>
            </p:cNvSpPr>
            <p:nvPr/>
          </p:nvSpPr>
          <p:spPr bwMode="auto">
            <a:xfrm>
              <a:off x="2653" y="2115"/>
              <a:ext cx="22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0" name="AutoShape 12"/>
            <p:cNvSpPr>
              <a:spLocks noChangeArrowheads="1"/>
            </p:cNvSpPr>
            <p:nvPr/>
          </p:nvSpPr>
          <p:spPr bwMode="auto">
            <a:xfrm>
              <a:off x="2880" y="1888"/>
              <a:ext cx="499" cy="454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021" name="Text Box 13"/>
            <p:cNvSpPr txBox="1">
              <a:spLocks noChangeArrowheads="1"/>
            </p:cNvSpPr>
            <p:nvPr/>
          </p:nvSpPr>
          <p:spPr bwMode="auto">
            <a:xfrm>
              <a:off x="1111" y="2886"/>
              <a:ext cx="9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О=Р-ОН</a:t>
              </a:r>
            </a:p>
          </p:txBody>
        </p:sp>
        <p:sp>
          <p:nvSpPr>
            <p:cNvPr id="43022" name="Text Box 14"/>
            <p:cNvSpPr txBox="1">
              <a:spLocks noChangeArrowheads="1"/>
            </p:cNvSpPr>
            <p:nvPr/>
          </p:nvSpPr>
          <p:spPr bwMode="auto">
            <a:xfrm>
              <a:off x="1473" y="3067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</a:rPr>
                <a:t>I</a:t>
              </a:r>
              <a:endParaRPr lang="ru-RU" sz="2000">
                <a:solidFill>
                  <a:srgbClr val="FF0000"/>
                </a:solidFill>
              </a:endParaRPr>
            </a:p>
          </p:txBody>
        </p:sp>
        <p:sp>
          <p:nvSpPr>
            <p:cNvPr id="43023" name="Text Box 15"/>
            <p:cNvSpPr txBox="1">
              <a:spLocks noChangeArrowheads="1"/>
            </p:cNvSpPr>
            <p:nvPr/>
          </p:nvSpPr>
          <p:spPr bwMode="auto">
            <a:xfrm>
              <a:off x="1474" y="2750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</a:rPr>
                <a:t>I</a:t>
              </a:r>
              <a:endParaRPr lang="ru-RU" sz="2000">
                <a:solidFill>
                  <a:srgbClr val="FF0000"/>
                </a:solidFill>
              </a:endParaRPr>
            </a:p>
          </p:txBody>
        </p:sp>
        <p:sp>
          <p:nvSpPr>
            <p:cNvPr id="43024" name="Text Box 16"/>
            <p:cNvSpPr txBox="1">
              <a:spLocks noChangeArrowheads="1"/>
            </p:cNvSpPr>
            <p:nvPr/>
          </p:nvSpPr>
          <p:spPr bwMode="auto">
            <a:xfrm>
              <a:off x="1428" y="3203"/>
              <a:ext cx="3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43025" name="Text Box 17"/>
            <p:cNvSpPr txBox="1">
              <a:spLocks noChangeArrowheads="1"/>
            </p:cNvSpPr>
            <p:nvPr/>
          </p:nvSpPr>
          <p:spPr bwMode="auto">
            <a:xfrm>
              <a:off x="1428" y="2523"/>
              <a:ext cx="3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43026" name="Line 18"/>
            <p:cNvSpPr>
              <a:spLocks noChangeShapeType="1"/>
            </p:cNvSpPr>
            <p:nvPr/>
          </p:nvSpPr>
          <p:spPr bwMode="auto">
            <a:xfrm>
              <a:off x="1655" y="3430"/>
              <a:ext cx="272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7" name="AutoShape 19"/>
            <p:cNvSpPr>
              <a:spLocks noChangeArrowheads="1"/>
            </p:cNvSpPr>
            <p:nvPr/>
          </p:nvSpPr>
          <p:spPr bwMode="auto">
            <a:xfrm>
              <a:off x="1927" y="3430"/>
              <a:ext cx="771" cy="544"/>
            </a:xfrm>
            <a:prstGeom prst="pentagon">
              <a:avLst/>
            </a:prstGeom>
            <a:solidFill>
              <a:schemeClr val="accent2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028" name="Line 20"/>
            <p:cNvSpPr>
              <a:spLocks noChangeShapeType="1"/>
            </p:cNvSpPr>
            <p:nvPr/>
          </p:nvSpPr>
          <p:spPr bwMode="auto">
            <a:xfrm>
              <a:off x="2698" y="3657"/>
              <a:ext cx="22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9" name="AutoShape 21"/>
            <p:cNvSpPr>
              <a:spLocks noChangeArrowheads="1"/>
            </p:cNvSpPr>
            <p:nvPr/>
          </p:nvSpPr>
          <p:spPr bwMode="auto">
            <a:xfrm>
              <a:off x="2925" y="3430"/>
              <a:ext cx="499" cy="454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030" name="Line 22"/>
            <p:cNvSpPr>
              <a:spLocks noChangeShapeType="1"/>
            </p:cNvSpPr>
            <p:nvPr/>
          </p:nvSpPr>
          <p:spPr bwMode="auto">
            <a:xfrm flipV="1">
              <a:off x="1701" y="2433"/>
              <a:ext cx="317" cy="18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43032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700213"/>
            <a:ext cx="3717925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033" name="Text Box 25"/>
          <p:cNvSpPr txBox="1">
            <a:spLocks noChangeArrowheads="1"/>
          </p:cNvSpPr>
          <p:nvPr/>
        </p:nvSpPr>
        <p:spPr bwMode="auto">
          <a:xfrm>
            <a:off x="5076825" y="5229225"/>
            <a:ext cx="3816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/>
              <a:t>Структуру ДНК открыли Уотсон и Крик в 1953г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Строение нуклеиновых кислот</a:t>
            </a:r>
          </a:p>
        </p:txBody>
      </p:sp>
      <p:grpSp>
        <p:nvGrpSpPr>
          <p:cNvPr id="87129" name="Group 89"/>
          <p:cNvGrpSpPr>
            <a:grpSpLocks/>
          </p:cNvGrpSpPr>
          <p:nvPr/>
        </p:nvGrpSpPr>
        <p:grpSpPr bwMode="auto">
          <a:xfrm>
            <a:off x="323850" y="1268413"/>
            <a:ext cx="8229600" cy="5313362"/>
            <a:chOff x="204" y="799"/>
            <a:chExt cx="5184" cy="3347"/>
          </a:xfrm>
        </p:grpSpPr>
        <p:sp>
          <p:nvSpPr>
            <p:cNvPr id="87076" name="Rectangle 36"/>
            <p:cNvSpPr>
              <a:spLocks noChangeArrowheads="1"/>
            </p:cNvSpPr>
            <p:nvPr/>
          </p:nvSpPr>
          <p:spPr bwMode="auto">
            <a:xfrm>
              <a:off x="2796" y="3353"/>
              <a:ext cx="2592" cy="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endParaRPr lang="ru-RU" sz="2400"/>
            </a:p>
          </p:txBody>
        </p:sp>
        <p:sp>
          <p:nvSpPr>
            <p:cNvPr id="87075" name="Rectangle 35"/>
            <p:cNvSpPr>
              <a:spLocks noChangeArrowheads="1"/>
            </p:cNvSpPr>
            <p:nvPr/>
          </p:nvSpPr>
          <p:spPr bwMode="auto">
            <a:xfrm>
              <a:off x="204" y="3353"/>
              <a:ext cx="2592" cy="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400"/>
                <a:t>Молекула закручивается в двойную спираль</a:t>
              </a:r>
            </a:p>
            <a:p>
              <a:pPr algn="ctr">
                <a:spcBef>
                  <a:spcPct val="20000"/>
                </a:spcBef>
              </a:pPr>
              <a:endParaRPr lang="ru-RU" sz="2400"/>
            </a:p>
          </p:txBody>
        </p:sp>
        <p:sp>
          <p:nvSpPr>
            <p:cNvPr id="87074" name="Rectangle 34"/>
            <p:cNvSpPr>
              <a:spLocks noChangeArrowheads="1"/>
            </p:cNvSpPr>
            <p:nvPr/>
          </p:nvSpPr>
          <p:spPr bwMode="auto">
            <a:xfrm>
              <a:off x="2796" y="2790"/>
              <a:ext cx="2592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endParaRPr lang="ru-RU" sz="2400"/>
            </a:p>
          </p:txBody>
        </p:sp>
        <p:sp>
          <p:nvSpPr>
            <p:cNvPr id="87073" name="Rectangle 33"/>
            <p:cNvSpPr>
              <a:spLocks noChangeArrowheads="1"/>
            </p:cNvSpPr>
            <p:nvPr/>
          </p:nvSpPr>
          <p:spPr bwMode="auto">
            <a:xfrm>
              <a:off x="204" y="2790"/>
              <a:ext cx="2592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400"/>
                <a:t>Комплементарность</a:t>
              </a:r>
            </a:p>
            <a:p>
              <a:pPr algn="ctr">
                <a:spcBef>
                  <a:spcPct val="20000"/>
                </a:spcBef>
              </a:pPr>
              <a:r>
                <a:rPr lang="ru-RU" sz="2400"/>
                <a:t>А=Т, Г=Ц</a:t>
              </a:r>
            </a:p>
          </p:txBody>
        </p:sp>
        <p:sp>
          <p:nvSpPr>
            <p:cNvPr id="87072" name="Rectangle 32"/>
            <p:cNvSpPr>
              <a:spLocks noChangeArrowheads="1"/>
            </p:cNvSpPr>
            <p:nvPr/>
          </p:nvSpPr>
          <p:spPr bwMode="auto">
            <a:xfrm>
              <a:off x="2796" y="2503"/>
              <a:ext cx="2592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400"/>
                <a:t>Однонитчатая структура</a:t>
              </a:r>
            </a:p>
          </p:txBody>
        </p:sp>
        <p:sp>
          <p:nvSpPr>
            <p:cNvPr id="87071" name="Rectangle 31"/>
            <p:cNvSpPr>
              <a:spLocks noChangeArrowheads="1"/>
            </p:cNvSpPr>
            <p:nvPr/>
          </p:nvSpPr>
          <p:spPr bwMode="auto">
            <a:xfrm>
              <a:off x="204" y="2503"/>
              <a:ext cx="2592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400"/>
                <a:t>Двунитчатая структуру</a:t>
              </a:r>
            </a:p>
          </p:txBody>
        </p:sp>
        <p:sp>
          <p:nvSpPr>
            <p:cNvPr id="87069" name="Rectangle 29"/>
            <p:cNvSpPr>
              <a:spLocks noChangeArrowheads="1"/>
            </p:cNvSpPr>
            <p:nvPr/>
          </p:nvSpPr>
          <p:spPr bwMode="auto">
            <a:xfrm>
              <a:off x="204" y="2216"/>
              <a:ext cx="5184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400"/>
                <a:t>Азотистые основания чередуются нерегулярно</a:t>
              </a:r>
            </a:p>
          </p:txBody>
        </p:sp>
        <p:sp>
          <p:nvSpPr>
            <p:cNvPr id="87067" name="Rectangle 27"/>
            <p:cNvSpPr>
              <a:spLocks noChangeArrowheads="1"/>
            </p:cNvSpPr>
            <p:nvPr/>
          </p:nvSpPr>
          <p:spPr bwMode="auto">
            <a:xfrm>
              <a:off x="204" y="1929"/>
              <a:ext cx="5184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400"/>
                <a:t>Фосфат и пентоза чередуются регулярно</a:t>
              </a:r>
            </a:p>
          </p:txBody>
        </p:sp>
        <p:sp>
          <p:nvSpPr>
            <p:cNvPr id="87066" name="Rectangle 26"/>
            <p:cNvSpPr>
              <a:spLocks noChangeArrowheads="1"/>
            </p:cNvSpPr>
            <p:nvPr/>
          </p:nvSpPr>
          <p:spPr bwMode="auto">
            <a:xfrm>
              <a:off x="2796" y="1412"/>
              <a:ext cx="2592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400"/>
                <a:t>Азотистые основания – А,</a:t>
              </a:r>
              <a:r>
                <a:rPr lang="ru-RU" sz="2400">
                  <a:solidFill>
                    <a:srgbClr val="FF0000"/>
                  </a:solidFill>
                </a:rPr>
                <a:t>У</a:t>
              </a:r>
              <a:r>
                <a:rPr lang="ru-RU" sz="2400"/>
                <a:t>,Г,Ц</a:t>
              </a:r>
            </a:p>
          </p:txBody>
        </p:sp>
        <p:sp>
          <p:nvSpPr>
            <p:cNvPr id="87065" name="Rectangle 25"/>
            <p:cNvSpPr>
              <a:spLocks noChangeArrowheads="1"/>
            </p:cNvSpPr>
            <p:nvPr/>
          </p:nvSpPr>
          <p:spPr bwMode="auto">
            <a:xfrm>
              <a:off x="204" y="1412"/>
              <a:ext cx="2592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400"/>
                <a:t>Азотистые основания – А,</a:t>
              </a:r>
              <a:r>
                <a:rPr lang="ru-RU" sz="2400">
                  <a:solidFill>
                    <a:srgbClr val="FF0000"/>
                  </a:solidFill>
                </a:rPr>
                <a:t>Т</a:t>
              </a:r>
              <a:r>
                <a:rPr lang="ru-RU" sz="2400"/>
                <a:t>,Г,Ц</a:t>
              </a:r>
            </a:p>
          </p:txBody>
        </p:sp>
        <p:sp>
          <p:nvSpPr>
            <p:cNvPr id="87064" name="Rectangle 24"/>
            <p:cNvSpPr>
              <a:spLocks noChangeArrowheads="1"/>
            </p:cNvSpPr>
            <p:nvPr/>
          </p:nvSpPr>
          <p:spPr bwMode="auto">
            <a:xfrm>
              <a:off x="2796" y="1125"/>
              <a:ext cx="2592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400"/>
                <a:t>Пентоза=рибоза</a:t>
              </a:r>
            </a:p>
          </p:txBody>
        </p:sp>
        <p:sp>
          <p:nvSpPr>
            <p:cNvPr id="87063" name="Rectangle 23"/>
            <p:cNvSpPr>
              <a:spLocks noChangeArrowheads="1"/>
            </p:cNvSpPr>
            <p:nvPr/>
          </p:nvSpPr>
          <p:spPr bwMode="auto">
            <a:xfrm>
              <a:off x="204" y="1125"/>
              <a:ext cx="2592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400"/>
                <a:t>Пентоза=дезоксирибоза</a:t>
              </a:r>
            </a:p>
          </p:txBody>
        </p:sp>
        <p:sp>
          <p:nvSpPr>
            <p:cNvPr id="87062" name="Rectangle 22"/>
            <p:cNvSpPr>
              <a:spLocks noChangeArrowheads="1"/>
            </p:cNvSpPr>
            <p:nvPr/>
          </p:nvSpPr>
          <p:spPr bwMode="auto">
            <a:xfrm>
              <a:off x="2796" y="799"/>
              <a:ext cx="2592" cy="32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800"/>
                <a:t>Строение РНК</a:t>
              </a:r>
            </a:p>
          </p:txBody>
        </p:sp>
        <p:sp>
          <p:nvSpPr>
            <p:cNvPr id="87061" name="Rectangle 21"/>
            <p:cNvSpPr>
              <a:spLocks noChangeArrowheads="1"/>
            </p:cNvSpPr>
            <p:nvPr/>
          </p:nvSpPr>
          <p:spPr bwMode="auto">
            <a:xfrm>
              <a:off x="204" y="799"/>
              <a:ext cx="2592" cy="32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800"/>
                <a:t>Строение ДНК</a:t>
              </a:r>
            </a:p>
          </p:txBody>
        </p:sp>
        <p:sp>
          <p:nvSpPr>
            <p:cNvPr id="87083" name="Line 43"/>
            <p:cNvSpPr>
              <a:spLocks noChangeShapeType="1"/>
            </p:cNvSpPr>
            <p:nvPr/>
          </p:nvSpPr>
          <p:spPr bwMode="auto">
            <a:xfrm>
              <a:off x="204" y="799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84" name="Line 44"/>
            <p:cNvSpPr>
              <a:spLocks noChangeShapeType="1"/>
            </p:cNvSpPr>
            <p:nvPr/>
          </p:nvSpPr>
          <p:spPr bwMode="auto">
            <a:xfrm>
              <a:off x="204" y="1125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85" name="Line 45"/>
            <p:cNvSpPr>
              <a:spLocks noChangeShapeType="1"/>
            </p:cNvSpPr>
            <p:nvPr/>
          </p:nvSpPr>
          <p:spPr bwMode="auto">
            <a:xfrm>
              <a:off x="204" y="1412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86" name="Line 46"/>
            <p:cNvSpPr>
              <a:spLocks noChangeShapeType="1"/>
            </p:cNvSpPr>
            <p:nvPr/>
          </p:nvSpPr>
          <p:spPr bwMode="auto">
            <a:xfrm>
              <a:off x="204" y="1929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87" name="Line 47"/>
            <p:cNvSpPr>
              <a:spLocks noChangeShapeType="1"/>
            </p:cNvSpPr>
            <p:nvPr/>
          </p:nvSpPr>
          <p:spPr bwMode="auto">
            <a:xfrm>
              <a:off x="204" y="2216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88" name="Line 48"/>
            <p:cNvSpPr>
              <a:spLocks noChangeShapeType="1"/>
            </p:cNvSpPr>
            <p:nvPr/>
          </p:nvSpPr>
          <p:spPr bwMode="auto">
            <a:xfrm>
              <a:off x="204" y="2503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89" name="Line 49"/>
            <p:cNvSpPr>
              <a:spLocks noChangeShapeType="1"/>
            </p:cNvSpPr>
            <p:nvPr/>
          </p:nvSpPr>
          <p:spPr bwMode="auto">
            <a:xfrm>
              <a:off x="204" y="2790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90" name="Line 50"/>
            <p:cNvSpPr>
              <a:spLocks noChangeShapeType="1"/>
            </p:cNvSpPr>
            <p:nvPr/>
          </p:nvSpPr>
          <p:spPr bwMode="auto">
            <a:xfrm>
              <a:off x="204" y="3353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94" name="Line 54"/>
            <p:cNvSpPr>
              <a:spLocks noChangeShapeType="1"/>
            </p:cNvSpPr>
            <p:nvPr/>
          </p:nvSpPr>
          <p:spPr bwMode="auto">
            <a:xfrm>
              <a:off x="204" y="4146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95" name="Line 55"/>
            <p:cNvSpPr>
              <a:spLocks noChangeShapeType="1"/>
            </p:cNvSpPr>
            <p:nvPr/>
          </p:nvSpPr>
          <p:spPr bwMode="auto">
            <a:xfrm>
              <a:off x="204" y="799"/>
              <a:ext cx="0" cy="334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96" name="Line 56"/>
            <p:cNvSpPr>
              <a:spLocks noChangeShapeType="1"/>
            </p:cNvSpPr>
            <p:nvPr/>
          </p:nvSpPr>
          <p:spPr bwMode="auto">
            <a:xfrm>
              <a:off x="2796" y="799"/>
              <a:ext cx="0" cy="1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097" name="Line 57"/>
            <p:cNvSpPr>
              <a:spLocks noChangeShapeType="1"/>
            </p:cNvSpPr>
            <p:nvPr/>
          </p:nvSpPr>
          <p:spPr bwMode="auto">
            <a:xfrm>
              <a:off x="5388" y="799"/>
              <a:ext cx="0" cy="334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111" name="Line 71"/>
            <p:cNvSpPr>
              <a:spLocks noChangeShapeType="1"/>
            </p:cNvSpPr>
            <p:nvPr/>
          </p:nvSpPr>
          <p:spPr bwMode="auto">
            <a:xfrm>
              <a:off x="2796" y="2503"/>
              <a:ext cx="0" cy="164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7127" name="Text Box 87"/>
          <p:cNvSpPr txBox="1">
            <a:spLocks noChangeArrowheads="1"/>
          </p:cNvSpPr>
          <p:nvPr/>
        </p:nvSpPr>
        <p:spPr bwMode="auto">
          <a:xfrm>
            <a:off x="2555875" y="4868863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Строение ДНК</a:t>
            </a:r>
          </a:p>
        </p:txBody>
      </p:sp>
      <p:pic>
        <p:nvPicPr>
          <p:cNvPr id="8909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72225" y="1782763"/>
            <a:ext cx="2382838" cy="4525962"/>
          </a:xfrm>
          <a:noFill/>
          <a:ln/>
        </p:spPr>
      </p:pic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773238"/>
            <a:ext cx="563403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008" name="Group 64"/>
          <p:cNvGraphicFramePr>
            <a:graphicFrameLocks noGrp="1"/>
          </p:cNvGraphicFramePr>
          <p:nvPr>
            <p:ph idx="4294967295"/>
          </p:nvPr>
        </p:nvGraphicFramePr>
        <p:xfrm>
          <a:off x="519113" y="476250"/>
          <a:ext cx="8229600" cy="33051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Свойства ДНК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Функции ДНК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1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Стабильность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Хранение наследственной информации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Способность к самоудвоению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Передача наследственной информации из поколения в поколение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83007" name="Group 63"/>
          <p:cNvGrpSpPr>
            <a:grpSpLocks/>
          </p:cNvGrpSpPr>
          <p:nvPr/>
        </p:nvGrpSpPr>
        <p:grpSpPr bwMode="auto">
          <a:xfrm>
            <a:off x="539750" y="3844925"/>
            <a:ext cx="8229600" cy="2105025"/>
            <a:chOff x="295" y="2349"/>
            <a:chExt cx="5184" cy="1326"/>
          </a:xfrm>
        </p:grpSpPr>
        <p:sp>
          <p:nvSpPr>
            <p:cNvPr id="82975" name="Rectangle 31"/>
            <p:cNvSpPr>
              <a:spLocks noChangeArrowheads="1"/>
            </p:cNvSpPr>
            <p:nvPr/>
          </p:nvSpPr>
          <p:spPr bwMode="auto">
            <a:xfrm>
              <a:off x="295" y="3158"/>
              <a:ext cx="2592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2400"/>
                <a:t>Непособность к самоудвоению</a:t>
              </a:r>
              <a:endParaRPr lang="ru-RU"/>
            </a:p>
          </p:txBody>
        </p:sp>
        <p:sp>
          <p:nvSpPr>
            <p:cNvPr id="82976" name="Rectangle 32"/>
            <p:cNvSpPr>
              <a:spLocks noChangeArrowheads="1"/>
            </p:cNvSpPr>
            <p:nvPr/>
          </p:nvSpPr>
          <p:spPr bwMode="auto">
            <a:xfrm>
              <a:off x="2887" y="2691"/>
              <a:ext cx="2592" cy="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2000"/>
                <a:t>и</a:t>
              </a:r>
              <a:r>
                <a:rPr lang="ru-RU" sz="2400"/>
                <a:t>РНК</a:t>
              </a:r>
            </a:p>
            <a:p>
              <a:r>
                <a:rPr lang="ru-RU" sz="2000"/>
                <a:t>т</a:t>
              </a:r>
              <a:r>
                <a:rPr lang="ru-RU" sz="2400"/>
                <a:t>РНК</a:t>
              </a:r>
            </a:p>
            <a:p>
              <a:r>
                <a:rPr lang="ru-RU" sz="2000"/>
                <a:t>р</a:t>
              </a:r>
              <a:r>
                <a:rPr lang="ru-RU" sz="2400"/>
                <a:t>РНК – образует структуру рибосом</a:t>
              </a:r>
            </a:p>
          </p:txBody>
        </p:sp>
        <p:sp>
          <p:nvSpPr>
            <p:cNvPr id="82977" name="Rectangle 33"/>
            <p:cNvSpPr>
              <a:spLocks noChangeArrowheads="1"/>
            </p:cNvSpPr>
            <p:nvPr/>
          </p:nvSpPr>
          <p:spPr bwMode="auto">
            <a:xfrm>
              <a:off x="295" y="2691"/>
              <a:ext cx="2592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2400"/>
                <a:t>Лабильность</a:t>
              </a:r>
              <a:endParaRPr lang="ru-RU"/>
            </a:p>
          </p:txBody>
        </p:sp>
        <p:sp>
          <p:nvSpPr>
            <p:cNvPr id="82978" name="Rectangle 34"/>
            <p:cNvSpPr>
              <a:spLocks noChangeArrowheads="1"/>
            </p:cNvSpPr>
            <p:nvPr/>
          </p:nvSpPr>
          <p:spPr bwMode="auto">
            <a:xfrm>
              <a:off x="2887" y="2349"/>
              <a:ext cx="2592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2800">
                  <a:solidFill>
                    <a:srgbClr val="FF0000"/>
                  </a:solidFill>
                </a:rPr>
                <a:t>Функции РНК</a:t>
              </a:r>
              <a:endParaRPr lang="ru-RU"/>
            </a:p>
          </p:txBody>
        </p:sp>
        <p:sp>
          <p:nvSpPr>
            <p:cNvPr id="82979" name="Rectangle 35"/>
            <p:cNvSpPr>
              <a:spLocks noChangeArrowheads="1"/>
            </p:cNvSpPr>
            <p:nvPr/>
          </p:nvSpPr>
          <p:spPr bwMode="auto">
            <a:xfrm>
              <a:off x="295" y="2349"/>
              <a:ext cx="2592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2800">
                  <a:solidFill>
                    <a:srgbClr val="FF0000"/>
                  </a:solidFill>
                </a:rPr>
                <a:t>Свойства РНК</a:t>
              </a:r>
              <a:endParaRPr lang="ru-RU"/>
            </a:p>
          </p:txBody>
        </p:sp>
        <p:sp>
          <p:nvSpPr>
            <p:cNvPr id="82980" name="Line 36"/>
            <p:cNvSpPr>
              <a:spLocks noChangeShapeType="1"/>
            </p:cNvSpPr>
            <p:nvPr/>
          </p:nvSpPr>
          <p:spPr bwMode="auto">
            <a:xfrm>
              <a:off x="295" y="2349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1" name="Line 37"/>
            <p:cNvSpPr>
              <a:spLocks noChangeShapeType="1"/>
            </p:cNvSpPr>
            <p:nvPr/>
          </p:nvSpPr>
          <p:spPr bwMode="auto">
            <a:xfrm>
              <a:off x="295" y="2691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2" name="Line 38"/>
            <p:cNvSpPr>
              <a:spLocks noChangeShapeType="1"/>
            </p:cNvSpPr>
            <p:nvPr/>
          </p:nvSpPr>
          <p:spPr bwMode="auto">
            <a:xfrm>
              <a:off x="295" y="3158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3" name="Line 39"/>
            <p:cNvSpPr>
              <a:spLocks noChangeShapeType="1"/>
            </p:cNvSpPr>
            <p:nvPr/>
          </p:nvSpPr>
          <p:spPr bwMode="auto">
            <a:xfrm>
              <a:off x="295" y="3675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4" name="Line 40"/>
            <p:cNvSpPr>
              <a:spLocks noChangeShapeType="1"/>
            </p:cNvSpPr>
            <p:nvPr/>
          </p:nvSpPr>
          <p:spPr bwMode="auto">
            <a:xfrm>
              <a:off x="295" y="2349"/>
              <a:ext cx="0" cy="13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5" name="Line 41"/>
            <p:cNvSpPr>
              <a:spLocks noChangeShapeType="1"/>
            </p:cNvSpPr>
            <p:nvPr/>
          </p:nvSpPr>
          <p:spPr bwMode="auto">
            <a:xfrm>
              <a:off x="2887" y="2349"/>
              <a:ext cx="0" cy="13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86" name="Line 42"/>
            <p:cNvSpPr>
              <a:spLocks noChangeShapeType="1"/>
            </p:cNvSpPr>
            <p:nvPr/>
          </p:nvSpPr>
          <p:spPr bwMode="auto">
            <a:xfrm>
              <a:off x="5479" y="2349"/>
              <a:ext cx="0" cy="132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005" name="Text Box 61"/>
            <p:cNvSpPr txBox="1">
              <a:spLocks noChangeArrowheads="1"/>
            </p:cNvSpPr>
            <p:nvPr/>
          </p:nvSpPr>
          <p:spPr bwMode="auto">
            <a:xfrm>
              <a:off x="3923" y="2750"/>
              <a:ext cx="149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/>
                <a:t>Участвуют в синтезе белков</a:t>
              </a:r>
            </a:p>
          </p:txBody>
        </p:sp>
        <p:sp>
          <p:nvSpPr>
            <p:cNvPr id="83006" name="AutoShape 62"/>
            <p:cNvSpPr>
              <a:spLocks/>
            </p:cNvSpPr>
            <p:nvPr/>
          </p:nvSpPr>
          <p:spPr bwMode="auto">
            <a:xfrm>
              <a:off x="3606" y="2750"/>
              <a:ext cx="181" cy="408"/>
            </a:xfrm>
            <a:prstGeom prst="rightBrace">
              <a:avLst>
                <a:gd name="adj1" fmla="val 18785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23" name="Group 39"/>
          <p:cNvGrpSpPr>
            <a:grpSpLocks/>
          </p:cNvGrpSpPr>
          <p:nvPr/>
        </p:nvGrpSpPr>
        <p:grpSpPr bwMode="auto">
          <a:xfrm>
            <a:off x="250825" y="1412875"/>
            <a:ext cx="3673475" cy="4679950"/>
            <a:chOff x="2426" y="391"/>
            <a:chExt cx="2314" cy="2948"/>
          </a:xfrm>
        </p:grpSpPr>
        <p:sp>
          <p:nvSpPr>
            <p:cNvPr id="41988" name="Text Box 4"/>
            <p:cNvSpPr txBox="1">
              <a:spLocks noChangeArrowheads="1"/>
            </p:cNvSpPr>
            <p:nvPr/>
          </p:nvSpPr>
          <p:spPr bwMode="auto">
            <a:xfrm>
              <a:off x="2427" y="2251"/>
              <a:ext cx="9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О=Р-ОН</a:t>
              </a:r>
            </a:p>
          </p:txBody>
        </p:sp>
        <p:sp>
          <p:nvSpPr>
            <p:cNvPr id="41989" name="Text Box 5"/>
            <p:cNvSpPr txBox="1">
              <a:spLocks noChangeArrowheads="1"/>
            </p:cNvSpPr>
            <p:nvPr/>
          </p:nvSpPr>
          <p:spPr bwMode="auto">
            <a:xfrm>
              <a:off x="2789" y="2432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</a:rPr>
                <a:t>I</a:t>
              </a:r>
              <a:endParaRPr lang="ru-RU" sz="2000">
                <a:solidFill>
                  <a:srgbClr val="FF0000"/>
                </a:solidFill>
              </a:endParaRPr>
            </a:p>
          </p:txBody>
        </p:sp>
        <p:sp>
          <p:nvSpPr>
            <p:cNvPr id="41990" name="Text Box 6"/>
            <p:cNvSpPr txBox="1">
              <a:spLocks noChangeArrowheads="1"/>
            </p:cNvSpPr>
            <p:nvPr/>
          </p:nvSpPr>
          <p:spPr bwMode="auto">
            <a:xfrm>
              <a:off x="2790" y="2115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</a:rPr>
                <a:t>I</a:t>
              </a:r>
              <a:endParaRPr lang="ru-RU" sz="2000">
                <a:solidFill>
                  <a:srgbClr val="FF0000"/>
                </a:solidFill>
              </a:endParaRPr>
            </a:p>
          </p:txBody>
        </p:sp>
        <p:sp>
          <p:nvSpPr>
            <p:cNvPr id="41991" name="Text Box 7"/>
            <p:cNvSpPr txBox="1">
              <a:spLocks noChangeArrowheads="1"/>
            </p:cNvSpPr>
            <p:nvPr/>
          </p:nvSpPr>
          <p:spPr bwMode="auto">
            <a:xfrm>
              <a:off x="2744" y="2568"/>
              <a:ext cx="3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41993" name="Line 9"/>
            <p:cNvSpPr>
              <a:spLocks noChangeShapeType="1"/>
            </p:cNvSpPr>
            <p:nvPr/>
          </p:nvSpPr>
          <p:spPr bwMode="auto">
            <a:xfrm>
              <a:off x="2971" y="2795"/>
              <a:ext cx="272" cy="2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94" name="AutoShape 10"/>
            <p:cNvSpPr>
              <a:spLocks noChangeArrowheads="1"/>
            </p:cNvSpPr>
            <p:nvPr/>
          </p:nvSpPr>
          <p:spPr bwMode="auto">
            <a:xfrm>
              <a:off x="3243" y="2795"/>
              <a:ext cx="771" cy="544"/>
            </a:xfrm>
            <a:prstGeom prst="pentagon">
              <a:avLst/>
            </a:prstGeom>
            <a:solidFill>
              <a:schemeClr val="accent2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95" name="Line 11"/>
            <p:cNvSpPr>
              <a:spLocks noChangeShapeType="1"/>
            </p:cNvSpPr>
            <p:nvPr/>
          </p:nvSpPr>
          <p:spPr bwMode="auto">
            <a:xfrm>
              <a:off x="4014" y="3022"/>
              <a:ext cx="22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96" name="AutoShape 12"/>
            <p:cNvSpPr>
              <a:spLocks noChangeArrowheads="1"/>
            </p:cNvSpPr>
            <p:nvPr/>
          </p:nvSpPr>
          <p:spPr bwMode="auto">
            <a:xfrm>
              <a:off x="4241" y="2795"/>
              <a:ext cx="499" cy="454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07" name="Text Box 23"/>
            <p:cNvSpPr txBox="1">
              <a:spLocks noChangeArrowheads="1"/>
            </p:cNvSpPr>
            <p:nvPr/>
          </p:nvSpPr>
          <p:spPr bwMode="auto">
            <a:xfrm>
              <a:off x="2426" y="1525"/>
              <a:ext cx="9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О=Р-ОН</a:t>
              </a:r>
            </a:p>
          </p:txBody>
        </p:sp>
        <p:sp>
          <p:nvSpPr>
            <p:cNvPr id="42008" name="Text Box 24"/>
            <p:cNvSpPr txBox="1">
              <a:spLocks noChangeArrowheads="1"/>
            </p:cNvSpPr>
            <p:nvPr/>
          </p:nvSpPr>
          <p:spPr bwMode="auto">
            <a:xfrm>
              <a:off x="2744" y="1752"/>
              <a:ext cx="2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Brush Script MT" pitchFamily="66" charset="0"/>
                </a:rPr>
                <a:t>S</a:t>
              </a:r>
              <a:endParaRPr lang="ru-RU" sz="2400">
                <a:latin typeface="Brush Script MT" pitchFamily="66" charset="0"/>
              </a:endParaRPr>
            </a:p>
          </p:txBody>
        </p:sp>
        <p:sp>
          <p:nvSpPr>
            <p:cNvPr id="42009" name="Text Box 25"/>
            <p:cNvSpPr txBox="1">
              <a:spLocks noChangeArrowheads="1"/>
            </p:cNvSpPr>
            <p:nvPr/>
          </p:nvSpPr>
          <p:spPr bwMode="auto">
            <a:xfrm>
              <a:off x="2789" y="1389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</a:rPr>
                <a:t>I</a:t>
              </a:r>
              <a:endParaRPr lang="ru-RU" sz="2000">
                <a:solidFill>
                  <a:srgbClr val="FF0000"/>
                </a:solidFill>
              </a:endParaRPr>
            </a:p>
          </p:txBody>
        </p:sp>
        <p:sp>
          <p:nvSpPr>
            <p:cNvPr id="42010" name="Text Box 26"/>
            <p:cNvSpPr txBox="1">
              <a:spLocks noChangeArrowheads="1"/>
            </p:cNvSpPr>
            <p:nvPr/>
          </p:nvSpPr>
          <p:spPr bwMode="auto">
            <a:xfrm>
              <a:off x="2743" y="1924"/>
              <a:ext cx="3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42011" name="Text Box 27"/>
            <p:cNvSpPr txBox="1">
              <a:spLocks noChangeArrowheads="1"/>
            </p:cNvSpPr>
            <p:nvPr/>
          </p:nvSpPr>
          <p:spPr bwMode="auto">
            <a:xfrm>
              <a:off x="2743" y="1162"/>
              <a:ext cx="27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42017" name="Text Box 33"/>
            <p:cNvSpPr txBox="1">
              <a:spLocks noChangeArrowheads="1"/>
            </p:cNvSpPr>
            <p:nvPr/>
          </p:nvSpPr>
          <p:spPr bwMode="auto">
            <a:xfrm>
              <a:off x="2426" y="754"/>
              <a:ext cx="9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О=Р-ОН</a:t>
              </a:r>
            </a:p>
          </p:txBody>
        </p:sp>
        <p:sp>
          <p:nvSpPr>
            <p:cNvPr id="42018" name="Text Box 34"/>
            <p:cNvSpPr txBox="1">
              <a:spLocks noChangeArrowheads="1"/>
            </p:cNvSpPr>
            <p:nvPr/>
          </p:nvSpPr>
          <p:spPr bwMode="auto">
            <a:xfrm>
              <a:off x="2744" y="981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Brush Script MT" pitchFamily="66" charset="0"/>
                </a:rPr>
                <a:t>S</a:t>
              </a:r>
              <a:endParaRPr lang="ru-RU" sz="2400">
                <a:latin typeface="Brush Script MT" pitchFamily="66" charset="0"/>
              </a:endParaRPr>
            </a:p>
          </p:txBody>
        </p:sp>
        <p:sp>
          <p:nvSpPr>
            <p:cNvPr id="42019" name="Text Box 35"/>
            <p:cNvSpPr txBox="1">
              <a:spLocks noChangeArrowheads="1"/>
            </p:cNvSpPr>
            <p:nvPr/>
          </p:nvSpPr>
          <p:spPr bwMode="auto">
            <a:xfrm>
              <a:off x="2789" y="618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</a:rPr>
                <a:t>I</a:t>
              </a:r>
              <a:endParaRPr lang="ru-RU" sz="2000">
                <a:solidFill>
                  <a:srgbClr val="FF0000"/>
                </a:solidFill>
              </a:endParaRPr>
            </a:p>
          </p:txBody>
        </p:sp>
        <p:sp>
          <p:nvSpPr>
            <p:cNvPr id="42020" name="Text Box 36"/>
            <p:cNvSpPr txBox="1">
              <a:spLocks noChangeArrowheads="1"/>
            </p:cNvSpPr>
            <p:nvPr/>
          </p:nvSpPr>
          <p:spPr bwMode="auto">
            <a:xfrm>
              <a:off x="2743" y="391"/>
              <a:ext cx="50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solidFill>
                    <a:srgbClr val="FF0000"/>
                  </a:solidFill>
                </a:rPr>
                <a:t>О</a:t>
              </a:r>
              <a:r>
                <a:rPr lang="en-US" sz="2800">
                  <a:solidFill>
                    <a:srgbClr val="FF0000"/>
                  </a:solidFill>
                </a:rPr>
                <a:t>H</a:t>
              </a:r>
              <a:endParaRPr lang="ru-RU" sz="2800">
                <a:solidFill>
                  <a:srgbClr val="FF0000"/>
                </a:solidFill>
              </a:endParaRPr>
            </a:p>
          </p:txBody>
        </p:sp>
        <p:sp>
          <p:nvSpPr>
            <p:cNvPr id="42021" name="Text Box 37"/>
            <p:cNvSpPr txBox="1">
              <a:spLocks noChangeArrowheads="1"/>
            </p:cNvSpPr>
            <p:nvPr/>
          </p:nvSpPr>
          <p:spPr bwMode="auto">
            <a:xfrm>
              <a:off x="3334" y="2886"/>
              <a:ext cx="72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>
                  <a:latin typeface="Algerian" pitchFamily="82" charset="0"/>
                </a:rPr>
                <a:t>Риб</a:t>
              </a:r>
            </a:p>
          </p:txBody>
        </p:sp>
        <p:sp>
          <p:nvSpPr>
            <p:cNvPr id="42022" name="Text Box 38"/>
            <p:cNvSpPr txBox="1">
              <a:spLocks noChangeArrowheads="1"/>
            </p:cNvSpPr>
            <p:nvPr/>
          </p:nvSpPr>
          <p:spPr bwMode="auto">
            <a:xfrm>
              <a:off x="4332" y="2795"/>
              <a:ext cx="31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/>
                <a:t>А</a:t>
              </a:r>
            </a:p>
          </p:txBody>
        </p:sp>
      </p:grpSp>
      <p:sp>
        <p:nvSpPr>
          <p:cNvPr id="42024" name="Rectangle 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Аденозинтрифосфорная кислота</a:t>
            </a:r>
          </a:p>
        </p:txBody>
      </p:sp>
      <p:sp>
        <p:nvSpPr>
          <p:cNvPr id="42025" name="Text Box 41"/>
          <p:cNvSpPr txBox="1">
            <a:spLocks noChangeArrowheads="1"/>
          </p:cNvSpPr>
          <p:nvPr/>
        </p:nvSpPr>
        <p:spPr bwMode="auto">
          <a:xfrm>
            <a:off x="2124075" y="3074988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Макроэргические связи</a:t>
            </a:r>
          </a:p>
        </p:txBody>
      </p:sp>
      <p:sp>
        <p:nvSpPr>
          <p:cNvPr id="42026" name="Line 42"/>
          <p:cNvSpPr>
            <a:spLocks noChangeShapeType="1"/>
          </p:cNvSpPr>
          <p:nvPr/>
        </p:nvSpPr>
        <p:spPr bwMode="auto">
          <a:xfrm flipH="1" flipV="1">
            <a:off x="1116013" y="2565400"/>
            <a:ext cx="86360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28" name="Line 44"/>
          <p:cNvSpPr>
            <a:spLocks noChangeShapeType="1"/>
          </p:cNvSpPr>
          <p:nvPr/>
        </p:nvSpPr>
        <p:spPr bwMode="auto">
          <a:xfrm flipH="1">
            <a:off x="1116013" y="3573463"/>
            <a:ext cx="9350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29" name="Text Box 45"/>
          <p:cNvSpPr txBox="1">
            <a:spLocks noChangeArrowheads="1"/>
          </p:cNvSpPr>
          <p:nvPr/>
        </p:nvSpPr>
        <p:spPr bwMode="auto">
          <a:xfrm>
            <a:off x="2051050" y="1341438"/>
            <a:ext cx="7092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АТФ       АДФ + фосфат + 40КДж</a:t>
            </a:r>
            <a:r>
              <a:rPr lang="en-US" sz="2800"/>
              <a:t>/</a:t>
            </a:r>
            <a:r>
              <a:rPr lang="ru-RU" sz="2800"/>
              <a:t>моль</a:t>
            </a:r>
          </a:p>
        </p:txBody>
      </p:sp>
      <p:sp>
        <p:nvSpPr>
          <p:cNvPr id="42030" name="AutoShape 46"/>
          <p:cNvSpPr>
            <a:spLocks noChangeArrowheads="1"/>
          </p:cNvSpPr>
          <p:nvPr/>
        </p:nvSpPr>
        <p:spPr bwMode="auto">
          <a:xfrm>
            <a:off x="3132138" y="1557338"/>
            <a:ext cx="360362" cy="144462"/>
          </a:xfrm>
          <a:prstGeom prst="rightArrow">
            <a:avLst>
              <a:gd name="adj1" fmla="val 50000"/>
              <a:gd name="adj2" fmla="val 6236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031" name="AutoShape 47"/>
          <p:cNvSpPr>
            <a:spLocks noChangeArrowheads="1"/>
          </p:cNvSpPr>
          <p:nvPr/>
        </p:nvSpPr>
        <p:spPr bwMode="auto">
          <a:xfrm>
            <a:off x="3132138" y="2205038"/>
            <a:ext cx="360362" cy="144462"/>
          </a:xfrm>
          <a:prstGeom prst="rightArrow">
            <a:avLst>
              <a:gd name="adj1" fmla="val 50000"/>
              <a:gd name="adj2" fmla="val 6236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032" name="Text Box 48"/>
          <p:cNvSpPr txBox="1">
            <a:spLocks noChangeArrowheads="1"/>
          </p:cNvSpPr>
          <p:nvPr/>
        </p:nvSpPr>
        <p:spPr bwMode="auto">
          <a:xfrm>
            <a:off x="2051050" y="1989138"/>
            <a:ext cx="7092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АДФ       АМФ + фосфат + 40КДж</a:t>
            </a:r>
            <a:r>
              <a:rPr lang="en-US" sz="2800"/>
              <a:t>/</a:t>
            </a:r>
            <a:r>
              <a:rPr lang="ru-RU" sz="2800"/>
              <a:t>моль</a:t>
            </a:r>
          </a:p>
        </p:txBody>
      </p:sp>
      <p:sp>
        <p:nvSpPr>
          <p:cNvPr id="42033" name="Text Box 49"/>
          <p:cNvSpPr txBox="1">
            <a:spLocks noChangeArrowheads="1"/>
          </p:cNvSpPr>
          <p:nvPr/>
        </p:nvSpPr>
        <p:spPr bwMode="auto">
          <a:xfrm>
            <a:off x="4643438" y="2997200"/>
            <a:ext cx="34575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АТФ - универсальный биоаккумулятор энергии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Ферменты – ускорители биологических реакций</a:t>
            </a:r>
          </a:p>
        </p:txBody>
      </p:sp>
      <p:grpSp>
        <p:nvGrpSpPr>
          <p:cNvPr id="75814" name="Group 38"/>
          <p:cNvGrpSpPr>
            <a:grpSpLocks/>
          </p:cNvGrpSpPr>
          <p:nvPr/>
        </p:nvGrpSpPr>
        <p:grpSpPr bwMode="auto">
          <a:xfrm>
            <a:off x="0" y="2060575"/>
            <a:ext cx="8748713" cy="3095625"/>
            <a:chOff x="0" y="1298"/>
            <a:chExt cx="5511" cy="1950"/>
          </a:xfrm>
        </p:grpSpPr>
        <p:sp>
          <p:nvSpPr>
            <p:cNvPr id="75799" name="Text Box 23"/>
            <p:cNvSpPr txBox="1">
              <a:spLocks noChangeArrowheads="1"/>
            </p:cNvSpPr>
            <p:nvPr/>
          </p:nvSpPr>
          <p:spPr bwMode="auto">
            <a:xfrm>
              <a:off x="0" y="1842"/>
              <a:ext cx="167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Активный центр фермента</a:t>
              </a:r>
            </a:p>
          </p:txBody>
        </p:sp>
        <p:grpSp>
          <p:nvGrpSpPr>
            <p:cNvPr id="75813" name="Group 37"/>
            <p:cNvGrpSpPr>
              <a:grpSpLocks/>
            </p:cNvGrpSpPr>
            <p:nvPr/>
          </p:nvGrpSpPr>
          <p:grpSpPr bwMode="auto">
            <a:xfrm>
              <a:off x="1292" y="1298"/>
              <a:ext cx="4219" cy="1950"/>
              <a:chOff x="1292" y="1298"/>
              <a:chExt cx="4219" cy="1950"/>
            </a:xfrm>
          </p:grpSpPr>
          <p:sp>
            <p:nvSpPr>
              <p:cNvPr id="75812" name="AutoShape 36"/>
              <p:cNvSpPr>
                <a:spLocks noChangeArrowheads="1"/>
              </p:cNvSpPr>
              <p:nvPr/>
            </p:nvSpPr>
            <p:spPr bwMode="auto">
              <a:xfrm>
                <a:off x="2653" y="1661"/>
                <a:ext cx="953" cy="1406"/>
              </a:xfrm>
              <a:prstGeom prst="curvedRightArrow">
                <a:avLst>
                  <a:gd name="adj1" fmla="val 29507"/>
                  <a:gd name="adj2" fmla="val 59014"/>
                  <a:gd name="adj3" fmla="val 33333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811" name="AutoShape 35"/>
              <p:cNvSpPr>
                <a:spLocks noChangeArrowheads="1"/>
              </p:cNvSpPr>
              <p:nvPr/>
            </p:nvSpPr>
            <p:spPr bwMode="auto">
              <a:xfrm rot="271735">
                <a:off x="3221" y="2659"/>
                <a:ext cx="2290" cy="589"/>
              </a:xfrm>
              <a:prstGeom prst="irregularSeal2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810" name="AutoShape 34"/>
              <p:cNvSpPr>
                <a:spLocks noChangeArrowheads="1"/>
              </p:cNvSpPr>
              <p:nvPr/>
            </p:nvSpPr>
            <p:spPr bwMode="auto">
              <a:xfrm rot="271735">
                <a:off x="3085" y="1298"/>
                <a:ext cx="2290" cy="589"/>
              </a:xfrm>
              <a:prstGeom prst="irregularSeal2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5784" name="PubPieSlice"/>
              <p:cNvSpPr>
                <a:spLocks noChangeAspect="1" noEditPoints="1" noChangeArrowheads="1"/>
              </p:cNvSpPr>
              <p:nvPr/>
            </p:nvSpPr>
            <p:spPr bwMode="auto">
              <a:xfrm rot="2162081">
                <a:off x="1655" y="1662"/>
                <a:ext cx="1383" cy="1383"/>
              </a:xfrm>
              <a:custGeom>
                <a:avLst/>
                <a:gdLst>
                  <a:gd name="G0" fmla="+- 0 0 0"/>
                  <a:gd name="G1" fmla="sin 10800 17694720"/>
                  <a:gd name="G2" fmla="cos 10800 17694720"/>
                  <a:gd name="G3" fmla="sin 10800 0"/>
                  <a:gd name="G4" fmla="cos 10800 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T0" fmla="*/ 10799 w 21600"/>
                  <a:gd name="T1" fmla="*/ 0 h 21600"/>
                  <a:gd name="T2" fmla="*/ 10800 w 21600"/>
                  <a:gd name="T3" fmla="*/ 10800 h 21600"/>
                  <a:gd name="T4" fmla="*/ 21600 w 21600"/>
                  <a:gd name="T5" fmla="*/ 10800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10799" y="0"/>
                    </a:moveTo>
                    <a:cubicBezTo>
                      <a:pt x="4834" y="0"/>
                      <a:pt x="0" y="4835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lnTo>
                      <a:pt x="10800" y="108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7" name="Text Box 21"/>
              <p:cNvSpPr txBox="1">
                <a:spLocks noChangeArrowheads="1"/>
              </p:cNvSpPr>
              <p:nvPr/>
            </p:nvSpPr>
            <p:spPr bwMode="auto">
              <a:xfrm>
                <a:off x="3515" y="1418"/>
                <a:ext cx="1315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800"/>
                  <a:t>Субстрат</a:t>
                </a:r>
              </a:p>
            </p:txBody>
          </p:sp>
          <p:sp>
            <p:nvSpPr>
              <p:cNvPr id="75798" name="Text Box 22"/>
              <p:cNvSpPr txBox="1">
                <a:spLocks noChangeArrowheads="1"/>
              </p:cNvSpPr>
              <p:nvPr/>
            </p:nvSpPr>
            <p:spPr bwMode="auto">
              <a:xfrm>
                <a:off x="3696" y="2795"/>
                <a:ext cx="1497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800"/>
                  <a:t>Продукт</a:t>
                </a:r>
              </a:p>
            </p:txBody>
          </p:sp>
          <p:sp>
            <p:nvSpPr>
              <p:cNvPr id="75807" name="Line 31"/>
              <p:cNvSpPr>
                <a:spLocks noChangeShapeType="1"/>
              </p:cNvSpPr>
              <p:nvPr/>
            </p:nvSpPr>
            <p:spPr bwMode="auto">
              <a:xfrm>
                <a:off x="1292" y="2114"/>
                <a:ext cx="998" cy="22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5808" name="Text Box 32"/>
          <p:cNvSpPr txBox="1">
            <a:spLocks noChangeArrowheads="1"/>
          </p:cNvSpPr>
          <p:nvPr/>
        </p:nvSpPr>
        <p:spPr bwMode="auto">
          <a:xfrm>
            <a:off x="179388" y="1557338"/>
            <a:ext cx="8964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Фермент – белок третичной или четвертичной структуры</a:t>
            </a:r>
          </a:p>
        </p:txBody>
      </p:sp>
      <p:grpSp>
        <p:nvGrpSpPr>
          <p:cNvPr id="75795" name="Group 19"/>
          <p:cNvGrpSpPr>
            <a:grpSpLocks/>
          </p:cNvGrpSpPr>
          <p:nvPr/>
        </p:nvGrpSpPr>
        <p:grpSpPr bwMode="auto">
          <a:xfrm>
            <a:off x="755650" y="3789363"/>
            <a:ext cx="3203575" cy="2271712"/>
            <a:chOff x="1066" y="2387"/>
            <a:chExt cx="2018" cy="1431"/>
          </a:xfrm>
        </p:grpSpPr>
        <p:sp>
          <p:nvSpPr>
            <p:cNvPr id="75787" name="Text Box 11"/>
            <p:cNvSpPr txBox="1">
              <a:spLocks noChangeArrowheads="1"/>
            </p:cNvSpPr>
            <p:nvPr/>
          </p:nvSpPr>
          <p:spPr bwMode="auto">
            <a:xfrm>
              <a:off x="1066" y="3241"/>
              <a:ext cx="2018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Кофермент – вещество, необходимое для работы фермента</a:t>
              </a:r>
            </a:p>
          </p:txBody>
        </p:sp>
        <p:grpSp>
          <p:nvGrpSpPr>
            <p:cNvPr id="75789" name="Group 13"/>
            <p:cNvGrpSpPr>
              <a:grpSpLocks noChangeAspect="1"/>
            </p:cNvGrpSpPr>
            <p:nvPr/>
          </p:nvGrpSpPr>
          <p:grpSpPr bwMode="auto">
            <a:xfrm rot="1767875">
              <a:off x="1837" y="2387"/>
              <a:ext cx="807" cy="688"/>
              <a:chOff x="1632" y="1248"/>
              <a:chExt cx="2682" cy="2286"/>
            </a:xfrm>
          </p:grpSpPr>
          <p:sp>
            <p:nvSpPr>
              <p:cNvPr id="75790" name="Gear"/>
              <p:cNvSpPr>
                <a:spLocks noChangeAspect="1" noEditPoints="1" noChangeArrowheads="1"/>
              </p:cNvSpPr>
              <p:nvPr/>
            </p:nvSpPr>
            <p:spPr bwMode="auto">
              <a:xfrm>
                <a:off x="3119" y="1248"/>
                <a:ext cx="1195" cy="1048"/>
              </a:xfrm>
              <a:custGeom>
                <a:avLst/>
                <a:gdLst>
                  <a:gd name="T0" fmla="*/ 10800 w 21600"/>
                  <a:gd name="T1" fmla="*/ 0 h 21600"/>
                  <a:gd name="T2" fmla="*/ 21600 w 21600"/>
                  <a:gd name="T3" fmla="*/ 10800 h 21600"/>
                  <a:gd name="T4" fmla="*/ 10800 w 21600"/>
                  <a:gd name="T5" fmla="*/ 21600 h 21600"/>
                  <a:gd name="T6" fmla="*/ 0 w 21600"/>
                  <a:gd name="T7" fmla="*/ 10800 h 21600"/>
                  <a:gd name="T8" fmla="*/ 4374 w 21600"/>
                  <a:gd name="T9" fmla="*/ 3964 h 21600"/>
                  <a:gd name="T10" fmla="*/ 17841 w 21600"/>
                  <a:gd name="T11" fmla="*/ 1763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9689" y="1725"/>
                    </a:moveTo>
                    <a:lnTo>
                      <a:pt x="10304" y="85"/>
                    </a:lnTo>
                    <a:lnTo>
                      <a:pt x="11637" y="85"/>
                    </a:lnTo>
                    <a:lnTo>
                      <a:pt x="12303" y="1777"/>
                    </a:lnTo>
                    <a:lnTo>
                      <a:pt x="13072" y="1931"/>
                    </a:lnTo>
                    <a:lnTo>
                      <a:pt x="14303" y="598"/>
                    </a:lnTo>
                    <a:lnTo>
                      <a:pt x="15533" y="1110"/>
                    </a:lnTo>
                    <a:lnTo>
                      <a:pt x="15584" y="2905"/>
                    </a:lnTo>
                    <a:lnTo>
                      <a:pt x="16405" y="3520"/>
                    </a:lnTo>
                    <a:lnTo>
                      <a:pt x="17891" y="2751"/>
                    </a:lnTo>
                    <a:lnTo>
                      <a:pt x="18917" y="3674"/>
                    </a:lnTo>
                    <a:lnTo>
                      <a:pt x="18199" y="5314"/>
                    </a:lnTo>
                    <a:lnTo>
                      <a:pt x="18763" y="6083"/>
                    </a:lnTo>
                    <a:lnTo>
                      <a:pt x="20403" y="6032"/>
                    </a:lnTo>
                    <a:lnTo>
                      <a:pt x="20865" y="7211"/>
                    </a:lnTo>
                    <a:lnTo>
                      <a:pt x="19737" y="8185"/>
                    </a:lnTo>
                    <a:lnTo>
                      <a:pt x="20096" y="9723"/>
                    </a:lnTo>
                    <a:lnTo>
                      <a:pt x="21634" y="10287"/>
                    </a:lnTo>
                    <a:lnTo>
                      <a:pt x="21582" y="11620"/>
                    </a:lnTo>
                    <a:lnTo>
                      <a:pt x="20147" y="12184"/>
                    </a:lnTo>
                    <a:lnTo>
                      <a:pt x="19942" y="13158"/>
                    </a:lnTo>
                    <a:lnTo>
                      <a:pt x="21070" y="14234"/>
                    </a:lnTo>
                    <a:lnTo>
                      <a:pt x="20608" y="15362"/>
                    </a:lnTo>
                    <a:lnTo>
                      <a:pt x="19019" y="15465"/>
                    </a:lnTo>
                    <a:lnTo>
                      <a:pt x="18404" y="16439"/>
                    </a:lnTo>
                    <a:lnTo>
                      <a:pt x="19122" y="17925"/>
                    </a:lnTo>
                    <a:lnTo>
                      <a:pt x="18096" y="18797"/>
                    </a:lnTo>
                    <a:lnTo>
                      <a:pt x="16763" y="18284"/>
                    </a:lnTo>
                    <a:lnTo>
                      <a:pt x="15431" y="19002"/>
                    </a:lnTo>
                    <a:lnTo>
                      <a:pt x="15277" y="20848"/>
                    </a:lnTo>
                    <a:lnTo>
                      <a:pt x="14149" y="21155"/>
                    </a:lnTo>
                    <a:lnTo>
                      <a:pt x="13021" y="19925"/>
                    </a:lnTo>
                    <a:lnTo>
                      <a:pt x="12252" y="20181"/>
                    </a:lnTo>
                    <a:lnTo>
                      <a:pt x="11739" y="21668"/>
                    </a:lnTo>
                    <a:lnTo>
                      <a:pt x="10201" y="21668"/>
                    </a:lnTo>
                    <a:lnTo>
                      <a:pt x="9740" y="20130"/>
                    </a:lnTo>
                    <a:lnTo>
                      <a:pt x="8253" y="19771"/>
                    </a:lnTo>
                    <a:lnTo>
                      <a:pt x="7125" y="21001"/>
                    </a:lnTo>
                    <a:lnTo>
                      <a:pt x="5895" y="20489"/>
                    </a:lnTo>
                    <a:lnTo>
                      <a:pt x="5946" y="18592"/>
                    </a:lnTo>
                    <a:lnTo>
                      <a:pt x="5177" y="18131"/>
                    </a:lnTo>
                    <a:lnTo>
                      <a:pt x="3383" y="18848"/>
                    </a:lnTo>
                    <a:lnTo>
                      <a:pt x="2614" y="17874"/>
                    </a:lnTo>
                    <a:lnTo>
                      <a:pt x="3383" y="16182"/>
                    </a:lnTo>
                    <a:lnTo>
                      <a:pt x="2922" y="15465"/>
                    </a:lnTo>
                    <a:lnTo>
                      <a:pt x="922" y="15516"/>
                    </a:lnTo>
                    <a:lnTo>
                      <a:pt x="512" y="14234"/>
                    </a:lnTo>
                    <a:lnTo>
                      <a:pt x="1948" y="12901"/>
                    </a:lnTo>
                    <a:lnTo>
                      <a:pt x="1896" y="12184"/>
                    </a:lnTo>
                    <a:lnTo>
                      <a:pt x="0" y="11415"/>
                    </a:lnTo>
                    <a:lnTo>
                      <a:pt x="51" y="10031"/>
                    </a:lnTo>
                    <a:lnTo>
                      <a:pt x="1948" y="9313"/>
                    </a:lnTo>
                    <a:lnTo>
                      <a:pt x="2101" y="8595"/>
                    </a:lnTo>
                    <a:lnTo>
                      <a:pt x="615" y="7160"/>
                    </a:lnTo>
                    <a:lnTo>
                      <a:pt x="1127" y="5878"/>
                    </a:lnTo>
                    <a:lnTo>
                      <a:pt x="3178" y="5981"/>
                    </a:lnTo>
                    <a:lnTo>
                      <a:pt x="3588" y="5417"/>
                    </a:lnTo>
                    <a:lnTo>
                      <a:pt x="2819" y="3520"/>
                    </a:lnTo>
                    <a:lnTo>
                      <a:pt x="3742" y="2597"/>
                    </a:lnTo>
                    <a:lnTo>
                      <a:pt x="5536" y="3417"/>
                    </a:lnTo>
                    <a:lnTo>
                      <a:pt x="6049" y="3058"/>
                    </a:lnTo>
                    <a:lnTo>
                      <a:pt x="6100" y="1264"/>
                    </a:lnTo>
                    <a:lnTo>
                      <a:pt x="7228" y="700"/>
                    </a:lnTo>
                    <a:lnTo>
                      <a:pt x="8510" y="2033"/>
                    </a:lnTo>
                    <a:lnTo>
                      <a:pt x="9689" y="1725"/>
                    </a:lnTo>
                    <a:close/>
                    <a:moveTo>
                      <a:pt x="10817" y="14422"/>
                    </a:moveTo>
                    <a:lnTo>
                      <a:pt x="11175" y="14388"/>
                    </a:lnTo>
                    <a:lnTo>
                      <a:pt x="11534" y="14354"/>
                    </a:lnTo>
                    <a:lnTo>
                      <a:pt x="11893" y="14268"/>
                    </a:lnTo>
                    <a:lnTo>
                      <a:pt x="12218" y="14166"/>
                    </a:lnTo>
                    <a:lnTo>
                      <a:pt x="12508" y="13995"/>
                    </a:lnTo>
                    <a:lnTo>
                      <a:pt x="12816" y="13807"/>
                    </a:lnTo>
                    <a:lnTo>
                      <a:pt x="13106" y="13602"/>
                    </a:lnTo>
                    <a:lnTo>
                      <a:pt x="13329" y="13380"/>
                    </a:lnTo>
                    <a:lnTo>
                      <a:pt x="13568" y="13106"/>
                    </a:lnTo>
                    <a:lnTo>
                      <a:pt x="13790" y="12850"/>
                    </a:lnTo>
                    <a:lnTo>
                      <a:pt x="13961" y="12560"/>
                    </a:lnTo>
                    <a:lnTo>
                      <a:pt x="14115" y="12269"/>
                    </a:lnTo>
                    <a:lnTo>
                      <a:pt x="14217" y="11927"/>
                    </a:lnTo>
                    <a:lnTo>
                      <a:pt x="14320" y="11568"/>
                    </a:lnTo>
                    <a:lnTo>
                      <a:pt x="14388" y="11210"/>
                    </a:lnTo>
                    <a:lnTo>
                      <a:pt x="14388" y="10851"/>
                    </a:lnTo>
                    <a:lnTo>
                      <a:pt x="14388" y="10492"/>
                    </a:lnTo>
                    <a:lnTo>
                      <a:pt x="14320" y="10133"/>
                    </a:lnTo>
                    <a:lnTo>
                      <a:pt x="14217" y="9808"/>
                    </a:lnTo>
                    <a:lnTo>
                      <a:pt x="14115" y="9467"/>
                    </a:lnTo>
                    <a:lnTo>
                      <a:pt x="13961" y="9142"/>
                    </a:lnTo>
                    <a:lnTo>
                      <a:pt x="13790" y="8851"/>
                    </a:lnTo>
                    <a:lnTo>
                      <a:pt x="13568" y="8595"/>
                    </a:lnTo>
                    <a:lnTo>
                      <a:pt x="13329" y="8322"/>
                    </a:lnTo>
                    <a:lnTo>
                      <a:pt x="13106" y="8100"/>
                    </a:lnTo>
                    <a:lnTo>
                      <a:pt x="12816" y="7894"/>
                    </a:lnTo>
                    <a:lnTo>
                      <a:pt x="12508" y="7741"/>
                    </a:lnTo>
                    <a:lnTo>
                      <a:pt x="12218" y="7570"/>
                    </a:lnTo>
                    <a:lnTo>
                      <a:pt x="11893" y="7433"/>
                    </a:lnTo>
                    <a:lnTo>
                      <a:pt x="11534" y="7382"/>
                    </a:lnTo>
                    <a:lnTo>
                      <a:pt x="11175" y="7313"/>
                    </a:lnTo>
                    <a:lnTo>
                      <a:pt x="10817" y="7313"/>
                    </a:lnTo>
                    <a:lnTo>
                      <a:pt x="10441" y="7313"/>
                    </a:lnTo>
                    <a:lnTo>
                      <a:pt x="10082" y="7382"/>
                    </a:lnTo>
                    <a:lnTo>
                      <a:pt x="9757" y="7433"/>
                    </a:lnTo>
                    <a:lnTo>
                      <a:pt x="9432" y="7570"/>
                    </a:lnTo>
                    <a:lnTo>
                      <a:pt x="9142" y="7741"/>
                    </a:lnTo>
                    <a:lnTo>
                      <a:pt x="8834" y="7894"/>
                    </a:lnTo>
                    <a:lnTo>
                      <a:pt x="8544" y="8100"/>
                    </a:lnTo>
                    <a:lnTo>
                      <a:pt x="8287" y="8322"/>
                    </a:lnTo>
                    <a:lnTo>
                      <a:pt x="8048" y="8595"/>
                    </a:lnTo>
                    <a:lnTo>
                      <a:pt x="7860" y="8851"/>
                    </a:lnTo>
                    <a:lnTo>
                      <a:pt x="7689" y="9142"/>
                    </a:lnTo>
                    <a:lnTo>
                      <a:pt x="7536" y="9467"/>
                    </a:lnTo>
                    <a:lnTo>
                      <a:pt x="7399" y="9808"/>
                    </a:lnTo>
                    <a:lnTo>
                      <a:pt x="7331" y="10133"/>
                    </a:lnTo>
                    <a:lnTo>
                      <a:pt x="7262" y="10492"/>
                    </a:lnTo>
                    <a:lnTo>
                      <a:pt x="7262" y="10851"/>
                    </a:lnTo>
                    <a:lnTo>
                      <a:pt x="7262" y="11210"/>
                    </a:lnTo>
                    <a:lnTo>
                      <a:pt x="7331" y="11568"/>
                    </a:lnTo>
                    <a:lnTo>
                      <a:pt x="7399" y="11927"/>
                    </a:lnTo>
                    <a:lnTo>
                      <a:pt x="7536" y="12269"/>
                    </a:lnTo>
                    <a:lnTo>
                      <a:pt x="7689" y="12560"/>
                    </a:lnTo>
                    <a:lnTo>
                      <a:pt x="7860" y="12850"/>
                    </a:lnTo>
                    <a:lnTo>
                      <a:pt x="8048" y="13106"/>
                    </a:lnTo>
                    <a:lnTo>
                      <a:pt x="8287" y="13380"/>
                    </a:lnTo>
                    <a:lnTo>
                      <a:pt x="8544" y="13602"/>
                    </a:lnTo>
                    <a:lnTo>
                      <a:pt x="8834" y="13807"/>
                    </a:lnTo>
                    <a:lnTo>
                      <a:pt x="9142" y="13995"/>
                    </a:lnTo>
                    <a:lnTo>
                      <a:pt x="9432" y="14166"/>
                    </a:lnTo>
                    <a:lnTo>
                      <a:pt x="9757" y="14268"/>
                    </a:lnTo>
                    <a:lnTo>
                      <a:pt x="10082" y="14354"/>
                    </a:lnTo>
                    <a:lnTo>
                      <a:pt x="10441" y="14388"/>
                    </a:lnTo>
                    <a:lnTo>
                      <a:pt x="10817" y="14422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20099999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sp>
            <p:nvSpPr>
              <p:cNvPr id="75791" name="AutoShape 15"/>
              <p:cNvSpPr>
                <a:spLocks noChangeAspect="1" noEditPoints="1" noChangeArrowheads="1"/>
              </p:cNvSpPr>
              <p:nvPr/>
            </p:nvSpPr>
            <p:spPr bwMode="auto">
              <a:xfrm>
                <a:off x="1632" y="1680"/>
                <a:ext cx="1429" cy="1253"/>
              </a:xfrm>
              <a:custGeom>
                <a:avLst/>
                <a:gdLst>
                  <a:gd name="T0" fmla="*/ 10800 w 21600"/>
                  <a:gd name="T1" fmla="*/ 0 h 21600"/>
                  <a:gd name="T2" fmla="*/ 21600 w 21600"/>
                  <a:gd name="T3" fmla="*/ 10800 h 21600"/>
                  <a:gd name="T4" fmla="*/ 10800 w 21600"/>
                  <a:gd name="T5" fmla="*/ 21600 h 21600"/>
                  <a:gd name="T6" fmla="*/ 0 w 21600"/>
                  <a:gd name="T7" fmla="*/ 10800 h 21600"/>
                  <a:gd name="T8" fmla="*/ 4374 w 21600"/>
                  <a:gd name="T9" fmla="*/ 3964 h 21600"/>
                  <a:gd name="T10" fmla="*/ 17841 w 21600"/>
                  <a:gd name="T11" fmla="*/ 1763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9689" y="1725"/>
                    </a:moveTo>
                    <a:lnTo>
                      <a:pt x="10304" y="85"/>
                    </a:lnTo>
                    <a:lnTo>
                      <a:pt x="11637" y="85"/>
                    </a:lnTo>
                    <a:lnTo>
                      <a:pt x="12303" y="1777"/>
                    </a:lnTo>
                    <a:lnTo>
                      <a:pt x="13072" y="1931"/>
                    </a:lnTo>
                    <a:lnTo>
                      <a:pt x="14303" y="598"/>
                    </a:lnTo>
                    <a:lnTo>
                      <a:pt x="15533" y="1110"/>
                    </a:lnTo>
                    <a:lnTo>
                      <a:pt x="15584" y="2905"/>
                    </a:lnTo>
                    <a:lnTo>
                      <a:pt x="16405" y="3520"/>
                    </a:lnTo>
                    <a:lnTo>
                      <a:pt x="17891" y="2751"/>
                    </a:lnTo>
                    <a:lnTo>
                      <a:pt x="18917" y="3674"/>
                    </a:lnTo>
                    <a:lnTo>
                      <a:pt x="18199" y="5314"/>
                    </a:lnTo>
                    <a:lnTo>
                      <a:pt x="18763" y="6083"/>
                    </a:lnTo>
                    <a:lnTo>
                      <a:pt x="20403" y="6032"/>
                    </a:lnTo>
                    <a:lnTo>
                      <a:pt x="20865" y="7211"/>
                    </a:lnTo>
                    <a:lnTo>
                      <a:pt x="19737" y="8185"/>
                    </a:lnTo>
                    <a:lnTo>
                      <a:pt x="20096" y="9723"/>
                    </a:lnTo>
                    <a:lnTo>
                      <a:pt x="21634" y="10287"/>
                    </a:lnTo>
                    <a:lnTo>
                      <a:pt x="21582" y="11620"/>
                    </a:lnTo>
                    <a:lnTo>
                      <a:pt x="20147" y="12184"/>
                    </a:lnTo>
                    <a:lnTo>
                      <a:pt x="19942" y="13158"/>
                    </a:lnTo>
                    <a:lnTo>
                      <a:pt x="21070" y="14234"/>
                    </a:lnTo>
                    <a:lnTo>
                      <a:pt x="20608" y="15362"/>
                    </a:lnTo>
                    <a:lnTo>
                      <a:pt x="19019" y="15465"/>
                    </a:lnTo>
                    <a:lnTo>
                      <a:pt x="18404" y="16439"/>
                    </a:lnTo>
                    <a:lnTo>
                      <a:pt x="19122" y="17925"/>
                    </a:lnTo>
                    <a:lnTo>
                      <a:pt x="18096" y="18797"/>
                    </a:lnTo>
                    <a:lnTo>
                      <a:pt x="16763" y="18284"/>
                    </a:lnTo>
                    <a:lnTo>
                      <a:pt x="15431" y="19002"/>
                    </a:lnTo>
                    <a:lnTo>
                      <a:pt x="15277" y="20848"/>
                    </a:lnTo>
                    <a:lnTo>
                      <a:pt x="14149" y="21155"/>
                    </a:lnTo>
                    <a:lnTo>
                      <a:pt x="13021" y="19925"/>
                    </a:lnTo>
                    <a:lnTo>
                      <a:pt x="12252" y="20181"/>
                    </a:lnTo>
                    <a:lnTo>
                      <a:pt x="11739" y="21668"/>
                    </a:lnTo>
                    <a:lnTo>
                      <a:pt x="10201" y="21668"/>
                    </a:lnTo>
                    <a:lnTo>
                      <a:pt x="9740" y="20130"/>
                    </a:lnTo>
                    <a:lnTo>
                      <a:pt x="8253" y="19771"/>
                    </a:lnTo>
                    <a:lnTo>
                      <a:pt x="7125" y="21001"/>
                    </a:lnTo>
                    <a:lnTo>
                      <a:pt x="5895" y="20489"/>
                    </a:lnTo>
                    <a:lnTo>
                      <a:pt x="5946" y="18592"/>
                    </a:lnTo>
                    <a:lnTo>
                      <a:pt x="5177" y="18131"/>
                    </a:lnTo>
                    <a:lnTo>
                      <a:pt x="3383" y="18848"/>
                    </a:lnTo>
                    <a:lnTo>
                      <a:pt x="2614" y="17874"/>
                    </a:lnTo>
                    <a:lnTo>
                      <a:pt x="3383" y="16182"/>
                    </a:lnTo>
                    <a:lnTo>
                      <a:pt x="2922" y="15465"/>
                    </a:lnTo>
                    <a:lnTo>
                      <a:pt x="922" y="15516"/>
                    </a:lnTo>
                    <a:lnTo>
                      <a:pt x="512" y="14234"/>
                    </a:lnTo>
                    <a:lnTo>
                      <a:pt x="1948" y="12901"/>
                    </a:lnTo>
                    <a:lnTo>
                      <a:pt x="1896" y="12184"/>
                    </a:lnTo>
                    <a:lnTo>
                      <a:pt x="0" y="11415"/>
                    </a:lnTo>
                    <a:lnTo>
                      <a:pt x="51" y="10031"/>
                    </a:lnTo>
                    <a:lnTo>
                      <a:pt x="1948" y="9313"/>
                    </a:lnTo>
                    <a:lnTo>
                      <a:pt x="2101" y="8595"/>
                    </a:lnTo>
                    <a:lnTo>
                      <a:pt x="615" y="7160"/>
                    </a:lnTo>
                    <a:lnTo>
                      <a:pt x="1127" y="5878"/>
                    </a:lnTo>
                    <a:lnTo>
                      <a:pt x="3178" y="5981"/>
                    </a:lnTo>
                    <a:lnTo>
                      <a:pt x="3588" y="5417"/>
                    </a:lnTo>
                    <a:lnTo>
                      <a:pt x="2819" y="3520"/>
                    </a:lnTo>
                    <a:lnTo>
                      <a:pt x="3742" y="2597"/>
                    </a:lnTo>
                    <a:lnTo>
                      <a:pt x="5536" y="3417"/>
                    </a:lnTo>
                    <a:lnTo>
                      <a:pt x="6049" y="3058"/>
                    </a:lnTo>
                    <a:lnTo>
                      <a:pt x="6100" y="1264"/>
                    </a:lnTo>
                    <a:lnTo>
                      <a:pt x="7228" y="700"/>
                    </a:lnTo>
                    <a:lnTo>
                      <a:pt x="8510" y="2033"/>
                    </a:lnTo>
                    <a:lnTo>
                      <a:pt x="9689" y="1725"/>
                    </a:lnTo>
                    <a:close/>
                    <a:moveTo>
                      <a:pt x="10817" y="14422"/>
                    </a:moveTo>
                    <a:lnTo>
                      <a:pt x="11175" y="14388"/>
                    </a:lnTo>
                    <a:lnTo>
                      <a:pt x="11534" y="14354"/>
                    </a:lnTo>
                    <a:lnTo>
                      <a:pt x="11893" y="14268"/>
                    </a:lnTo>
                    <a:lnTo>
                      <a:pt x="12218" y="14166"/>
                    </a:lnTo>
                    <a:lnTo>
                      <a:pt x="12508" y="13995"/>
                    </a:lnTo>
                    <a:lnTo>
                      <a:pt x="12816" y="13807"/>
                    </a:lnTo>
                    <a:lnTo>
                      <a:pt x="13106" y="13602"/>
                    </a:lnTo>
                    <a:lnTo>
                      <a:pt x="13329" y="13380"/>
                    </a:lnTo>
                    <a:lnTo>
                      <a:pt x="13568" y="13106"/>
                    </a:lnTo>
                    <a:lnTo>
                      <a:pt x="13790" y="12850"/>
                    </a:lnTo>
                    <a:lnTo>
                      <a:pt x="13961" y="12560"/>
                    </a:lnTo>
                    <a:lnTo>
                      <a:pt x="14115" y="12269"/>
                    </a:lnTo>
                    <a:lnTo>
                      <a:pt x="14217" y="11927"/>
                    </a:lnTo>
                    <a:lnTo>
                      <a:pt x="14320" y="11568"/>
                    </a:lnTo>
                    <a:lnTo>
                      <a:pt x="14388" y="11210"/>
                    </a:lnTo>
                    <a:lnTo>
                      <a:pt x="14388" y="10851"/>
                    </a:lnTo>
                    <a:lnTo>
                      <a:pt x="14388" y="10492"/>
                    </a:lnTo>
                    <a:lnTo>
                      <a:pt x="14320" y="10133"/>
                    </a:lnTo>
                    <a:lnTo>
                      <a:pt x="14217" y="9808"/>
                    </a:lnTo>
                    <a:lnTo>
                      <a:pt x="14115" y="9467"/>
                    </a:lnTo>
                    <a:lnTo>
                      <a:pt x="13961" y="9142"/>
                    </a:lnTo>
                    <a:lnTo>
                      <a:pt x="13790" y="8851"/>
                    </a:lnTo>
                    <a:lnTo>
                      <a:pt x="13568" y="8595"/>
                    </a:lnTo>
                    <a:lnTo>
                      <a:pt x="13329" y="8322"/>
                    </a:lnTo>
                    <a:lnTo>
                      <a:pt x="13106" y="8100"/>
                    </a:lnTo>
                    <a:lnTo>
                      <a:pt x="12816" y="7894"/>
                    </a:lnTo>
                    <a:lnTo>
                      <a:pt x="12508" y="7741"/>
                    </a:lnTo>
                    <a:lnTo>
                      <a:pt x="12218" y="7570"/>
                    </a:lnTo>
                    <a:lnTo>
                      <a:pt x="11893" y="7433"/>
                    </a:lnTo>
                    <a:lnTo>
                      <a:pt x="11534" y="7382"/>
                    </a:lnTo>
                    <a:lnTo>
                      <a:pt x="11175" y="7313"/>
                    </a:lnTo>
                    <a:lnTo>
                      <a:pt x="10817" y="7313"/>
                    </a:lnTo>
                    <a:lnTo>
                      <a:pt x="10441" y="7313"/>
                    </a:lnTo>
                    <a:lnTo>
                      <a:pt x="10082" y="7382"/>
                    </a:lnTo>
                    <a:lnTo>
                      <a:pt x="9757" y="7433"/>
                    </a:lnTo>
                    <a:lnTo>
                      <a:pt x="9432" y="7570"/>
                    </a:lnTo>
                    <a:lnTo>
                      <a:pt x="9142" y="7741"/>
                    </a:lnTo>
                    <a:lnTo>
                      <a:pt x="8834" y="7894"/>
                    </a:lnTo>
                    <a:lnTo>
                      <a:pt x="8544" y="8100"/>
                    </a:lnTo>
                    <a:lnTo>
                      <a:pt x="8287" y="8322"/>
                    </a:lnTo>
                    <a:lnTo>
                      <a:pt x="8048" y="8595"/>
                    </a:lnTo>
                    <a:lnTo>
                      <a:pt x="7860" y="8851"/>
                    </a:lnTo>
                    <a:lnTo>
                      <a:pt x="7689" y="9142"/>
                    </a:lnTo>
                    <a:lnTo>
                      <a:pt x="7536" y="9467"/>
                    </a:lnTo>
                    <a:lnTo>
                      <a:pt x="7399" y="9808"/>
                    </a:lnTo>
                    <a:lnTo>
                      <a:pt x="7331" y="10133"/>
                    </a:lnTo>
                    <a:lnTo>
                      <a:pt x="7262" y="10492"/>
                    </a:lnTo>
                    <a:lnTo>
                      <a:pt x="7262" y="10851"/>
                    </a:lnTo>
                    <a:lnTo>
                      <a:pt x="7262" y="11210"/>
                    </a:lnTo>
                    <a:lnTo>
                      <a:pt x="7331" y="11568"/>
                    </a:lnTo>
                    <a:lnTo>
                      <a:pt x="7399" y="11927"/>
                    </a:lnTo>
                    <a:lnTo>
                      <a:pt x="7536" y="12269"/>
                    </a:lnTo>
                    <a:lnTo>
                      <a:pt x="7689" y="12560"/>
                    </a:lnTo>
                    <a:lnTo>
                      <a:pt x="7860" y="12850"/>
                    </a:lnTo>
                    <a:lnTo>
                      <a:pt x="8048" y="13106"/>
                    </a:lnTo>
                    <a:lnTo>
                      <a:pt x="8287" y="13380"/>
                    </a:lnTo>
                    <a:lnTo>
                      <a:pt x="8544" y="13602"/>
                    </a:lnTo>
                    <a:lnTo>
                      <a:pt x="8834" y="13807"/>
                    </a:lnTo>
                    <a:lnTo>
                      <a:pt x="9142" y="13995"/>
                    </a:lnTo>
                    <a:lnTo>
                      <a:pt x="9432" y="14166"/>
                    </a:lnTo>
                    <a:lnTo>
                      <a:pt x="9757" y="14268"/>
                    </a:lnTo>
                    <a:lnTo>
                      <a:pt x="10082" y="14354"/>
                    </a:lnTo>
                    <a:lnTo>
                      <a:pt x="10441" y="14388"/>
                    </a:lnTo>
                    <a:lnTo>
                      <a:pt x="10817" y="14422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20099999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sp>
            <p:nvSpPr>
              <p:cNvPr id="75792" name="AutoShape 16"/>
              <p:cNvSpPr>
                <a:spLocks noChangeAspect="1" noEditPoints="1" noChangeArrowheads="1"/>
              </p:cNvSpPr>
              <p:nvPr/>
            </p:nvSpPr>
            <p:spPr bwMode="auto">
              <a:xfrm>
                <a:off x="2559" y="2142"/>
                <a:ext cx="1588" cy="1392"/>
              </a:xfrm>
              <a:custGeom>
                <a:avLst/>
                <a:gdLst>
                  <a:gd name="T0" fmla="*/ 10800 w 21600"/>
                  <a:gd name="T1" fmla="*/ 0 h 21600"/>
                  <a:gd name="T2" fmla="*/ 21600 w 21600"/>
                  <a:gd name="T3" fmla="*/ 10800 h 21600"/>
                  <a:gd name="T4" fmla="*/ 10800 w 21600"/>
                  <a:gd name="T5" fmla="*/ 21600 h 21600"/>
                  <a:gd name="T6" fmla="*/ 0 w 21600"/>
                  <a:gd name="T7" fmla="*/ 10800 h 21600"/>
                  <a:gd name="T8" fmla="*/ 4374 w 21600"/>
                  <a:gd name="T9" fmla="*/ 3964 h 21600"/>
                  <a:gd name="T10" fmla="*/ 17841 w 21600"/>
                  <a:gd name="T11" fmla="*/ 1763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9689" y="1725"/>
                    </a:moveTo>
                    <a:lnTo>
                      <a:pt x="10304" y="85"/>
                    </a:lnTo>
                    <a:lnTo>
                      <a:pt x="11637" y="85"/>
                    </a:lnTo>
                    <a:lnTo>
                      <a:pt x="12303" y="1777"/>
                    </a:lnTo>
                    <a:lnTo>
                      <a:pt x="13072" y="1931"/>
                    </a:lnTo>
                    <a:lnTo>
                      <a:pt x="14303" y="598"/>
                    </a:lnTo>
                    <a:lnTo>
                      <a:pt x="15533" y="1110"/>
                    </a:lnTo>
                    <a:lnTo>
                      <a:pt x="15584" y="2905"/>
                    </a:lnTo>
                    <a:lnTo>
                      <a:pt x="16405" y="3520"/>
                    </a:lnTo>
                    <a:lnTo>
                      <a:pt x="17891" y="2751"/>
                    </a:lnTo>
                    <a:lnTo>
                      <a:pt x="18917" y="3674"/>
                    </a:lnTo>
                    <a:lnTo>
                      <a:pt x="18199" y="5314"/>
                    </a:lnTo>
                    <a:lnTo>
                      <a:pt x="18763" y="6083"/>
                    </a:lnTo>
                    <a:lnTo>
                      <a:pt x="20403" y="6032"/>
                    </a:lnTo>
                    <a:lnTo>
                      <a:pt x="20865" y="7211"/>
                    </a:lnTo>
                    <a:lnTo>
                      <a:pt x="19737" y="8185"/>
                    </a:lnTo>
                    <a:lnTo>
                      <a:pt x="20096" y="9723"/>
                    </a:lnTo>
                    <a:lnTo>
                      <a:pt x="21634" y="10287"/>
                    </a:lnTo>
                    <a:lnTo>
                      <a:pt x="21582" y="11620"/>
                    </a:lnTo>
                    <a:lnTo>
                      <a:pt x="20147" y="12184"/>
                    </a:lnTo>
                    <a:lnTo>
                      <a:pt x="19942" y="13158"/>
                    </a:lnTo>
                    <a:lnTo>
                      <a:pt x="21070" y="14234"/>
                    </a:lnTo>
                    <a:lnTo>
                      <a:pt x="20608" y="15362"/>
                    </a:lnTo>
                    <a:lnTo>
                      <a:pt x="19019" y="15465"/>
                    </a:lnTo>
                    <a:lnTo>
                      <a:pt x="18404" y="16439"/>
                    </a:lnTo>
                    <a:lnTo>
                      <a:pt x="19122" y="17925"/>
                    </a:lnTo>
                    <a:lnTo>
                      <a:pt x="18096" y="18797"/>
                    </a:lnTo>
                    <a:lnTo>
                      <a:pt x="16763" y="18284"/>
                    </a:lnTo>
                    <a:lnTo>
                      <a:pt x="15431" y="19002"/>
                    </a:lnTo>
                    <a:lnTo>
                      <a:pt x="15277" y="20848"/>
                    </a:lnTo>
                    <a:lnTo>
                      <a:pt x="14149" y="21155"/>
                    </a:lnTo>
                    <a:lnTo>
                      <a:pt x="13021" y="19925"/>
                    </a:lnTo>
                    <a:lnTo>
                      <a:pt x="12252" y="20181"/>
                    </a:lnTo>
                    <a:lnTo>
                      <a:pt x="11739" y="21668"/>
                    </a:lnTo>
                    <a:lnTo>
                      <a:pt x="10201" y="21668"/>
                    </a:lnTo>
                    <a:lnTo>
                      <a:pt x="9740" y="20130"/>
                    </a:lnTo>
                    <a:lnTo>
                      <a:pt x="8253" y="19771"/>
                    </a:lnTo>
                    <a:lnTo>
                      <a:pt x="7125" y="21001"/>
                    </a:lnTo>
                    <a:lnTo>
                      <a:pt x="5895" y="20489"/>
                    </a:lnTo>
                    <a:lnTo>
                      <a:pt x="5946" y="18592"/>
                    </a:lnTo>
                    <a:lnTo>
                      <a:pt x="5177" y="18131"/>
                    </a:lnTo>
                    <a:lnTo>
                      <a:pt x="3383" y="18848"/>
                    </a:lnTo>
                    <a:lnTo>
                      <a:pt x="2614" y="17874"/>
                    </a:lnTo>
                    <a:lnTo>
                      <a:pt x="3383" y="16182"/>
                    </a:lnTo>
                    <a:lnTo>
                      <a:pt x="2922" y="15465"/>
                    </a:lnTo>
                    <a:lnTo>
                      <a:pt x="922" y="15516"/>
                    </a:lnTo>
                    <a:lnTo>
                      <a:pt x="512" y="14234"/>
                    </a:lnTo>
                    <a:lnTo>
                      <a:pt x="1948" y="12901"/>
                    </a:lnTo>
                    <a:lnTo>
                      <a:pt x="1896" y="12184"/>
                    </a:lnTo>
                    <a:lnTo>
                      <a:pt x="0" y="11415"/>
                    </a:lnTo>
                    <a:lnTo>
                      <a:pt x="51" y="10031"/>
                    </a:lnTo>
                    <a:lnTo>
                      <a:pt x="1948" y="9313"/>
                    </a:lnTo>
                    <a:lnTo>
                      <a:pt x="2101" y="8595"/>
                    </a:lnTo>
                    <a:lnTo>
                      <a:pt x="615" y="7160"/>
                    </a:lnTo>
                    <a:lnTo>
                      <a:pt x="1127" y="5878"/>
                    </a:lnTo>
                    <a:lnTo>
                      <a:pt x="3178" y="5981"/>
                    </a:lnTo>
                    <a:lnTo>
                      <a:pt x="3588" y="5417"/>
                    </a:lnTo>
                    <a:lnTo>
                      <a:pt x="2819" y="3520"/>
                    </a:lnTo>
                    <a:lnTo>
                      <a:pt x="3742" y="2597"/>
                    </a:lnTo>
                    <a:lnTo>
                      <a:pt x="5536" y="3417"/>
                    </a:lnTo>
                    <a:lnTo>
                      <a:pt x="6049" y="3058"/>
                    </a:lnTo>
                    <a:lnTo>
                      <a:pt x="6100" y="1264"/>
                    </a:lnTo>
                    <a:lnTo>
                      <a:pt x="7228" y="700"/>
                    </a:lnTo>
                    <a:lnTo>
                      <a:pt x="8510" y="2033"/>
                    </a:lnTo>
                    <a:lnTo>
                      <a:pt x="9689" y="1725"/>
                    </a:lnTo>
                    <a:close/>
                    <a:moveTo>
                      <a:pt x="10817" y="14422"/>
                    </a:moveTo>
                    <a:lnTo>
                      <a:pt x="11175" y="14388"/>
                    </a:lnTo>
                    <a:lnTo>
                      <a:pt x="11534" y="14354"/>
                    </a:lnTo>
                    <a:lnTo>
                      <a:pt x="11893" y="14268"/>
                    </a:lnTo>
                    <a:lnTo>
                      <a:pt x="12218" y="14166"/>
                    </a:lnTo>
                    <a:lnTo>
                      <a:pt x="12508" y="13995"/>
                    </a:lnTo>
                    <a:lnTo>
                      <a:pt x="12816" y="13807"/>
                    </a:lnTo>
                    <a:lnTo>
                      <a:pt x="13106" y="13602"/>
                    </a:lnTo>
                    <a:lnTo>
                      <a:pt x="13329" y="13380"/>
                    </a:lnTo>
                    <a:lnTo>
                      <a:pt x="13568" y="13106"/>
                    </a:lnTo>
                    <a:lnTo>
                      <a:pt x="13790" y="12850"/>
                    </a:lnTo>
                    <a:lnTo>
                      <a:pt x="13961" y="12560"/>
                    </a:lnTo>
                    <a:lnTo>
                      <a:pt x="14115" y="12269"/>
                    </a:lnTo>
                    <a:lnTo>
                      <a:pt x="14217" y="11927"/>
                    </a:lnTo>
                    <a:lnTo>
                      <a:pt x="14320" y="11568"/>
                    </a:lnTo>
                    <a:lnTo>
                      <a:pt x="14388" y="11210"/>
                    </a:lnTo>
                    <a:lnTo>
                      <a:pt x="14388" y="10851"/>
                    </a:lnTo>
                    <a:lnTo>
                      <a:pt x="14388" y="10492"/>
                    </a:lnTo>
                    <a:lnTo>
                      <a:pt x="14320" y="10133"/>
                    </a:lnTo>
                    <a:lnTo>
                      <a:pt x="14217" y="9808"/>
                    </a:lnTo>
                    <a:lnTo>
                      <a:pt x="14115" y="9467"/>
                    </a:lnTo>
                    <a:lnTo>
                      <a:pt x="13961" y="9142"/>
                    </a:lnTo>
                    <a:lnTo>
                      <a:pt x="13790" y="8851"/>
                    </a:lnTo>
                    <a:lnTo>
                      <a:pt x="13568" y="8595"/>
                    </a:lnTo>
                    <a:lnTo>
                      <a:pt x="13329" y="8322"/>
                    </a:lnTo>
                    <a:lnTo>
                      <a:pt x="13106" y="8100"/>
                    </a:lnTo>
                    <a:lnTo>
                      <a:pt x="12816" y="7894"/>
                    </a:lnTo>
                    <a:lnTo>
                      <a:pt x="12508" y="7741"/>
                    </a:lnTo>
                    <a:lnTo>
                      <a:pt x="12218" y="7570"/>
                    </a:lnTo>
                    <a:lnTo>
                      <a:pt x="11893" y="7433"/>
                    </a:lnTo>
                    <a:lnTo>
                      <a:pt x="11534" y="7382"/>
                    </a:lnTo>
                    <a:lnTo>
                      <a:pt x="11175" y="7313"/>
                    </a:lnTo>
                    <a:lnTo>
                      <a:pt x="10817" y="7313"/>
                    </a:lnTo>
                    <a:lnTo>
                      <a:pt x="10441" y="7313"/>
                    </a:lnTo>
                    <a:lnTo>
                      <a:pt x="10082" y="7382"/>
                    </a:lnTo>
                    <a:lnTo>
                      <a:pt x="9757" y="7433"/>
                    </a:lnTo>
                    <a:lnTo>
                      <a:pt x="9432" y="7570"/>
                    </a:lnTo>
                    <a:lnTo>
                      <a:pt x="9142" y="7741"/>
                    </a:lnTo>
                    <a:lnTo>
                      <a:pt x="8834" y="7894"/>
                    </a:lnTo>
                    <a:lnTo>
                      <a:pt x="8544" y="8100"/>
                    </a:lnTo>
                    <a:lnTo>
                      <a:pt x="8287" y="8322"/>
                    </a:lnTo>
                    <a:lnTo>
                      <a:pt x="8048" y="8595"/>
                    </a:lnTo>
                    <a:lnTo>
                      <a:pt x="7860" y="8851"/>
                    </a:lnTo>
                    <a:lnTo>
                      <a:pt x="7689" y="9142"/>
                    </a:lnTo>
                    <a:lnTo>
                      <a:pt x="7536" y="9467"/>
                    </a:lnTo>
                    <a:lnTo>
                      <a:pt x="7399" y="9808"/>
                    </a:lnTo>
                    <a:lnTo>
                      <a:pt x="7331" y="10133"/>
                    </a:lnTo>
                    <a:lnTo>
                      <a:pt x="7262" y="10492"/>
                    </a:lnTo>
                    <a:lnTo>
                      <a:pt x="7262" y="10851"/>
                    </a:lnTo>
                    <a:lnTo>
                      <a:pt x="7262" y="11210"/>
                    </a:lnTo>
                    <a:lnTo>
                      <a:pt x="7331" y="11568"/>
                    </a:lnTo>
                    <a:lnTo>
                      <a:pt x="7399" y="11927"/>
                    </a:lnTo>
                    <a:lnTo>
                      <a:pt x="7536" y="12269"/>
                    </a:lnTo>
                    <a:lnTo>
                      <a:pt x="7689" y="12560"/>
                    </a:lnTo>
                    <a:lnTo>
                      <a:pt x="7860" y="12850"/>
                    </a:lnTo>
                    <a:lnTo>
                      <a:pt x="8048" y="13106"/>
                    </a:lnTo>
                    <a:lnTo>
                      <a:pt x="8287" y="13380"/>
                    </a:lnTo>
                    <a:lnTo>
                      <a:pt x="8544" y="13602"/>
                    </a:lnTo>
                    <a:lnTo>
                      <a:pt x="8834" y="13807"/>
                    </a:lnTo>
                    <a:lnTo>
                      <a:pt x="9142" y="13995"/>
                    </a:lnTo>
                    <a:lnTo>
                      <a:pt x="9432" y="14166"/>
                    </a:lnTo>
                    <a:lnTo>
                      <a:pt x="9757" y="14268"/>
                    </a:lnTo>
                    <a:lnTo>
                      <a:pt x="10082" y="14354"/>
                    </a:lnTo>
                    <a:lnTo>
                      <a:pt x="10441" y="14388"/>
                    </a:lnTo>
                    <a:lnTo>
                      <a:pt x="10817" y="14422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20099999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</p:grpSp>
        <p:sp>
          <p:nvSpPr>
            <p:cNvPr id="75794" name="Line 18"/>
            <p:cNvSpPr>
              <a:spLocks noChangeShapeType="1"/>
            </p:cNvSpPr>
            <p:nvPr/>
          </p:nvSpPr>
          <p:spPr bwMode="auto">
            <a:xfrm flipV="1">
              <a:off x="1655" y="3022"/>
              <a:ext cx="272" cy="18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5815" name="AutoShape 3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164388" y="5734050"/>
            <a:ext cx="1439862" cy="50323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r>
              <a:rPr lang="ru-RU" sz="3600">
                <a:solidFill>
                  <a:srgbClr val="FF0000"/>
                </a:solidFill>
              </a:rPr>
              <a:t>Витамины</a:t>
            </a:r>
            <a:r>
              <a:rPr lang="ru-RU" sz="3600"/>
              <a:t> –неполимерные вещества, необходимые для жизни клетки в микроколичествах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684213" y="2708275"/>
            <a:ext cx="360045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Водорастворимые</a:t>
            </a:r>
          </a:p>
          <a:p>
            <a:pPr algn="ctr">
              <a:spcBef>
                <a:spcPct val="50000"/>
              </a:spcBef>
            </a:pPr>
            <a:r>
              <a:rPr lang="ru-RU" sz="2800"/>
              <a:t>В</a:t>
            </a:r>
            <a:r>
              <a:rPr lang="ru-RU" sz="2800" baseline="-25000"/>
              <a:t>1-12</a:t>
            </a:r>
            <a:r>
              <a:rPr lang="ru-RU" sz="2800"/>
              <a:t>, С, РР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4643438" y="2708275"/>
            <a:ext cx="360045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Жирорастворимые</a:t>
            </a:r>
          </a:p>
          <a:p>
            <a:pPr algn="ctr">
              <a:spcBef>
                <a:spcPct val="50000"/>
              </a:spcBef>
            </a:pPr>
            <a:r>
              <a:rPr lang="ru-RU" sz="2800"/>
              <a:t>А, Д, Е, К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395288" y="4221163"/>
            <a:ext cx="835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Свойства</a:t>
            </a:r>
            <a:r>
              <a:rPr lang="ru-RU" sz="2400"/>
              <a:t>: Разрушаются при температуре и на свету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468313" y="5084763"/>
            <a:ext cx="835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Функции</a:t>
            </a:r>
            <a:r>
              <a:rPr lang="ru-RU" sz="2400"/>
              <a:t>: Являются коферментами</a:t>
            </a:r>
          </a:p>
        </p:txBody>
      </p:sp>
      <p:sp>
        <p:nvSpPr>
          <p:cNvPr id="77832" name="AutoShape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516688" y="5229225"/>
            <a:ext cx="1727200" cy="5048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WordArt 4"/>
          <p:cNvSpPr>
            <a:spLocks noChangeArrowheads="1" noChangeShapeType="1" noTextEdit="1"/>
          </p:cNvSpPr>
          <p:nvPr/>
        </p:nvSpPr>
        <p:spPr bwMode="auto">
          <a:xfrm>
            <a:off x="1187450" y="1989138"/>
            <a:ext cx="6985000" cy="25082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000" kern="10" spc="8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Успехов на</a:t>
            </a:r>
          </a:p>
          <a:p>
            <a:pPr algn="ctr"/>
            <a:r>
              <a:rPr lang="ru-RU" sz="4000" kern="10" spc="8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контрольной работе!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Основные органические вещества в клетке</a:t>
            </a:r>
          </a:p>
        </p:txBody>
      </p:sp>
      <p:sp>
        <p:nvSpPr>
          <p:cNvPr id="27729" name="Rectangle 81"/>
          <p:cNvSpPr>
            <a:spLocks noGrp="1" noChangeArrowheads="1"/>
          </p:cNvSpPr>
          <p:nvPr>
            <p:ph type="body" idx="1"/>
          </p:nvPr>
        </p:nvSpPr>
        <p:spPr>
          <a:xfrm>
            <a:off x="217488" y="1600200"/>
            <a:ext cx="8675687" cy="4852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</a:rPr>
              <a:t>Белки</a:t>
            </a:r>
            <a:r>
              <a:rPr lang="ru-RU"/>
              <a:t> (состоят из аминокислот)</a:t>
            </a:r>
          </a:p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</a:rPr>
              <a:t>Полисахариды</a:t>
            </a:r>
            <a:r>
              <a:rPr lang="ru-RU"/>
              <a:t> (состоят из моносахаридов)</a:t>
            </a:r>
          </a:p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</a:rPr>
              <a:t>Липиды</a:t>
            </a:r>
            <a:r>
              <a:rPr lang="ru-RU"/>
              <a:t> (состоят из глицерина и жирных кислот)</a:t>
            </a:r>
          </a:p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</a:rPr>
              <a:t>Нуклеиновые кислоты</a:t>
            </a:r>
            <a:r>
              <a:rPr lang="ru-RU"/>
              <a:t> (состоят из нуклеотидов)</a:t>
            </a:r>
          </a:p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</a:rPr>
              <a:t>АТФ</a:t>
            </a:r>
          </a:p>
          <a:p>
            <a:pPr>
              <a:lnSpc>
                <a:spcPct val="90000"/>
              </a:lnSpc>
            </a:pPr>
            <a:r>
              <a:rPr lang="ru-RU" b="1">
                <a:solidFill>
                  <a:srgbClr val="FF0000"/>
                </a:solidFill>
              </a:rPr>
              <a:t>Витамины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Понятие биополимера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5040312"/>
          </a:xfrm>
        </p:spPr>
        <p:txBody>
          <a:bodyPr/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Биополимер</a:t>
            </a:r>
            <a:r>
              <a:rPr lang="ru-RU">
                <a:solidFill>
                  <a:srgbClr val="FF0000"/>
                </a:solidFill>
              </a:rPr>
              <a:t> </a:t>
            </a:r>
            <a:r>
              <a:rPr lang="ru-RU"/>
              <a:t>– молекула органического вещества, имеющая вид цепочки, состоящей из много численных звеньев</a:t>
            </a:r>
          </a:p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Мономер</a:t>
            </a:r>
            <a:r>
              <a:rPr lang="ru-RU"/>
              <a:t> – звено биополимера</a:t>
            </a:r>
          </a:p>
          <a:p>
            <a:pPr algn="ctr">
              <a:buFontTx/>
              <a:buNone/>
            </a:pPr>
            <a:r>
              <a:rPr lang="ru-RU"/>
              <a:t>Регулярный полимер</a:t>
            </a:r>
          </a:p>
          <a:p>
            <a:pPr>
              <a:buFontTx/>
              <a:buNone/>
            </a:pPr>
            <a:endParaRPr lang="ru-RU"/>
          </a:p>
          <a:p>
            <a:pPr algn="ctr">
              <a:buFontTx/>
              <a:buNone/>
            </a:pPr>
            <a:r>
              <a:rPr lang="ru-RU"/>
              <a:t>Нерегулярный полимер</a:t>
            </a:r>
          </a:p>
        </p:txBody>
      </p:sp>
      <p:grpSp>
        <p:nvGrpSpPr>
          <p:cNvPr id="28714" name="Group 42"/>
          <p:cNvGrpSpPr>
            <a:grpSpLocks/>
          </p:cNvGrpSpPr>
          <p:nvPr/>
        </p:nvGrpSpPr>
        <p:grpSpPr bwMode="auto">
          <a:xfrm>
            <a:off x="1692275" y="3932238"/>
            <a:ext cx="5759450" cy="720725"/>
            <a:chOff x="748" y="2432"/>
            <a:chExt cx="3628" cy="454"/>
          </a:xfrm>
        </p:grpSpPr>
        <p:sp>
          <p:nvSpPr>
            <p:cNvPr id="28676" name="AutoShape 4"/>
            <p:cNvSpPr>
              <a:spLocks noChangeArrowheads="1"/>
            </p:cNvSpPr>
            <p:nvPr/>
          </p:nvSpPr>
          <p:spPr bwMode="auto">
            <a:xfrm>
              <a:off x="748" y="2432"/>
              <a:ext cx="227" cy="27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77" name="AutoShape 5"/>
            <p:cNvSpPr>
              <a:spLocks noChangeArrowheads="1"/>
            </p:cNvSpPr>
            <p:nvPr/>
          </p:nvSpPr>
          <p:spPr bwMode="auto">
            <a:xfrm>
              <a:off x="1474" y="2432"/>
              <a:ext cx="227" cy="27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78" name="AutoShape 6"/>
            <p:cNvSpPr>
              <a:spLocks noChangeArrowheads="1"/>
            </p:cNvSpPr>
            <p:nvPr/>
          </p:nvSpPr>
          <p:spPr bwMode="auto">
            <a:xfrm>
              <a:off x="2200" y="2432"/>
              <a:ext cx="227" cy="27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79" name="AutoShape 7"/>
            <p:cNvSpPr>
              <a:spLocks noChangeArrowheads="1"/>
            </p:cNvSpPr>
            <p:nvPr/>
          </p:nvSpPr>
          <p:spPr bwMode="auto">
            <a:xfrm>
              <a:off x="2925" y="2432"/>
              <a:ext cx="227" cy="27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80" name="AutoShape 8"/>
            <p:cNvSpPr>
              <a:spLocks noChangeArrowheads="1"/>
            </p:cNvSpPr>
            <p:nvPr/>
          </p:nvSpPr>
          <p:spPr bwMode="auto">
            <a:xfrm>
              <a:off x="3651" y="2432"/>
              <a:ext cx="227" cy="27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86" name="AutoShape 14"/>
            <p:cNvSpPr>
              <a:spLocks noChangeArrowheads="1"/>
            </p:cNvSpPr>
            <p:nvPr/>
          </p:nvSpPr>
          <p:spPr bwMode="auto">
            <a:xfrm>
              <a:off x="975" y="2478"/>
              <a:ext cx="181" cy="408"/>
            </a:xfrm>
            <a:prstGeom prst="diamond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87" name="AutoShape 15"/>
            <p:cNvSpPr>
              <a:spLocks noChangeArrowheads="1"/>
            </p:cNvSpPr>
            <p:nvPr/>
          </p:nvSpPr>
          <p:spPr bwMode="auto">
            <a:xfrm>
              <a:off x="1701" y="2478"/>
              <a:ext cx="181" cy="408"/>
            </a:xfrm>
            <a:prstGeom prst="diamond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88" name="AutoShape 16"/>
            <p:cNvSpPr>
              <a:spLocks noChangeArrowheads="1"/>
            </p:cNvSpPr>
            <p:nvPr/>
          </p:nvSpPr>
          <p:spPr bwMode="auto">
            <a:xfrm>
              <a:off x="2426" y="2478"/>
              <a:ext cx="181" cy="408"/>
            </a:xfrm>
            <a:prstGeom prst="diamond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89" name="AutoShape 17"/>
            <p:cNvSpPr>
              <a:spLocks noChangeArrowheads="1"/>
            </p:cNvSpPr>
            <p:nvPr/>
          </p:nvSpPr>
          <p:spPr bwMode="auto">
            <a:xfrm>
              <a:off x="3152" y="2478"/>
              <a:ext cx="181" cy="408"/>
            </a:xfrm>
            <a:prstGeom prst="diamond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90" name="AutoShape 18"/>
            <p:cNvSpPr>
              <a:spLocks noChangeArrowheads="1"/>
            </p:cNvSpPr>
            <p:nvPr/>
          </p:nvSpPr>
          <p:spPr bwMode="auto">
            <a:xfrm>
              <a:off x="3878" y="2478"/>
              <a:ext cx="181" cy="408"/>
            </a:xfrm>
            <a:prstGeom prst="diamond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95" name="Oval 23"/>
            <p:cNvSpPr>
              <a:spLocks noChangeArrowheads="1"/>
            </p:cNvSpPr>
            <p:nvPr/>
          </p:nvSpPr>
          <p:spPr bwMode="auto">
            <a:xfrm>
              <a:off x="1156" y="2523"/>
              <a:ext cx="317" cy="27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98" name="Oval 26"/>
            <p:cNvSpPr>
              <a:spLocks noChangeArrowheads="1"/>
            </p:cNvSpPr>
            <p:nvPr/>
          </p:nvSpPr>
          <p:spPr bwMode="auto">
            <a:xfrm>
              <a:off x="1882" y="2523"/>
              <a:ext cx="317" cy="27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99" name="Oval 27"/>
            <p:cNvSpPr>
              <a:spLocks noChangeArrowheads="1"/>
            </p:cNvSpPr>
            <p:nvPr/>
          </p:nvSpPr>
          <p:spPr bwMode="auto">
            <a:xfrm>
              <a:off x="2608" y="2523"/>
              <a:ext cx="317" cy="27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00" name="Oval 28"/>
            <p:cNvSpPr>
              <a:spLocks noChangeArrowheads="1"/>
            </p:cNvSpPr>
            <p:nvPr/>
          </p:nvSpPr>
          <p:spPr bwMode="auto">
            <a:xfrm>
              <a:off x="3334" y="2523"/>
              <a:ext cx="317" cy="27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01" name="Oval 29"/>
            <p:cNvSpPr>
              <a:spLocks noChangeArrowheads="1"/>
            </p:cNvSpPr>
            <p:nvPr/>
          </p:nvSpPr>
          <p:spPr bwMode="auto">
            <a:xfrm>
              <a:off x="4059" y="2523"/>
              <a:ext cx="317" cy="27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716" name="Group 44"/>
          <p:cNvGrpSpPr>
            <a:grpSpLocks/>
          </p:cNvGrpSpPr>
          <p:nvPr/>
        </p:nvGrpSpPr>
        <p:grpSpPr bwMode="auto">
          <a:xfrm>
            <a:off x="1619250" y="5300663"/>
            <a:ext cx="6265863" cy="863600"/>
            <a:chOff x="1020" y="3339"/>
            <a:chExt cx="3947" cy="544"/>
          </a:xfrm>
        </p:grpSpPr>
        <p:sp>
          <p:nvSpPr>
            <p:cNvPr id="28712" name="Rectangle 40"/>
            <p:cNvSpPr>
              <a:spLocks noChangeArrowheads="1"/>
            </p:cNvSpPr>
            <p:nvPr/>
          </p:nvSpPr>
          <p:spPr bwMode="auto">
            <a:xfrm>
              <a:off x="1519" y="3521"/>
              <a:ext cx="272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8715" name="Group 43"/>
            <p:cNvGrpSpPr>
              <a:grpSpLocks/>
            </p:cNvGrpSpPr>
            <p:nvPr/>
          </p:nvGrpSpPr>
          <p:grpSpPr bwMode="auto">
            <a:xfrm>
              <a:off x="1020" y="3339"/>
              <a:ext cx="3947" cy="544"/>
              <a:chOff x="748" y="3430"/>
              <a:chExt cx="3947" cy="544"/>
            </a:xfrm>
          </p:grpSpPr>
          <p:sp>
            <p:nvSpPr>
              <p:cNvPr id="28681" name="AutoShape 9"/>
              <p:cNvSpPr>
                <a:spLocks noChangeArrowheads="1"/>
              </p:cNvSpPr>
              <p:nvPr/>
            </p:nvSpPr>
            <p:spPr bwMode="auto">
              <a:xfrm>
                <a:off x="1020" y="3566"/>
                <a:ext cx="227" cy="27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682" name="AutoShape 10"/>
              <p:cNvSpPr>
                <a:spLocks noChangeArrowheads="1"/>
              </p:cNvSpPr>
              <p:nvPr/>
            </p:nvSpPr>
            <p:spPr bwMode="auto">
              <a:xfrm>
                <a:off x="2789" y="3475"/>
                <a:ext cx="227" cy="27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683" name="AutoShape 11"/>
              <p:cNvSpPr>
                <a:spLocks noChangeArrowheads="1"/>
              </p:cNvSpPr>
              <p:nvPr/>
            </p:nvSpPr>
            <p:spPr bwMode="auto">
              <a:xfrm>
                <a:off x="3016" y="3475"/>
                <a:ext cx="227" cy="27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685" name="AutoShape 13"/>
              <p:cNvSpPr>
                <a:spLocks noChangeArrowheads="1"/>
              </p:cNvSpPr>
              <p:nvPr/>
            </p:nvSpPr>
            <p:spPr bwMode="auto">
              <a:xfrm>
                <a:off x="4468" y="3430"/>
                <a:ext cx="227" cy="27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691" name="AutoShape 19"/>
              <p:cNvSpPr>
                <a:spLocks noChangeArrowheads="1"/>
              </p:cNvSpPr>
              <p:nvPr/>
            </p:nvSpPr>
            <p:spPr bwMode="auto">
              <a:xfrm>
                <a:off x="1519" y="3521"/>
                <a:ext cx="181" cy="408"/>
              </a:xfrm>
              <a:prstGeom prst="diamond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692" name="AutoShape 20"/>
              <p:cNvSpPr>
                <a:spLocks noChangeArrowheads="1"/>
              </p:cNvSpPr>
              <p:nvPr/>
            </p:nvSpPr>
            <p:spPr bwMode="auto">
              <a:xfrm>
                <a:off x="2608" y="3521"/>
                <a:ext cx="181" cy="408"/>
              </a:xfrm>
              <a:prstGeom prst="diamond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693" name="AutoShape 21"/>
              <p:cNvSpPr>
                <a:spLocks noChangeArrowheads="1"/>
              </p:cNvSpPr>
              <p:nvPr/>
            </p:nvSpPr>
            <p:spPr bwMode="auto">
              <a:xfrm>
                <a:off x="3243" y="3566"/>
                <a:ext cx="181" cy="408"/>
              </a:xfrm>
              <a:prstGeom prst="diamond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694" name="AutoShape 22"/>
              <p:cNvSpPr>
                <a:spLocks noChangeArrowheads="1"/>
              </p:cNvSpPr>
              <p:nvPr/>
            </p:nvSpPr>
            <p:spPr bwMode="auto">
              <a:xfrm>
                <a:off x="4286" y="3475"/>
                <a:ext cx="181" cy="408"/>
              </a:xfrm>
              <a:prstGeom prst="diamond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702" name="Oval 30"/>
              <p:cNvSpPr>
                <a:spLocks noChangeArrowheads="1"/>
              </p:cNvSpPr>
              <p:nvPr/>
            </p:nvSpPr>
            <p:spPr bwMode="auto">
              <a:xfrm>
                <a:off x="1701" y="3566"/>
                <a:ext cx="317" cy="273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703" name="Oval 31"/>
              <p:cNvSpPr>
                <a:spLocks noChangeArrowheads="1"/>
              </p:cNvSpPr>
              <p:nvPr/>
            </p:nvSpPr>
            <p:spPr bwMode="auto">
              <a:xfrm>
                <a:off x="2018" y="3566"/>
                <a:ext cx="317" cy="273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704" name="Oval 32"/>
              <p:cNvSpPr>
                <a:spLocks noChangeArrowheads="1"/>
              </p:cNvSpPr>
              <p:nvPr/>
            </p:nvSpPr>
            <p:spPr bwMode="auto">
              <a:xfrm>
                <a:off x="3424" y="3612"/>
                <a:ext cx="317" cy="273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709" name="Rectangle 37"/>
              <p:cNvSpPr>
                <a:spLocks noChangeArrowheads="1"/>
              </p:cNvSpPr>
              <p:nvPr/>
            </p:nvSpPr>
            <p:spPr bwMode="auto">
              <a:xfrm>
                <a:off x="4014" y="3566"/>
                <a:ext cx="272" cy="22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710" name="Rectangle 38"/>
              <p:cNvSpPr>
                <a:spLocks noChangeArrowheads="1"/>
              </p:cNvSpPr>
              <p:nvPr/>
            </p:nvSpPr>
            <p:spPr bwMode="auto">
              <a:xfrm>
                <a:off x="3742" y="3566"/>
                <a:ext cx="272" cy="22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711" name="Rectangle 39"/>
              <p:cNvSpPr>
                <a:spLocks noChangeArrowheads="1"/>
              </p:cNvSpPr>
              <p:nvPr/>
            </p:nvSpPr>
            <p:spPr bwMode="auto">
              <a:xfrm>
                <a:off x="2336" y="3566"/>
                <a:ext cx="272" cy="22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713" name="Rectangle 41"/>
              <p:cNvSpPr>
                <a:spLocks noChangeArrowheads="1"/>
              </p:cNvSpPr>
              <p:nvPr/>
            </p:nvSpPr>
            <p:spPr bwMode="auto">
              <a:xfrm>
                <a:off x="748" y="3612"/>
                <a:ext cx="272" cy="22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Белки – полимеры, состоящие из аминокислот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В состав белков входит </a:t>
            </a:r>
            <a:r>
              <a:rPr lang="ru-RU">
                <a:solidFill>
                  <a:srgbClr val="FF0000"/>
                </a:solidFill>
              </a:rPr>
              <a:t>20 аминокислот</a:t>
            </a:r>
            <a:r>
              <a:rPr lang="ru-RU"/>
              <a:t>.</a:t>
            </a:r>
          </a:p>
          <a:p>
            <a:pPr>
              <a:buFontTx/>
              <a:buNone/>
            </a:pPr>
            <a:r>
              <a:rPr lang="ru-RU" sz="2800"/>
              <a:t>Среди них 9 незаменимых и 11 заменимых.</a:t>
            </a:r>
          </a:p>
        </p:txBody>
      </p:sp>
      <p:grpSp>
        <p:nvGrpSpPr>
          <p:cNvPr id="31758" name="Group 14"/>
          <p:cNvGrpSpPr>
            <a:grpSpLocks/>
          </p:cNvGrpSpPr>
          <p:nvPr/>
        </p:nvGrpSpPr>
        <p:grpSpPr bwMode="auto">
          <a:xfrm>
            <a:off x="2843213" y="3429000"/>
            <a:ext cx="3097212" cy="1687513"/>
            <a:chOff x="1020" y="2014"/>
            <a:chExt cx="1951" cy="1063"/>
          </a:xfrm>
        </p:grpSpPr>
        <p:sp>
          <p:nvSpPr>
            <p:cNvPr id="31751" name="Text Box 7"/>
            <p:cNvSpPr txBox="1">
              <a:spLocks noChangeArrowheads="1"/>
            </p:cNvSpPr>
            <p:nvPr/>
          </p:nvSpPr>
          <p:spPr bwMode="auto">
            <a:xfrm>
              <a:off x="1020" y="2387"/>
              <a:ext cx="195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rgbClr val="008000"/>
                  </a:solidFill>
                </a:rPr>
                <a:t>NH</a:t>
              </a:r>
              <a:r>
                <a:rPr lang="en-US" sz="2800" baseline="-25000">
                  <a:solidFill>
                    <a:srgbClr val="008000"/>
                  </a:solidFill>
                </a:rPr>
                <a:t>2</a:t>
              </a:r>
              <a:r>
                <a:rPr lang="en-US" sz="2800"/>
                <a:t> - CH – </a:t>
              </a:r>
              <a:r>
                <a:rPr lang="en-US" sz="2800">
                  <a:solidFill>
                    <a:schemeClr val="hlink"/>
                  </a:solidFill>
                </a:rPr>
                <a:t>C = O</a:t>
              </a:r>
              <a:endParaRPr lang="ru-RU" sz="2800">
                <a:solidFill>
                  <a:schemeClr val="hlink"/>
                </a:solidFill>
              </a:endParaRPr>
            </a:p>
          </p:txBody>
        </p:sp>
        <p:sp>
          <p:nvSpPr>
            <p:cNvPr id="31752" name="Text Box 8"/>
            <p:cNvSpPr txBox="1">
              <a:spLocks noChangeArrowheads="1"/>
            </p:cNvSpPr>
            <p:nvPr/>
          </p:nvSpPr>
          <p:spPr bwMode="auto">
            <a:xfrm>
              <a:off x="2290" y="2614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chemeClr val="hlink"/>
                  </a:solidFill>
                </a:rPr>
                <a:t>I</a:t>
              </a:r>
              <a:endParaRPr lang="ru-RU" sz="2000">
                <a:solidFill>
                  <a:schemeClr val="hlink"/>
                </a:solidFill>
              </a:endParaRPr>
            </a:p>
          </p:txBody>
        </p:sp>
        <p:sp>
          <p:nvSpPr>
            <p:cNvPr id="31753" name="Text Box 9"/>
            <p:cNvSpPr txBox="1">
              <a:spLocks noChangeArrowheads="1"/>
            </p:cNvSpPr>
            <p:nvPr/>
          </p:nvSpPr>
          <p:spPr bwMode="auto">
            <a:xfrm>
              <a:off x="2278" y="2700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0"/>
            </a:p>
          </p:txBody>
        </p:sp>
        <p:sp>
          <p:nvSpPr>
            <p:cNvPr id="31754" name="Text Box 10"/>
            <p:cNvSpPr txBox="1">
              <a:spLocks noChangeArrowheads="1"/>
            </p:cNvSpPr>
            <p:nvPr/>
          </p:nvSpPr>
          <p:spPr bwMode="auto">
            <a:xfrm>
              <a:off x="2199" y="2750"/>
              <a:ext cx="45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chemeClr val="hlink"/>
                  </a:solidFill>
                </a:rPr>
                <a:t>OH</a:t>
              </a:r>
              <a:endParaRPr lang="ru-RU" sz="2800">
                <a:solidFill>
                  <a:schemeClr val="hlink"/>
                </a:solidFill>
              </a:endParaRPr>
            </a:p>
          </p:txBody>
        </p:sp>
        <p:sp>
          <p:nvSpPr>
            <p:cNvPr id="31755" name="Text Box 11"/>
            <p:cNvSpPr txBox="1">
              <a:spLocks noChangeArrowheads="1"/>
            </p:cNvSpPr>
            <p:nvPr/>
          </p:nvSpPr>
          <p:spPr bwMode="auto">
            <a:xfrm>
              <a:off x="1701" y="2251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I</a:t>
              </a:r>
              <a:endParaRPr lang="ru-RU" sz="2000"/>
            </a:p>
          </p:txBody>
        </p:sp>
        <p:sp>
          <p:nvSpPr>
            <p:cNvPr id="31756" name="Text Box 12"/>
            <p:cNvSpPr txBox="1">
              <a:spLocks noChangeArrowheads="1"/>
            </p:cNvSpPr>
            <p:nvPr/>
          </p:nvSpPr>
          <p:spPr bwMode="auto">
            <a:xfrm>
              <a:off x="2323" y="2807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0"/>
            </a:p>
          </p:txBody>
        </p:sp>
        <p:sp>
          <p:nvSpPr>
            <p:cNvPr id="31757" name="Text Box 13"/>
            <p:cNvSpPr txBox="1">
              <a:spLocks noChangeArrowheads="1"/>
            </p:cNvSpPr>
            <p:nvPr/>
          </p:nvSpPr>
          <p:spPr bwMode="auto">
            <a:xfrm>
              <a:off x="1655" y="2014"/>
              <a:ext cx="2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rgbClr val="FF0000"/>
                  </a:solidFill>
                </a:rPr>
                <a:t>R</a:t>
              </a:r>
              <a:endParaRPr lang="ru-RU" sz="2800">
                <a:solidFill>
                  <a:srgbClr val="FF0000"/>
                </a:solidFill>
              </a:endParaRPr>
            </a:p>
          </p:txBody>
        </p:sp>
      </p:grp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179388" y="3357563"/>
            <a:ext cx="208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АМИНОГРУППА</a:t>
            </a:r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>
            <a:off x="2124075" y="3644900"/>
            <a:ext cx="6477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5508625" y="4938713"/>
            <a:ext cx="3240088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/>
              <a:t>КАРБОКСИЛЬНАЯ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/>
              <a:t>ГРУППА</a:t>
            </a:r>
          </a:p>
        </p:txBody>
      </p:sp>
      <p:sp>
        <p:nvSpPr>
          <p:cNvPr id="31762" name="Line 18"/>
          <p:cNvSpPr>
            <a:spLocks noChangeShapeType="1"/>
          </p:cNvSpPr>
          <p:nvPr/>
        </p:nvSpPr>
        <p:spPr bwMode="auto">
          <a:xfrm flipH="1" flipV="1">
            <a:off x="5508625" y="4581525"/>
            <a:ext cx="503238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4500563" y="2924175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РАДИКАЛ</a:t>
            </a:r>
          </a:p>
        </p:txBody>
      </p:sp>
      <p:sp>
        <p:nvSpPr>
          <p:cNvPr id="31765" name="Line 21"/>
          <p:cNvSpPr>
            <a:spLocks noChangeShapeType="1"/>
          </p:cNvSpPr>
          <p:nvPr/>
        </p:nvSpPr>
        <p:spPr bwMode="auto">
          <a:xfrm flipH="1">
            <a:off x="4284663" y="3284538"/>
            <a:ext cx="71913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Аминокислоты отличаются строением радикалов</a:t>
            </a: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>
            <p:ph idx="1"/>
          </p:nvPr>
        </p:nvGraphicFramePr>
        <p:xfrm>
          <a:off x="1693863" y="1724025"/>
          <a:ext cx="5754687" cy="4276725"/>
        </p:xfrm>
        <a:graphic>
          <a:graphicData uri="http://schemas.openxmlformats.org/presentationml/2006/ole">
            <p:oleObj spid="_x0000_s32772" name="Bitmap Image" r:id="rId3" imgW="5753903" imgH="4277322" progId="Paint.Picture">
              <p:embed/>
            </p:oleObj>
          </a:graphicData>
        </a:graphic>
      </p:graphicFrame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684213" y="2349500"/>
            <a:ext cx="4537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Структурные формулы некоторых аминокислот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Первичная структура белка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229600" cy="4525962"/>
          </a:xfrm>
        </p:spPr>
        <p:txBody>
          <a:bodyPr/>
          <a:lstStyle/>
          <a:p>
            <a:r>
              <a:rPr lang="ru-RU" b="1"/>
              <a:t>Полипептид</a:t>
            </a:r>
            <a:r>
              <a:rPr lang="ru-RU"/>
              <a:t> – цепочка из аминокислот, соединенных </a:t>
            </a:r>
            <a:r>
              <a:rPr lang="ru-RU" b="1">
                <a:solidFill>
                  <a:srgbClr val="FF33CC"/>
                </a:solidFill>
              </a:rPr>
              <a:t>пептидной связью</a:t>
            </a:r>
            <a:r>
              <a:rPr lang="ru-RU"/>
              <a:t>.</a:t>
            </a:r>
          </a:p>
        </p:txBody>
      </p:sp>
      <p:grpSp>
        <p:nvGrpSpPr>
          <p:cNvPr id="33830" name="Group 38"/>
          <p:cNvGrpSpPr>
            <a:grpSpLocks/>
          </p:cNvGrpSpPr>
          <p:nvPr/>
        </p:nvGrpSpPr>
        <p:grpSpPr bwMode="auto">
          <a:xfrm>
            <a:off x="1258888" y="2708275"/>
            <a:ext cx="6481762" cy="1717675"/>
            <a:chOff x="158" y="1687"/>
            <a:chExt cx="4083" cy="1082"/>
          </a:xfrm>
        </p:grpSpPr>
        <p:grpSp>
          <p:nvGrpSpPr>
            <p:cNvPr id="33796" name="Group 4"/>
            <p:cNvGrpSpPr>
              <a:grpSpLocks/>
            </p:cNvGrpSpPr>
            <p:nvPr/>
          </p:nvGrpSpPr>
          <p:grpSpPr bwMode="auto">
            <a:xfrm>
              <a:off x="158" y="1706"/>
              <a:ext cx="1951" cy="1063"/>
              <a:chOff x="1020" y="2014"/>
              <a:chExt cx="1951" cy="1063"/>
            </a:xfrm>
          </p:grpSpPr>
          <p:sp>
            <p:nvSpPr>
              <p:cNvPr id="33797" name="Text Box 5"/>
              <p:cNvSpPr txBox="1">
                <a:spLocks noChangeArrowheads="1"/>
              </p:cNvSpPr>
              <p:nvPr/>
            </p:nvSpPr>
            <p:spPr bwMode="auto">
              <a:xfrm>
                <a:off x="1020" y="2387"/>
                <a:ext cx="195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NH</a:t>
                </a:r>
                <a:r>
                  <a:rPr lang="en-US" sz="2800" baseline="-25000"/>
                  <a:t>2</a:t>
                </a:r>
                <a:r>
                  <a:rPr lang="en-US" sz="2800"/>
                  <a:t> - CH – C = O</a:t>
                </a:r>
                <a:endParaRPr lang="ru-RU" sz="2800"/>
              </a:p>
            </p:txBody>
          </p:sp>
          <p:sp>
            <p:nvSpPr>
              <p:cNvPr id="33798" name="Text Box 6"/>
              <p:cNvSpPr txBox="1">
                <a:spLocks noChangeArrowheads="1"/>
              </p:cNvSpPr>
              <p:nvPr/>
            </p:nvSpPr>
            <p:spPr bwMode="auto">
              <a:xfrm>
                <a:off x="2290" y="2614"/>
                <a:ext cx="18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I</a:t>
                </a:r>
                <a:endParaRPr lang="ru-RU" sz="2000"/>
              </a:p>
            </p:txBody>
          </p:sp>
          <p:sp>
            <p:nvSpPr>
              <p:cNvPr id="33799" name="Text Box 7"/>
              <p:cNvSpPr txBox="1">
                <a:spLocks noChangeArrowheads="1"/>
              </p:cNvSpPr>
              <p:nvPr/>
            </p:nvSpPr>
            <p:spPr bwMode="auto">
              <a:xfrm>
                <a:off x="2278" y="2700"/>
                <a:ext cx="1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ru-RU" b="0"/>
              </a:p>
            </p:txBody>
          </p:sp>
          <p:sp>
            <p:nvSpPr>
              <p:cNvPr id="33800" name="Text Box 8"/>
              <p:cNvSpPr txBox="1">
                <a:spLocks noChangeArrowheads="1"/>
              </p:cNvSpPr>
              <p:nvPr/>
            </p:nvSpPr>
            <p:spPr bwMode="auto">
              <a:xfrm>
                <a:off x="2199" y="2750"/>
                <a:ext cx="454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>
                    <a:solidFill>
                      <a:srgbClr val="FF0000"/>
                    </a:solidFill>
                  </a:rPr>
                  <a:t>OH</a:t>
                </a:r>
                <a:endParaRPr lang="ru-RU" sz="2800">
                  <a:solidFill>
                    <a:srgbClr val="FF0000"/>
                  </a:solidFill>
                </a:endParaRPr>
              </a:p>
            </p:txBody>
          </p:sp>
          <p:sp>
            <p:nvSpPr>
              <p:cNvPr id="33801" name="Text Box 9"/>
              <p:cNvSpPr txBox="1">
                <a:spLocks noChangeArrowheads="1"/>
              </p:cNvSpPr>
              <p:nvPr/>
            </p:nvSpPr>
            <p:spPr bwMode="auto">
              <a:xfrm>
                <a:off x="1701" y="2251"/>
                <a:ext cx="18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I</a:t>
                </a:r>
                <a:endParaRPr lang="ru-RU" sz="2000"/>
              </a:p>
            </p:txBody>
          </p:sp>
          <p:sp>
            <p:nvSpPr>
              <p:cNvPr id="33802" name="Text Box 10"/>
              <p:cNvSpPr txBox="1">
                <a:spLocks noChangeArrowheads="1"/>
              </p:cNvSpPr>
              <p:nvPr/>
            </p:nvSpPr>
            <p:spPr bwMode="auto">
              <a:xfrm>
                <a:off x="2323" y="2807"/>
                <a:ext cx="1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ru-RU" b="0"/>
              </a:p>
            </p:txBody>
          </p:sp>
          <p:sp>
            <p:nvSpPr>
              <p:cNvPr id="33803" name="Text Box 11"/>
              <p:cNvSpPr txBox="1">
                <a:spLocks noChangeArrowheads="1"/>
              </p:cNvSpPr>
              <p:nvPr/>
            </p:nvSpPr>
            <p:spPr bwMode="auto">
              <a:xfrm>
                <a:off x="1655" y="2014"/>
                <a:ext cx="27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R</a:t>
                </a:r>
                <a:endParaRPr lang="ru-RU" sz="2800"/>
              </a:p>
            </p:txBody>
          </p:sp>
        </p:grpSp>
        <p:grpSp>
          <p:nvGrpSpPr>
            <p:cNvPr id="33804" name="Group 12"/>
            <p:cNvGrpSpPr>
              <a:grpSpLocks/>
            </p:cNvGrpSpPr>
            <p:nvPr/>
          </p:nvGrpSpPr>
          <p:grpSpPr bwMode="auto">
            <a:xfrm>
              <a:off x="2290" y="1687"/>
              <a:ext cx="1951" cy="1063"/>
              <a:chOff x="1020" y="2014"/>
              <a:chExt cx="1951" cy="1063"/>
            </a:xfrm>
          </p:grpSpPr>
          <p:sp>
            <p:nvSpPr>
              <p:cNvPr id="33805" name="Text Box 13"/>
              <p:cNvSpPr txBox="1">
                <a:spLocks noChangeArrowheads="1"/>
              </p:cNvSpPr>
              <p:nvPr/>
            </p:nvSpPr>
            <p:spPr bwMode="auto">
              <a:xfrm>
                <a:off x="1020" y="2387"/>
                <a:ext cx="195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NH - CH – C = O</a:t>
                </a:r>
                <a:endParaRPr lang="ru-RU" sz="2800"/>
              </a:p>
            </p:txBody>
          </p:sp>
          <p:sp>
            <p:nvSpPr>
              <p:cNvPr id="33806" name="Text Box 14"/>
              <p:cNvSpPr txBox="1">
                <a:spLocks noChangeArrowheads="1"/>
              </p:cNvSpPr>
              <p:nvPr/>
            </p:nvSpPr>
            <p:spPr bwMode="auto">
              <a:xfrm>
                <a:off x="2290" y="2614"/>
                <a:ext cx="18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I</a:t>
                </a:r>
                <a:endParaRPr lang="ru-RU" sz="2000"/>
              </a:p>
            </p:txBody>
          </p:sp>
          <p:sp>
            <p:nvSpPr>
              <p:cNvPr id="33807" name="Text Box 15"/>
              <p:cNvSpPr txBox="1">
                <a:spLocks noChangeArrowheads="1"/>
              </p:cNvSpPr>
              <p:nvPr/>
            </p:nvSpPr>
            <p:spPr bwMode="auto">
              <a:xfrm>
                <a:off x="2278" y="2700"/>
                <a:ext cx="1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ru-RU" b="0"/>
              </a:p>
            </p:txBody>
          </p:sp>
          <p:sp>
            <p:nvSpPr>
              <p:cNvPr id="33808" name="Text Box 16"/>
              <p:cNvSpPr txBox="1">
                <a:spLocks noChangeArrowheads="1"/>
              </p:cNvSpPr>
              <p:nvPr/>
            </p:nvSpPr>
            <p:spPr bwMode="auto">
              <a:xfrm>
                <a:off x="2199" y="2750"/>
                <a:ext cx="454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OH</a:t>
                </a:r>
                <a:endParaRPr lang="ru-RU" sz="2800"/>
              </a:p>
            </p:txBody>
          </p:sp>
          <p:sp>
            <p:nvSpPr>
              <p:cNvPr id="33809" name="Text Box 17"/>
              <p:cNvSpPr txBox="1">
                <a:spLocks noChangeArrowheads="1"/>
              </p:cNvSpPr>
              <p:nvPr/>
            </p:nvSpPr>
            <p:spPr bwMode="auto">
              <a:xfrm>
                <a:off x="1701" y="2251"/>
                <a:ext cx="18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I</a:t>
                </a:r>
                <a:endParaRPr lang="ru-RU" sz="2000"/>
              </a:p>
            </p:txBody>
          </p:sp>
          <p:sp>
            <p:nvSpPr>
              <p:cNvPr id="33810" name="Text Box 18"/>
              <p:cNvSpPr txBox="1">
                <a:spLocks noChangeArrowheads="1"/>
              </p:cNvSpPr>
              <p:nvPr/>
            </p:nvSpPr>
            <p:spPr bwMode="auto">
              <a:xfrm>
                <a:off x="2323" y="2807"/>
                <a:ext cx="1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ru-RU" b="0"/>
              </a:p>
            </p:txBody>
          </p:sp>
          <p:sp>
            <p:nvSpPr>
              <p:cNvPr id="33811" name="Text Box 19"/>
              <p:cNvSpPr txBox="1">
                <a:spLocks noChangeArrowheads="1"/>
              </p:cNvSpPr>
              <p:nvPr/>
            </p:nvSpPr>
            <p:spPr bwMode="auto">
              <a:xfrm>
                <a:off x="1655" y="2014"/>
                <a:ext cx="27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R</a:t>
                </a:r>
                <a:endParaRPr lang="ru-RU" sz="2800"/>
              </a:p>
            </p:txBody>
          </p:sp>
        </p:grpSp>
        <p:sp>
          <p:nvSpPr>
            <p:cNvPr id="33828" name="Text Box 36"/>
            <p:cNvSpPr txBox="1">
              <a:spLocks noChangeArrowheads="1"/>
            </p:cNvSpPr>
            <p:nvPr/>
          </p:nvSpPr>
          <p:spPr bwMode="auto">
            <a:xfrm>
              <a:off x="2290" y="2341"/>
              <a:ext cx="318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40000"/>
                </a:lnSpc>
                <a:spcBef>
                  <a:spcPct val="50000"/>
                </a:spcBef>
              </a:pPr>
              <a:r>
                <a:rPr lang="en-US" sz="2400"/>
                <a:t>I</a:t>
              </a:r>
            </a:p>
            <a:p>
              <a:pPr algn="ctr">
                <a:lnSpc>
                  <a:spcPct val="40000"/>
                </a:lnSpc>
                <a:spcBef>
                  <a:spcPct val="50000"/>
                </a:spcBef>
              </a:pPr>
              <a:r>
                <a:rPr lang="en-US" sz="2800">
                  <a:solidFill>
                    <a:srgbClr val="FF0000"/>
                  </a:solidFill>
                </a:rPr>
                <a:t>H</a:t>
              </a:r>
              <a:endParaRPr lang="ru-RU" sz="2800">
                <a:solidFill>
                  <a:srgbClr val="FF0000"/>
                </a:solidFill>
              </a:endParaRPr>
            </a:p>
          </p:txBody>
        </p:sp>
        <p:sp>
          <p:nvSpPr>
            <p:cNvPr id="33829" name="Text Box 37"/>
            <p:cNvSpPr txBox="1">
              <a:spLocks noChangeArrowheads="1"/>
            </p:cNvSpPr>
            <p:nvPr/>
          </p:nvSpPr>
          <p:spPr bwMode="auto">
            <a:xfrm>
              <a:off x="2064" y="2069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+</a:t>
              </a:r>
              <a:endParaRPr lang="ru-RU" sz="2400"/>
            </a:p>
          </p:txBody>
        </p:sp>
      </p:grpSp>
      <p:sp>
        <p:nvSpPr>
          <p:cNvPr id="33831" name="AutoShape 39"/>
          <p:cNvSpPr>
            <a:spLocks noChangeArrowheads="1"/>
          </p:cNvSpPr>
          <p:nvPr/>
        </p:nvSpPr>
        <p:spPr bwMode="auto">
          <a:xfrm>
            <a:off x="4356100" y="4149725"/>
            <a:ext cx="287338" cy="792163"/>
          </a:xfrm>
          <a:prstGeom prst="downArrow">
            <a:avLst>
              <a:gd name="adj1" fmla="val 50000"/>
              <a:gd name="adj2" fmla="val 6892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4445" name="Group 653"/>
          <p:cNvGrpSpPr>
            <a:grpSpLocks/>
          </p:cNvGrpSpPr>
          <p:nvPr/>
        </p:nvGrpSpPr>
        <p:grpSpPr bwMode="auto">
          <a:xfrm>
            <a:off x="1547813" y="4581525"/>
            <a:ext cx="5832475" cy="1758950"/>
            <a:chOff x="1111" y="3093"/>
            <a:chExt cx="3674" cy="1108"/>
          </a:xfrm>
        </p:grpSpPr>
        <p:grpSp>
          <p:nvGrpSpPr>
            <p:cNvPr id="34426" name="Group 634"/>
            <p:cNvGrpSpPr>
              <a:grpSpLocks/>
            </p:cNvGrpSpPr>
            <p:nvPr/>
          </p:nvGrpSpPr>
          <p:grpSpPr bwMode="auto">
            <a:xfrm>
              <a:off x="1111" y="3093"/>
              <a:ext cx="1951" cy="1063"/>
              <a:chOff x="1020" y="2014"/>
              <a:chExt cx="1951" cy="1063"/>
            </a:xfrm>
          </p:grpSpPr>
          <p:sp>
            <p:nvSpPr>
              <p:cNvPr id="34427" name="Text Box 635"/>
              <p:cNvSpPr txBox="1">
                <a:spLocks noChangeArrowheads="1"/>
              </p:cNvSpPr>
              <p:nvPr/>
            </p:nvSpPr>
            <p:spPr bwMode="auto">
              <a:xfrm>
                <a:off x="1020" y="2387"/>
                <a:ext cx="1951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NH</a:t>
                </a:r>
                <a:r>
                  <a:rPr lang="en-US" sz="2800" baseline="-25000"/>
                  <a:t>2</a:t>
                </a:r>
                <a:r>
                  <a:rPr lang="en-US" sz="2800"/>
                  <a:t> - CH – C </a:t>
                </a:r>
                <a:r>
                  <a:rPr lang="en-US" sz="3200">
                    <a:solidFill>
                      <a:srgbClr val="FF33CC"/>
                    </a:solidFill>
                  </a:rPr>
                  <a:t>---</a:t>
                </a:r>
                <a:endParaRPr lang="ru-RU" sz="3200">
                  <a:solidFill>
                    <a:srgbClr val="FF33CC"/>
                  </a:solidFill>
                </a:endParaRPr>
              </a:p>
            </p:txBody>
          </p:sp>
          <p:sp>
            <p:nvSpPr>
              <p:cNvPr id="34428" name="Text Box 636"/>
              <p:cNvSpPr txBox="1">
                <a:spLocks noChangeArrowheads="1"/>
              </p:cNvSpPr>
              <p:nvPr/>
            </p:nvSpPr>
            <p:spPr bwMode="auto">
              <a:xfrm>
                <a:off x="2290" y="2614"/>
                <a:ext cx="18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I</a:t>
                </a:r>
                <a:endParaRPr lang="ru-RU" sz="2000"/>
              </a:p>
            </p:txBody>
          </p:sp>
          <p:sp>
            <p:nvSpPr>
              <p:cNvPr id="34429" name="Text Box 637"/>
              <p:cNvSpPr txBox="1">
                <a:spLocks noChangeArrowheads="1"/>
              </p:cNvSpPr>
              <p:nvPr/>
            </p:nvSpPr>
            <p:spPr bwMode="auto">
              <a:xfrm>
                <a:off x="2278" y="2700"/>
                <a:ext cx="1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34430" name="Text Box 638"/>
              <p:cNvSpPr txBox="1">
                <a:spLocks noChangeArrowheads="1"/>
              </p:cNvSpPr>
              <p:nvPr/>
            </p:nvSpPr>
            <p:spPr bwMode="auto">
              <a:xfrm>
                <a:off x="2199" y="2750"/>
                <a:ext cx="454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O</a:t>
                </a:r>
                <a:endParaRPr lang="ru-RU" sz="2800"/>
              </a:p>
            </p:txBody>
          </p:sp>
          <p:sp>
            <p:nvSpPr>
              <p:cNvPr id="34431" name="Text Box 639"/>
              <p:cNvSpPr txBox="1">
                <a:spLocks noChangeArrowheads="1"/>
              </p:cNvSpPr>
              <p:nvPr/>
            </p:nvSpPr>
            <p:spPr bwMode="auto">
              <a:xfrm>
                <a:off x="1701" y="2251"/>
                <a:ext cx="18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I</a:t>
                </a:r>
                <a:endParaRPr lang="ru-RU" sz="2000"/>
              </a:p>
            </p:txBody>
          </p:sp>
          <p:sp>
            <p:nvSpPr>
              <p:cNvPr id="34432" name="Text Box 640"/>
              <p:cNvSpPr txBox="1">
                <a:spLocks noChangeArrowheads="1"/>
              </p:cNvSpPr>
              <p:nvPr/>
            </p:nvSpPr>
            <p:spPr bwMode="auto">
              <a:xfrm>
                <a:off x="2323" y="2807"/>
                <a:ext cx="1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ru-RU" b="0"/>
              </a:p>
            </p:txBody>
          </p:sp>
          <p:sp>
            <p:nvSpPr>
              <p:cNvPr id="34433" name="Text Box 641"/>
              <p:cNvSpPr txBox="1">
                <a:spLocks noChangeArrowheads="1"/>
              </p:cNvSpPr>
              <p:nvPr/>
            </p:nvSpPr>
            <p:spPr bwMode="auto">
              <a:xfrm>
                <a:off x="1655" y="2014"/>
                <a:ext cx="27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R</a:t>
                </a:r>
                <a:endParaRPr lang="ru-RU" sz="2800"/>
              </a:p>
            </p:txBody>
          </p:sp>
        </p:grpSp>
        <p:grpSp>
          <p:nvGrpSpPr>
            <p:cNvPr id="34434" name="Group 642"/>
            <p:cNvGrpSpPr>
              <a:grpSpLocks/>
            </p:cNvGrpSpPr>
            <p:nvPr/>
          </p:nvGrpSpPr>
          <p:grpSpPr bwMode="auto">
            <a:xfrm>
              <a:off x="2834" y="3138"/>
              <a:ext cx="1951" cy="1063"/>
              <a:chOff x="1020" y="2014"/>
              <a:chExt cx="1951" cy="1063"/>
            </a:xfrm>
          </p:grpSpPr>
          <p:sp>
            <p:nvSpPr>
              <p:cNvPr id="34435" name="Text Box 643"/>
              <p:cNvSpPr txBox="1">
                <a:spLocks noChangeArrowheads="1"/>
              </p:cNvSpPr>
              <p:nvPr/>
            </p:nvSpPr>
            <p:spPr bwMode="auto">
              <a:xfrm>
                <a:off x="1020" y="2387"/>
                <a:ext cx="195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NH - CH – C = O</a:t>
                </a:r>
                <a:endParaRPr lang="ru-RU" sz="2800"/>
              </a:p>
            </p:txBody>
          </p:sp>
          <p:sp>
            <p:nvSpPr>
              <p:cNvPr id="34436" name="Text Box 644"/>
              <p:cNvSpPr txBox="1">
                <a:spLocks noChangeArrowheads="1"/>
              </p:cNvSpPr>
              <p:nvPr/>
            </p:nvSpPr>
            <p:spPr bwMode="auto">
              <a:xfrm>
                <a:off x="2290" y="2614"/>
                <a:ext cx="18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I</a:t>
                </a:r>
                <a:endParaRPr lang="ru-RU" sz="2000"/>
              </a:p>
            </p:txBody>
          </p:sp>
          <p:sp>
            <p:nvSpPr>
              <p:cNvPr id="34437" name="Text Box 645"/>
              <p:cNvSpPr txBox="1">
                <a:spLocks noChangeArrowheads="1"/>
              </p:cNvSpPr>
              <p:nvPr/>
            </p:nvSpPr>
            <p:spPr bwMode="auto">
              <a:xfrm>
                <a:off x="2278" y="2700"/>
                <a:ext cx="1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ru-RU" b="0"/>
              </a:p>
            </p:txBody>
          </p:sp>
          <p:sp>
            <p:nvSpPr>
              <p:cNvPr id="34438" name="Text Box 646"/>
              <p:cNvSpPr txBox="1">
                <a:spLocks noChangeArrowheads="1"/>
              </p:cNvSpPr>
              <p:nvPr/>
            </p:nvSpPr>
            <p:spPr bwMode="auto">
              <a:xfrm>
                <a:off x="2199" y="2750"/>
                <a:ext cx="454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OH</a:t>
                </a:r>
                <a:endParaRPr lang="ru-RU" sz="2800"/>
              </a:p>
            </p:txBody>
          </p:sp>
          <p:sp>
            <p:nvSpPr>
              <p:cNvPr id="34439" name="Text Box 647"/>
              <p:cNvSpPr txBox="1">
                <a:spLocks noChangeArrowheads="1"/>
              </p:cNvSpPr>
              <p:nvPr/>
            </p:nvSpPr>
            <p:spPr bwMode="auto">
              <a:xfrm>
                <a:off x="1701" y="2251"/>
                <a:ext cx="18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I</a:t>
                </a:r>
                <a:endParaRPr lang="ru-RU" sz="2000"/>
              </a:p>
            </p:txBody>
          </p:sp>
          <p:sp>
            <p:nvSpPr>
              <p:cNvPr id="34440" name="Text Box 648"/>
              <p:cNvSpPr txBox="1">
                <a:spLocks noChangeArrowheads="1"/>
              </p:cNvSpPr>
              <p:nvPr/>
            </p:nvSpPr>
            <p:spPr bwMode="auto">
              <a:xfrm>
                <a:off x="2323" y="2807"/>
                <a:ext cx="1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ru-RU" b="0"/>
              </a:p>
            </p:txBody>
          </p:sp>
          <p:sp>
            <p:nvSpPr>
              <p:cNvPr id="34441" name="Text Box 649"/>
              <p:cNvSpPr txBox="1">
                <a:spLocks noChangeArrowheads="1"/>
              </p:cNvSpPr>
              <p:nvPr/>
            </p:nvSpPr>
            <p:spPr bwMode="auto">
              <a:xfrm>
                <a:off x="1655" y="2014"/>
                <a:ext cx="27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/>
                  <a:t>R</a:t>
                </a:r>
                <a:endParaRPr lang="ru-RU" sz="2800"/>
              </a:p>
            </p:txBody>
          </p:sp>
        </p:grpSp>
        <p:sp>
          <p:nvSpPr>
            <p:cNvPr id="34444" name="Text Box 652"/>
            <p:cNvSpPr txBox="1">
              <a:spLocks noChangeArrowheads="1"/>
            </p:cNvSpPr>
            <p:nvPr/>
          </p:nvSpPr>
          <p:spPr bwMode="auto">
            <a:xfrm>
              <a:off x="2335" y="3686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I</a:t>
              </a:r>
              <a:endParaRPr lang="ru-RU" sz="2400"/>
            </a:p>
          </p:txBody>
        </p:sp>
      </p:grpSp>
      <p:sp>
        <p:nvSpPr>
          <p:cNvPr id="34446" name="Text Box 654"/>
          <p:cNvSpPr txBox="1">
            <a:spLocks noChangeArrowheads="1"/>
          </p:cNvSpPr>
          <p:nvPr/>
        </p:nvSpPr>
        <p:spPr bwMode="auto">
          <a:xfrm>
            <a:off x="7380288" y="5229225"/>
            <a:ext cx="17637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+  </a:t>
            </a:r>
            <a:r>
              <a:rPr lang="en-US" sz="2800">
                <a:solidFill>
                  <a:srgbClr val="FF0000"/>
                </a:solidFill>
              </a:rPr>
              <a:t>H</a:t>
            </a:r>
            <a:r>
              <a:rPr lang="en-US" sz="2800" baseline="-25000">
                <a:solidFill>
                  <a:srgbClr val="FF0000"/>
                </a:solidFill>
              </a:rPr>
              <a:t>2</a:t>
            </a:r>
            <a:r>
              <a:rPr lang="en-US" sz="2800">
                <a:solidFill>
                  <a:srgbClr val="FF0000"/>
                </a:solidFill>
              </a:rPr>
              <a:t>O</a:t>
            </a:r>
            <a:endParaRPr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Полипептид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Полипептид имеет </a:t>
            </a:r>
            <a:r>
              <a:rPr lang="ru-RU" b="1"/>
              <a:t>С-конец</a:t>
            </a:r>
            <a:r>
              <a:rPr lang="ru-RU"/>
              <a:t> и </a:t>
            </a:r>
            <a:r>
              <a:rPr lang="en-US" b="1"/>
              <a:t>N-</a:t>
            </a:r>
            <a:r>
              <a:rPr lang="ru-RU" b="1"/>
              <a:t>конец</a:t>
            </a:r>
          </a:p>
          <a:p>
            <a:pPr>
              <a:buFontTx/>
              <a:buNone/>
            </a:pPr>
            <a:r>
              <a:rPr lang="ru-RU"/>
              <a:t>Длина среднего полипептида – 500 а.к.</a:t>
            </a: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971550" y="4005263"/>
          <a:ext cx="6985000" cy="2447925"/>
        </p:xfrm>
        <a:graphic>
          <a:graphicData uri="http://schemas.openxmlformats.org/presentationml/2006/ole">
            <p:oleObj spid="_x0000_s34820" name="Bitmap Image" r:id="rId3" imgW="4828571" imgH="3019048" progId="Paint.Picture">
              <p:embed/>
            </p:oleObj>
          </a:graphicData>
        </a:graphic>
      </p:graphicFrame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107950" y="340360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С-конец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7091363" y="4195763"/>
            <a:ext cx="1728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N</a:t>
            </a:r>
            <a:r>
              <a:rPr lang="ru-RU" sz="2400"/>
              <a:t>-конец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2051050" y="3494088"/>
            <a:ext cx="2374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АМИНОКИСЛОТЫ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4859338" y="3133725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ПЕПТИДНАЯ СВЯЗЬ</a:t>
            </a:r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 flipH="1">
            <a:off x="2555875" y="3860800"/>
            <a:ext cx="287338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2916238" y="3860800"/>
            <a:ext cx="576262" cy="10810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 flipH="1">
            <a:off x="5292725" y="3571875"/>
            <a:ext cx="647700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Вторичная структура белка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lipArt" sz="half" idx="1"/>
          </p:nvPr>
        </p:nvSpPr>
        <p:spPr>
          <a:xfrm>
            <a:off x="457200" y="1600200"/>
            <a:ext cx="2819400" cy="4525963"/>
          </a:xfrm>
        </p:spPr>
      </p:sp>
      <p:sp>
        <p:nvSpPr>
          <p:cNvPr id="3584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3635375" y="1628775"/>
            <a:ext cx="5046663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Полипептид закручивается в </a:t>
            </a:r>
            <a:r>
              <a:rPr lang="ru-RU" sz="2800" b="1">
                <a:solidFill>
                  <a:srgbClr val="FF0000"/>
                </a:solidFill>
              </a:rPr>
              <a:t>спираль</a:t>
            </a:r>
            <a:r>
              <a:rPr lang="ru-RU" sz="2800"/>
              <a:t>.</a:t>
            </a:r>
          </a:p>
          <a:p>
            <a:pPr algn="ctr">
              <a:buFontTx/>
              <a:buNone/>
            </a:pPr>
            <a:r>
              <a:rPr lang="ru-RU" sz="2800"/>
              <a:t>Структура образуется за счет </a:t>
            </a:r>
            <a:r>
              <a:rPr lang="ru-RU" sz="2800">
                <a:solidFill>
                  <a:srgbClr val="FF0000"/>
                </a:solidFill>
              </a:rPr>
              <a:t>водородных связей</a:t>
            </a:r>
            <a:r>
              <a:rPr lang="ru-RU" sz="2800"/>
              <a:t> между С=О группами и </a:t>
            </a:r>
            <a:r>
              <a:rPr lang="en-US" sz="2800"/>
              <a:t>NH</a:t>
            </a:r>
            <a:r>
              <a:rPr lang="ru-RU" sz="2800"/>
              <a:t> группами разных аминокислот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628775"/>
            <a:ext cx="2449513" cy="3676650"/>
          </a:xfrm>
          <a:prstGeom prst="rect">
            <a:avLst/>
          </a:prstGeom>
          <a:noFill/>
        </p:spPr>
      </p:pic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916238" y="5013325"/>
            <a:ext cx="194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ВОДОРОДНЫЕ СВЯЗИ</a:t>
            </a:r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 flipH="1" flipV="1">
            <a:off x="2411413" y="3284538"/>
            <a:ext cx="1152525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</TotalTime>
  <Words>796</Words>
  <Application>Microsoft PowerPoint</Application>
  <PresentationFormat>Экран (4:3)</PresentationFormat>
  <Paragraphs>269</Paragraphs>
  <Slides>27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Ariag</vt:lpstr>
      <vt:lpstr>Brush Script MT</vt:lpstr>
      <vt:lpstr>Edwardian Script ITC</vt:lpstr>
      <vt:lpstr>Algerian</vt:lpstr>
      <vt:lpstr>Оформление по умолчанию</vt:lpstr>
      <vt:lpstr>Bitmap Image</vt:lpstr>
      <vt:lpstr>Молекулярный уровень организации жизни</vt:lpstr>
      <vt:lpstr>План повторения</vt:lpstr>
      <vt:lpstr>Основные органические вещества в клетке</vt:lpstr>
      <vt:lpstr>Понятие биополимера</vt:lpstr>
      <vt:lpstr>Белки – полимеры, состоящие из аминокислот</vt:lpstr>
      <vt:lpstr>Аминокислоты отличаются строением радикалов</vt:lpstr>
      <vt:lpstr>Первичная структура белка</vt:lpstr>
      <vt:lpstr>Полипептид</vt:lpstr>
      <vt:lpstr>Вторичная структура белка</vt:lpstr>
      <vt:lpstr>Третичная структура белка</vt:lpstr>
      <vt:lpstr>Четвертичная структура белка</vt:lpstr>
      <vt:lpstr>Свойства белков</vt:lpstr>
      <vt:lpstr>Функции белков</vt:lpstr>
      <vt:lpstr>Углеводы (сахара)</vt:lpstr>
      <vt:lpstr>Свойства углеводов</vt:lpstr>
      <vt:lpstr>Функции углеводов</vt:lpstr>
      <vt:lpstr>Липиды – органические вещества, нерастворимые в воде</vt:lpstr>
      <vt:lpstr>Слайд 18</vt:lpstr>
      <vt:lpstr>Нуклеиновые кислоты – полимеры, состоящие из нуклеотидов</vt:lpstr>
      <vt:lpstr>Нуклеотиды соединяются фосфодиэфирными мостиками</vt:lpstr>
      <vt:lpstr>Строение нуклеиновых кислот</vt:lpstr>
      <vt:lpstr>Строение ДНК</vt:lpstr>
      <vt:lpstr>Слайд 23</vt:lpstr>
      <vt:lpstr>Аденозинтрифосфорная кислота</vt:lpstr>
      <vt:lpstr>Ферменты – ускорители биологических реакций</vt:lpstr>
      <vt:lpstr>Витамины –неполимерные вещества, необходимые для жизни клетки в микроколичествах</vt:lpstr>
      <vt:lpstr>Слайд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Молекулярный уровень организации жизни</dc:title>
  <dc:creator>Люда</dc:creator>
  <cp:lastModifiedBy>Михаил</cp:lastModifiedBy>
  <cp:revision>24</cp:revision>
  <dcterms:created xsi:type="dcterms:W3CDTF">2005-09-23T07:22:22Z</dcterms:created>
  <dcterms:modified xsi:type="dcterms:W3CDTF">2014-10-21T11:57:08Z</dcterms:modified>
</cp:coreProperties>
</file>