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368" y="-4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107F3-2DB0-4AEA-9BB9-452B856445DD}" type="datetimeFigureOut">
              <a:rPr lang="ru-RU" smtClean="0"/>
              <a:t>31.01.2015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7A5050-F785-44D2-9A20-976C716F6377}"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F7A5050-F785-44D2-9A20-976C716F6377}" type="slidenum">
              <a:rPr lang="ru-RU" smtClean="0"/>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6CC5FAA7-ABAA-4797-BAD6-78D41C894F0C}" type="datetimeFigureOut">
              <a:rPr lang="ru-RU" smtClean="0"/>
              <a:t>31.01.2015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651F10F-70DF-4902-A5AE-1EADF86D01C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C5FAA7-ABAA-4797-BAD6-78D41C894F0C}" type="datetimeFigureOut">
              <a:rPr lang="ru-RU" smtClean="0"/>
              <a:t>31.01.2015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51F10F-70DF-4902-A5AE-1EADF86D01C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C5FAA7-ABAA-4797-BAD6-78D41C894F0C}" type="datetimeFigureOut">
              <a:rPr lang="ru-RU" smtClean="0"/>
              <a:t>31.01.2015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51F10F-70DF-4902-A5AE-1EADF86D01C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6CC5FAA7-ABAA-4797-BAD6-78D41C894F0C}" type="datetimeFigureOut">
              <a:rPr lang="ru-RU" smtClean="0"/>
              <a:t>31.01.2015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651F10F-70DF-4902-A5AE-1EADF86D01C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6CC5FAA7-ABAA-4797-BAD6-78D41C894F0C}" type="datetimeFigureOut">
              <a:rPr lang="ru-RU" smtClean="0"/>
              <a:t>31.01.2015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651F10F-70DF-4902-A5AE-1EADF86D01C1}"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6CC5FAA7-ABAA-4797-BAD6-78D41C894F0C}" type="datetimeFigureOut">
              <a:rPr lang="ru-RU" smtClean="0"/>
              <a:t>31.01.2015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651F10F-70DF-4902-A5AE-1EADF86D01C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6CC5FAA7-ABAA-4797-BAD6-78D41C894F0C}" type="datetimeFigureOut">
              <a:rPr lang="ru-RU" smtClean="0"/>
              <a:t>31.01.2015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651F10F-70DF-4902-A5AE-1EADF86D01C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CC5FAA7-ABAA-4797-BAD6-78D41C894F0C}" type="datetimeFigureOut">
              <a:rPr lang="ru-RU" smtClean="0"/>
              <a:t>31.01.2015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651F10F-70DF-4902-A5AE-1EADF86D01C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6CC5FAA7-ABAA-4797-BAD6-78D41C894F0C}" type="datetimeFigureOut">
              <a:rPr lang="ru-RU" smtClean="0"/>
              <a:t>31.01.2015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651F10F-70DF-4902-A5AE-1EADF86D01C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6CC5FAA7-ABAA-4797-BAD6-78D41C894F0C}" type="datetimeFigureOut">
              <a:rPr lang="ru-RU" smtClean="0"/>
              <a:t>31.01.2015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651F10F-70DF-4902-A5AE-1EADF86D01C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6CC5FAA7-ABAA-4797-BAD6-78D41C894F0C}" type="datetimeFigureOut">
              <a:rPr lang="ru-RU" smtClean="0"/>
              <a:t>31.01.2015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651F10F-70DF-4902-A5AE-1EADF86D01C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CC5FAA7-ABAA-4797-BAD6-78D41C894F0C}" type="datetimeFigureOut">
              <a:rPr lang="ru-RU" smtClean="0"/>
              <a:t>31.01.2015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651F10F-70DF-4902-A5AE-1EADF86D01C1}"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357166"/>
            <a:ext cx="7415210" cy="5072098"/>
          </a:xfrm>
        </p:spPr>
        <p:txBody>
          <a:bodyPr>
            <a:normAutofit/>
          </a:bodyPr>
          <a:lstStyle/>
          <a:p>
            <a:r>
              <a:rPr lang="ru-RU" dirty="0" smtClean="0"/>
              <a:t>День </a:t>
            </a:r>
            <a:r>
              <a:rPr lang="ru-RU" dirty="0" err="1" smtClean="0"/>
              <a:t>Победы-великий</a:t>
            </a:r>
            <a:r>
              <a:rPr lang="ru-RU" dirty="0" smtClean="0"/>
              <a:t> праздник нашего народа.</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sz="1800" dirty="0" smtClean="0">
                <a:solidFill>
                  <a:schemeClr val="bg1"/>
                </a:solidFill>
              </a:rPr>
              <a:t>Сидоренко</a:t>
            </a:r>
            <a:endParaRPr lang="ru-RU" sz="1800" dirty="0">
              <a:solidFill>
                <a:schemeClr val="bg1"/>
              </a:solidFill>
            </a:endParaRPr>
          </a:p>
        </p:txBody>
      </p:sp>
      <p:pic>
        <p:nvPicPr>
          <p:cNvPr id="13" name="Рисунок 12" descr="https://im2-tub-ru.yandex.net/i?id=137d972f5b38c6607609fa858bd5d8b8-91-144&amp;n=21"/>
          <p:cNvPicPr/>
          <p:nvPr/>
        </p:nvPicPr>
        <p:blipFill>
          <a:blip r:embed="rId2"/>
          <a:srcRect/>
          <a:stretch>
            <a:fillRect/>
          </a:stretch>
        </p:blipFill>
        <p:spPr bwMode="auto">
          <a:xfrm>
            <a:off x="857224" y="2714620"/>
            <a:ext cx="4660608" cy="300229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714356"/>
            <a:ext cx="8429684" cy="1571636"/>
          </a:xfrm>
        </p:spPr>
        <p:txBody>
          <a:bodyPr>
            <a:normAutofit fontScale="90000"/>
          </a:bodyPr>
          <a:lstStyle/>
          <a:p>
            <a:r>
              <a:rPr lang="ru-RU" sz="2800" dirty="0"/>
              <a:t> </a:t>
            </a:r>
            <a:r>
              <a:rPr lang="ru-RU" sz="2800" dirty="0" smtClean="0"/>
              <a:t> </a:t>
            </a:r>
            <a:r>
              <a:rPr lang="ru-RU" sz="2800" dirty="0"/>
              <a:t>Песни военных лет помогали солдатам выиграть последний бой, напоминали о родных, близких, которые нуждались в них, ради которых надо было вопреки всему остаться живым.</a:t>
            </a:r>
            <a:br>
              <a:rPr lang="ru-RU" sz="2800" dirty="0"/>
            </a:br>
            <a:r>
              <a:rPr lang="ru-RU" sz="2800" dirty="0"/>
              <a:t/>
            </a:r>
            <a:br>
              <a:rPr lang="ru-RU" sz="2800" dirty="0"/>
            </a:br>
            <a:endParaRPr lang="ru-RU" sz="2800" dirty="0"/>
          </a:p>
        </p:txBody>
      </p:sp>
      <p:sp>
        <p:nvSpPr>
          <p:cNvPr id="3" name="Содержимое 2"/>
          <p:cNvSpPr>
            <a:spLocks noGrp="1"/>
          </p:cNvSpPr>
          <p:nvPr>
            <p:ph idx="1"/>
          </p:nvPr>
        </p:nvSpPr>
        <p:spPr>
          <a:xfrm>
            <a:off x="0" y="1643050"/>
            <a:ext cx="8786842" cy="2786082"/>
          </a:xfrm>
        </p:spPr>
        <p:txBody>
          <a:bodyPr>
            <a:noAutofit/>
          </a:bodyPr>
          <a:lstStyle/>
          <a:p>
            <a:r>
              <a:rPr lang="ru-RU" sz="2000" dirty="0"/>
              <a:t/>
            </a:r>
            <a:br>
              <a:rPr lang="ru-RU" sz="2000" dirty="0"/>
            </a:br>
            <a:r>
              <a:rPr lang="ru-RU" sz="2000" dirty="0"/>
              <a:t>Одной из таких песен является всеми любимая песня «Темная ночь». Режиссер Леонид Луков занимался съемкой фильма «Два бойца», не выходило снять эпизод, где солдат пишет письмо своим близким. Именно тогда ему и пришла мысль о песне, которая смогла отразить все чувства бойца красиво и душевно. И он не ошибся в своих предположениях. Песня стала настоящим украшением фильма, и навсегда осталась в памяти и сердцах советского народа.</a:t>
            </a:r>
            <a:br>
              <a:rPr lang="ru-RU" sz="2000" dirty="0"/>
            </a:br>
            <a:endParaRPr lang="ru-RU" sz="2000" dirty="0"/>
          </a:p>
        </p:txBody>
      </p:sp>
      <p:pic>
        <p:nvPicPr>
          <p:cNvPr id="4" name="Рисунок 3" descr="https://im2-tub-ru.yandex.net/i?id=76d3539266c30636c37ce2e9a9455b41-102-144&amp;n=21"/>
          <p:cNvPicPr/>
          <p:nvPr/>
        </p:nvPicPr>
        <p:blipFill>
          <a:blip r:embed="rId2"/>
          <a:srcRect/>
          <a:stretch>
            <a:fillRect/>
          </a:stretch>
        </p:blipFill>
        <p:spPr bwMode="auto">
          <a:xfrm>
            <a:off x="214282" y="4572008"/>
            <a:ext cx="3143272" cy="2071702"/>
          </a:xfrm>
          <a:prstGeom prst="rect">
            <a:avLst/>
          </a:prstGeom>
          <a:noFill/>
          <a:ln w="9525">
            <a:noFill/>
            <a:miter lim="800000"/>
            <a:headEnd/>
            <a:tailEnd/>
          </a:ln>
        </p:spPr>
      </p:pic>
      <p:pic>
        <p:nvPicPr>
          <p:cNvPr id="5" name="Рисунок 4" descr="https://im2-tub-ru.yandex.net/i?id=6942a4a5233228e30fc6777ec614a3b0-09-144&amp;n=21"/>
          <p:cNvPicPr/>
          <p:nvPr/>
        </p:nvPicPr>
        <p:blipFill>
          <a:blip r:embed="rId3"/>
          <a:srcRect/>
          <a:stretch>
            <a:fillRect/>
          </a:stretch>
        </p:blipFill>
        <p:spPr bwMode="auto">
          <a:xfrm>
            <a:off x="5643570" y="4572008"/>
            <a:ext cx="3214710" cy="207170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868346"/>
          </a:xfrm>
        </p:spPr>
        <p:txBody>
          <a:bodyPr/>
          <a:lstStyle/>
          <a:p>
            <a:r>
              <a:rPr lang="ru-RU" dirty="0" smtClean="0"/>
              <a:t>Песни на века.</a:t>
            </a:r>
            <a:endParaRPr lang="ru-RU" dirty="0"/>
          </a:p>
        </p:txBody>
      </p:sp>
      <p:sp>
        <p:nvSpPr>
          <p:cNvPr id="5" name="Содержимое 4"/>
          <p:cNvSpPr>
            <a:spLocks noGrp="1"/>
          </p:cNvSpPr>
          <p:nvPr>
            <p:ph idx="1"/>
          </p:nvPr>
        </p:nvSpPr>
        <p:spPr>
          <a:xfrm>
            <a:off x="0" y="714356"/>
            <a:ext cx="7500990" cy="3214710"/>
          </a:xfrm>
        </p:spPr>
        <p:txBody>
          <a:bodyPr>
            <a:normAutofit fontScale="85000" lnSpcReduction="10000"/>
          </a:bodyPr>
          <a:lstStyle/>
          <a:p>
            <a:pPr>
              <a:buNone/>
            </a:pPr>
            <a:r>
              <a:rPr lang="ru-RU" dirty="0" smtClean="0"/>
              <a:t>      </a:t>
            </a:r>
            <a:endParaRPr lang="ru-RU" dirty="0"/>
          </a:p>
          <a:p>
            <a:pPr marL="266700" indent="92075">
              <a:buNone/>
            </a:pPr>
            <a:r>
              <a:rPr lang="ru-RU" dirty="0"/>
              <a:t> И до сих пор, уже мы, современники, Слушая песни о Великой Отечественной Войне, переживаем те чувства, которые испытывали в боях наши деды, прадеды, и ожидавшие их матери, жены, дети. И то великое счастье, которое охватило всю страну 9 мая 1945 года.</a:t>
            </a:r>
          </a:p>
        </p:txBody>
      </p:sp>
      <p:pic>
        <p:nvPicPr>
          <p:cNvPr id="6" name="Рисунок 5" descr="http://img01.chitalnya.ru/upload2/202/153795493766665472.jpg"/>
          <p:cNvPicPr/>
          <p:nvPr/>
        </p:nvPicPr>
        <p:blipFill>
          <a:blip r:embed="rId2"/>
          <a:srcRect b="8282"/>
          <a:stretch>
            <a:fillRect/>
          </a:stretch>
        </p:blipFill>
        <p:spPr bwMode="auto">
          <a:xfrm>
            <a:off x="1928794" y="3857628"/>
            <a:ext cx="4762500" cy="28479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ru-RU" sz="4400" dirty="0" smtClean="0"/>
              <a:t>Спасибо за внимание.</a:t>
            </a:r>
            <a:endParaRPr lang="ru-RU" sz="4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Песня – друг солдата.</a:t>
            </a:r>
            <a:endParaRPr lang="ru-RU" dirty="0"/>
          </a:p>
        </p:txBody>
      </p:sp>
      <p:sp>
        <p:nvSpPr>
          <p:cNvPr id="4" name="Подзаголовок 2"/>
          <p:cNvSpPr txBox="1">
            <a:spLocks/>
          </p:cNvSpPr>
          <p:nvPr/>
        </p:nvSpPr>
        <p:spPr>
          <a:xfrm>
            <a:off x="3786182" y="1785926"/>
            <a:ext cx="4643470" cy="4395806"/>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3200" b="0" i="0" u="none" strike="noStrike" kern="1200" cap="none" spc="0" normalizeH="0" baseline="0" noProof="0" dirty="0" smtClean="0">
                <a:ln>
                  <a:noFill/>
                </a:ln>
                <a:solidFill>
                  <a:schemeClr val="tx1"/>
                </a:solidFill>
                <a:effectLst/>
                <a:uLnTx/>
                <a:uFillTx/>
                <a:latin typeface="+mn-lt"/>
                <a:ea typeface="+mn-ea"/>
                <a:cs typeface="+mn-cs"/>
              </a:rPr>
              <a:t> С первого дня Великой Отечественной войны до победного праздничного салюта песня всегда была с солдатом. Она помогала ему преодолевать трудности и лишения фронтовой жизни, поднимала боевой дух воинов, сплачивала их. Как верный друг она не покидала фронтовика в минуту грусти, скрашивала разлуку с любимой, с родными и близкими. Она шла с солдатом в бой, вливала в него новые силы, отвагу, смелость</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Рисунок 4" descr="https://im1-tub-ru.yandex.net/i?id=91f73ae8cd5dd16d6fe9d766de0193ba-81-144&amp;n=21"/>
          <p:cNvPicPr/>
          <p:nvPr/>
        </p:nvPicPr>
        <p:blipFill>
          <a:blip r:embed="rId2"/>
          <a:srcRect/>
          <a:stretch>
            <a:fillRect/>
          </a:stretch>
        </p:blipFill>
        <p:spPr bwMode="auto">
          <a:xfrm>
            <a:off x="357158" y="1857364"/>
            <a:ext cx="3786214" cy="321471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86116" y="274638"/>
            <a:ext cx="5400684" cy="1868478"/>
          </a:xfrm>
        </p:spPr>
        <p:txBody>
          <a:bodyPr/>
          <a:lstStyle/>
          <a:p>
            <a:r>
              <a:rPr lang="ru-RU" dirty="0" smtClean="0"/>
              <a:t>Темы песен военных лет.</a:t>
            </a:r>
            <a:endParaRPr lang="ru-RU" dirty="0"/>
          </a:p>
        </p:txBody>
      </p:sp>
      <p:sp>
        <p:nvSpPr>
          <p:cNvPr id="3" name="Содержимое 2"/>
          <p:cNvSpPr>
            <a:spLocks noGrp="1"/>
          </p:cNvSpPr>
          <p:nvPr>
            <p:ph idx="1"/>
          </p:nvPr>
        </p:nvSpPr>
        <p:spPr>
          <a:xfrm>
            <a:off x="928662" y="2714620"/>
            <a:ext cx="7758138" cy="3857652"/>
          </a:xfrm>
        </p:spPr>
        <p:txBody>
          <a:bodyPr>
            <a:normAutofit fontScale="77500" lnSpcReduction="20000"/>
          </a:bodyPr>
          <a:lstStyle/>
          <a:p>
            <a:r>
              <a:rPr lang="ru-RU" dirty="0"/>
              <a:t>Песни военных лет весьма разнообразны по своему характеру: героические и шуточные, боевые и лирические… Они распространялись очень быстро, передавались из уст в уста, нередко перелетали через линию фронта, проникая в глубокий тыл врага, в партизанские землянки.  Большинство вокальных произведений на эту тему – это песни – воспоминания, песни – раздумья, песни – память. В них рассказывается о далеких походах, о возвращении солдата на Родину, о боевых друзьях – однополчанах, о фронтовой дружбе.</a:t>
            </a:r>
          </a:p>
          <a:p>
            <a:endParaRPr lang="ru-RU" dirty="0"/>
          </a:p>
        </p:txBody>
      </p:sp>
      <p:pic>
        <p:nvPicPr>
          <p:cNvPr id="4" name="Рисунок 3" descr="https://im2-tub-ru.yandex.net/i?id=15adea5106efc64072a04f4466c3d0e8-85-144&amp;n=21"/>
          <p:cNvPicPr/>
          <p:nvPr/>
        </p:nvPicPr>
        <p:blipFill>
          <a:blip r:embed="rId2"/>
          <a:srcRect/>
          <a:stretch>
            <a:fillRect/>
          </a:stretch>
        </p:blipFill>
        <p:spPr bwMode="auto">
          <a:xfrm>
            <a:off x="285720" y="285728"/>
            <a:ext cx="2786082" cy="221457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642918"/>
            <a:ext cx="4000528" cy="2357454"/>
          </a:xfrm>
        </p:spPr>
        <p:txBody>
          <a:bodyPr>
            <a:noAutofit/>
          </a:bodyPr>
          <a:lstStyle/>
          <a:p>
            <a:r>
              <a:rPr lang="ru-RU" sz="2000" dirty="0">
                <a:solidFill>
                  <a:schemeClr val="bg1">
                    <a:lumMod val="85000"/>
                    <a:lumOff val="15000"/>
                  </a:schemeClr>
                </a:solidFill>
              </a:rPr>
              <a:t>1941 год:</a:t>
            </a:r>
            <a:r>
              <a:rPr lang="ru-RU" sz="2000" dirty="0"/>
              <a:t/>
            </a:r>
            <a:br>
              <a:rPr lang="ru-RU" sz="2000" dirty="0"/>
            </a:br>
            <a:r>
              <a:rPr lang="ru-RU" sz="2000" i="1" dirty="0"/>
              <a:t>Вставай, страна огромная </a:t>
            </a:r>
            <a:br>
              <a:rPr lang="ru-RU" sz="2000" i="1" dirty="0"/>
            </a:br>
            <a:r>
              <a:rPr lang="ru-RU" sz="2000" i="1" dirty="0"/>
              <a:t>Вставай, на смертный бой</a:t>
            </a:r>
            <a:br>
              <a:rPr lang="ru-RU" sz="2000" i="1" dirty="0"/>
            </a:br>
            <a:r>
              <a:rPr lang="ru-RU" sz="2000" i="1" dirty="0"/>
              <a:t>С фашистской силой темною</a:t>
            </a:r>
            <a:br>
              <a:rPr lang="ru-RU" sz="2000" i="1" dirty="0"/>
            </a:br>
            <a:r>
              <a:rPr lang="ru-RU" sz="2000" i="1" dirty="0"/>
              <a:t>С проклятою ордой!</a:t>
            </a:r>
            <a:r>
              <a:rPr lang="ru-RU" sz="2000" dirty="0"/>
              <a:t/>
            </a:r>
            <a:br>
              <a:rPr lang="ru-RU" sz="2000" dirty="0"/>
            </a:br>
            <a:r>
              <a:rPr lang="ru-RU" sz="2000" dirty="0">
                <a:solidFill>
                  <a:schemeClr val="bg1">
                    <a:lumMod val="85000"/>
                    <a:lumOff val="15000"/>
                  </a:schemeClr>
                </a:solidFill>
              </a:rPr>
              <a:t>“Священная война”</a:t>
            </a:r>
            <a:br>
              <a:rPr lang="ru-RU" sz="2000" dirty="0">
                <a:solidFill>
                  <a:schemeClr val="bg1">
                    <a:lumMod val="85000"/>
                    <a:lumOff val="15000"/>
                  </a:schemeClr>
                </a:solidFill>
              </a:rPr>
            </a:br>
            <a:r>
              <a:rPr lang="ru-RU" sz="2000" dirty="0">
                <a:solidFill>
                  <a:schemeClr val="bg1">
                    <a:lumMod val="85000"/>
                    <a:lumOff val="15000"/>
                  </a:schemeClr>
                </a:solidFill>
              </a:rPr>
              <a:t>Муз. А. В. Александрова, сл. В. </a:t>
            </a:r>
            <a:r>
              <a:rPr lang="ru-RU" sz="2000" dirty="0" smtClean="0">
                <a:solidFill>
                  <a:schemeClr val="bg1">
                    <a:lumMod val="85000"/>
                    <a:lumOff val="15000"/>
                  </a:schemeClr>
                </a:solidFill>
              </a:rPr>
              <a:t>Лебедева-Кумача</a:t>
            </a:r>
            <a:endParaRPr lang="ru-RU" sz="2000" dirty="0">
              <a:solidFill>
                <a:schemeClr val="bg1">
                  <a:lumMod val="85000"/>
                  <a:lumOff val="15000"/>
                </a:schemeClr>
              </a:solidFill>
            </a:endParaRPr>
          </a:p>
        </p:txBody>
      </p:sp>
      <p:sp>
        <p:nvSpPr>
          <p:cNvPr id="3" name="Содержимое 2"/>
          <p:cNvSpPr>
            <a:spLocks noGrp="1"/>
          </p:cNvSpPr>
          <p:nvPr>
            <p:ph idx="1"/>
          </p:nvPr>
        </p:nvSpPr>
        <p:spPr>
          <a:xfrm>
            <a:off x="4429124" y="4000504"/>
            <a:ext cx="4286280" cy="2625725"/>
          </a:xfrm>
        </p:spPr>
        <p:txBody>
          <a:bodyPr>
            <a:normAutofit fontScale="70000" lnSpcReduction="20000"/>
          </a:bodyPr>
          <a:lstStyle/>
          <a:p>
            <a:pPr>
              <a:buNone/>
            </a:pPr>
            <a:r>
              <a:rPr lang="ru-RU" i="1" dirty="0">
                <a:solidFill>
                  <a:schemeClr val="accent1">
                    <a:lumMod val="50000"/>
                  </a:schemeClr>
                </a:solidFill>
              </a:rPr>
              <a:t>Не смять богатырскую силу </a:t>
            </a:r>
            <a:br>
              <a:rPr lang="ru-RU" i="1" dirty="0">
                <a:solidFill>
                  <a:schemeClr val="accent1">
                    <a:lumMod val="50000"/>
                  </a:schemeClr>
                </a:solidFill>
              </a:rPr>
            </a:br>
            <a:r>
              <a:rPr lang="ru-RU" i="1" dirty="0">
                <a:solidFill>
                  <a:schemeClr val="accent1">
                    <a:lumMod val="50000"/>
                  </a:schemeClr>
                </a:solidFill>
              </a:rPr>
              <a:t>Могуч наш заслон огневой</a:t>
            </a:r>
            <a:br>
              <a:rPr lang="ru-RU" i="1" dirty="0">
                <a:solidFill>
                  <a:schemeClr val="accent1">
                    <a:lumMod val="50000"/>
                  </a:schemeClr>
                </a:solidFill>
              </a:rPr>
            </a:br>
            <a:r>
              <a:rPr lang="ru-RU" i="1" dirty="0">
                <a:solidFill>
                  <a:schemeClr val="accent1">
                    <a:lumMod val="50000"/>
                  </a:schemeClr>
                </a:solidFill>
              </a:rPr>
              <a:t>Мы вырыли немцу могилу </a:t>
            </a:r>
            <a:br>
              <a:rPr lang="ru-RU" i="1" dirty="0">
                <a:solidFill>
                  <a:schemeClr val="accent1">
                    <a:lumMod val="50000"/>
                  </a:schemeClr>
                </a:solidFill>
              </a:rPr>
            </a:br>
            <a:r>
              <a:rPr lang="ru-RU" i="1" dirty="0">
                <a:solidFill>
                  <a:schemeClr val="accent1">
                    <a:lumMod val="50000"/>
                  </a:schemeClr>
                </a:solidFill>
              </a:rPr>
              <a:t>В туманных полях под Москвой</a:t>
            </a:r>
          </a:p>
          <a:p>
            <a:pPr>
              <a:buNone/>
            </a:pPr>
            <a:r>
              <a:rPr lang="ru-RU" dirty="0">
                <a:solidFill>
                  <a:schemeClr val="bg1"/>
                </a:solidFill>
              </a:rPr>
              <a:t>“Вечер на рейде”1942 год</a:t>
            </a:r>
          </a:p>
          <a:p>
            <a:pPr>
              <a:buNone/>
            </a:pPr>
            <a:r>
              <a:rPr lang="ru-RU" dirty="0">
                <a:solidFill>
                  <a:schemeClr val="bg1"/>
                </a:solidFill>
              </a:rPr>
              <a:t> </a:t>
            </a:r>
            <a:r>
              <a:rPr lang="ru-RU" dirty="0" smtClean="0">
                <a:solidFill>
                  <a:schemeClr val="bg1"/>
                </a:solidFill>
              </a:rPr>
              <a:t>Муз. В. Соловьева-Седого, сл. А. Чуркина</a:t>
            </a:r>
          </a:p>
          <a:p>
            <a:pPr>
              <a:buNone/>
            </a:pPr>
            <a:endParaRPr lang="ru-RU" dirty="0"/>
          </a:p>
          <a:p>
            <a:pPr>
              <a:buNone/>
            </a:pPr>
            <a:endParaRPr lang="ru-RU" dirty="0"/>
          </a:p>
        </p:txBody>
      </p:sp>
      <p:pic>
        <p:nvPicPr>
          <p:cNvPr id="4" name="Рисунок 3" descr="https://im0-tub-ru.yandex.net/i?id=82d62292123e8b2d3728f0c815554704-50-144&amp;n=21"/>
          <p:cNvPicPr/>
          <p:nvPr/>
        </p:nvPicPr>
        <p:blipFill>
          <a:blip r:embed="rId2"/>
          <a:srcRect/>
          <a:stretch>
            <a:fillRect/>
          </a:stretch>
        </p:blipFill>
        <p:spPr bwMode="auto">
          <a:xfrm>
            <a:off x="4643438" y="357166"/>
            <a:ext cx="4071966" cy="3143272"/>
          </a:xfrm>
          <a:prstGeom prst="rect">
            <a:avLst/>
          </a:prstGeom>
          <a:noFill/>
          <a:ln w="9525">
            <a:noFill/>
            <a:miter lim="800000"/>
            <a:headEnd/>
            <a:tailEnd/>
          </a:ln>
        </p:spPr>
      </p:pic>
      <p:sp>
        <p:nvSpPr>
          <p:cNvPr id="5" name="Прямоугольник 4"/>
          <p:cNvSpPr/>
          <p:nvPr/>
        </p:nvSpPr>
        <p:spPr>
          <a:xfrm>
            <a:off x="714348" y="3643314"/>
            <a:ext cx="3571900" cy="2308324"/>
          </a:xfrm>
          <a:prstGeom prst="rect">
            <a:avLst/>
          </a:prstGeom>
        </p:spPr>
        <p:txBody>
          <a:bodyPr wrap="square">
            <a:spAutoFit/>
          </a:bodyPr>
          <a:lstStyle/>
          <a:p>
            <a:r>
              <a:rPr lang="ru-RU" dirty="0"/>
              <a:t>Немало песен, написанных в дни мира, с особой силой прозвучали в дни войны. Они как бы надели солдатские шинели и ушли на фронт, чтобы вместе с бойцами сражаться с фашистскими </a:t>
            </a:r>
            <a:r>
              <a:rPr lang="ru-RU" dirty="0" smtClean="0"/>
              <a:t>полчищами.</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Лирические песни.</a:t>
            </a:r>
            <a:endParaRPr lang="ru-RU" dirty="0"/>
          </a:p>
        </p:txBody>
      </p:sp>
      <p:sp>
        <p:nvSpPr>
          <p:cNvPr id="3" name="Содержимое 2"/>
          <p:cNvSpPr>
            <a:spLocks noGrp="1"/>
          </p:cNvSpPr>
          <p:nvPr>
            <p:ph idx="1"/>
          </p:nvPr>
        </p:nvSpPr>
        <p:spPr>
          <a:xfrm>
            <a:off x="642910" y="1714488"/>
            <a:ext cx="7572428" cy="4143404"/>
          </a:xfrm>
        </p:spPr>
        <p:txBody>
          <a:bodyPr>
            <a:normAutofit lnSpcReduction="10000"/>
          </a:bodyPr>
          <a:lstStyle/>
          <a:p>
            <a:r>
              <a:rPr lang="ru-RU" dirty="0"/>
              <a:t>- В лирических песнях, которые мы писали во время войны, - вспоминает М. </a:t>
            </a:r>
            <a:r>
              <a:rPr lang="ru-RU" dirty="0" err="1"/>
              <a:t>Блантер</a:t>
            </a:r>
            <a:r>
              <a:rPr lang="ru-RU" dirty="0"/>
              <a:t>, </a:t>
            </a:r>
            <a:endParaRPr lang="ru-RU" dirty="0" smtClean="0"/>
          </a:p>
          <a:p>
            <a:pPr>
              <a:buNone/>
            </a:pPr>
            <a:r>
              <a:rPr lang="ru-RU" dirty="0" smtClean="0"/>
              <a:t>- </a:t>
            </a:r>
            <a:r>
              <a:rPr lang="ru-RU" dirty="0"/>
              <a:t>хотелось дать возможность солдату “пообщаться” с близкими, высказать сокровенные думы свои, высказать их подруге, невесте, жене, находившимся где-то за тридевять земель, в далеком тылу.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0" y="1142984"/>
            <a:ext cx="5357818" cy="1143008"/>
          </a:xfrm>
        </p:spPr>
        <p:txBody>
          <a:bodyPr>
            <a:normAutofit fontScale="90000"/>
          </a:bodyPr>
          <a:lstStyle/>
          <a:p>
            <a:r>
              <a:rPr lang="ru-RU" sz="2000" dirty="0"/>
              <a:t>Слова песни очень точно и вместе с тем просто говорили о том, что было в те дни на душе у каждого бойца:</a:t>
            </a:r>
            <a:br>
              <a:rPr lang="ru-RU" sz="2000" dirty="0"/>
            </a:br>
            <a:r>
              <a:rPr lang="ru-RU" sz="2000" dirty="0"/>
              <a:t>Ведь завтра снова будет бой – </a:t>
            </a:r>
            <a:br>
              <a:rPr lang="ru-RU" sz="2000" dirty="0"/>
            </a:br>
            <a:r>
              <a:rPr lang="ru-RU" sz="2000" dirty="0"/>
              <a:t>Уж так назначено судьбой, </a:t>
            </a:r>
            <a:br>
              <a:rPr lang="ru-RU" sz="2000" dirty="0"/>
            </a:br>
            <a:r>
              <a:rPr lang="ru-RU" sz="2000" dirty="0"/>
              <a:t>Чтоб нам уйти, </a:t>
            </a:r>
            <a:r>
              <a:rPr lang="ru-RU" sz="2000" dirty="0" err="1"/>
              <a:t>недолюбив</a:t>
            </a:r>
            <a:r>
              <a:rPr lang="ru-RU" sz="2000" dirty="0"/>
              <a:t>,</a:t>
            </a:r>
            <a:br>
              <a:rPr lang="ru-RU" sz="2000" dirty="0"/>
            </a:br>
            <a:r>
              <a:rPr lang="ru-RU" sz="2000" dirty="0"/>
              <a:t>От наших жен, от наших нив.</a:t>
            </a:r>
            <a:br>
              <a:rPr lang="ru-RU" sz="2000" dirty="0"/>
            </a:br>
            <a:r>
              <a:rPr lang="ru-RU" sz="2000" dirty="0"/>
              <a:t>Но с каждым шагом в том бою</a:t>
            </a:r>
            <a:br>
              <a:rPr lang="ru-RU" sz="2000" dirty="0"/>
            </a:br>
            <a:r>
              <a:rPr lang="ru-RU" sz="2000" dirty="0"/>
              <a:t>Нам ближе дом в родном краю.</a:t>
            </a:r>
            <a:br>
              <a:rPr lang="ru-RU" sz="2000" dirty="0"/>
            </a:br>
            <a:endParaRPr lang="ru-RU" sz="2000" dirty="0"/>
          </a:p>
        </p:txBody>
      </p:sp>
      <p:sp>
        <p:nvSpPr>
          <p:cNvPr id="3" name="Содержимое 2"/>
          <p:cNvSpPr>
            <a:spLocks noGrp="1"/>
          </p:cNvSpPr>
          <p:nvPr>
            <p:ph idx="1"/>
          </p:nvPr>
        </p:nvSpPr>
        <p:spPr>
          <a:xfrm>
            <a:off x="5572132" y="928670"/>
            <a:ext cx="3571868" cy="5429288"/>
          </a:xfrm>
        </p:spPr>
        <p:txBody>
          <a:bodyPr>
            <a:normAutofit fontScale="55000" lnSpcReduction="20000"/>
          </a:bodyPr>
          <a:lstStyle/>
          <a:p>
            <a:pPr>
              <a:buNone/>
            </a:pPr>
            <a:r>
              <a:rPr lang="ru-RU" dirty="0"/>
              <a:t>Над тобою шумят, как знамена </a:t>
            </a:r>
            <a:br>
              <a:rPr lang="ru-RU" dirty="0"/>
            </a:br>
            <a:r>
              <a:rPr lang="ru-RU" dirty="0"/>
              <a:t>Годы наших великих побед</a:t>
            </a:r>
            <a:br>
              <a:rPr lang="ru-RU" dirty="0"/>
            </a:br>
            <a:r>
              <a:rPr lang="ru-RU" dirty="0"/>
              <a:t>Солнцем славных боев озаренный</a:t>
            </a:r>
            <a:r>
              <a:rPr lang="ru-RU" dirty="0" smtClean="0"/>
              <a:t>,</a:t>
            </a:r>
            <a:r>
              <a:rPr lang="ru-RU" dirty="0"/>
              <a:t> Над тобою шумят, как знамена </a:t>
            </a:r>
            <a:br>
              <a:rPr lang="ru-RU" dirty="0"/>
            </a:br>
            <a:r>
              <a:rPr lang="ru-RU" dirty="0"/>
              <a:t>Годы наших великих побед</a:t>
            </a:r>
            <a:br>
              <a:rPr lang="ru-RU" dirty="0"/>
            </a:br>
            <a:r>
              <a:rPr lang="ru-RU" dirty="0"/>
              <a:t>Солнцем славных боев озаренный,</a:t>
            </a:r>
            <a:br>
              <a:rPr lang="ru-RU" dirty="0"/>
            </a:br>
            <a:r>
              <a:rPr lang="ru-RU" dirty="0"/>
              <a:t>Весь твой путь в наших песнях воспет</a:t>
            </a:r>
          </a:p>
          <a:p>
            <a:pPr>
              <a:buNone/>
            </a:pPr>
            <a:r>
              <a:rPr lang="ru-RU" dirty="0">
                <a:solidFill>
                  <a:schemeClr val="bg1"/>
                </a:solidFill>
              </a:rPr>
              <a:t>“СОЛОВЬИ”</a:t>
            </a:r>
          </a:p>
          <a:p>
            <a:pPr>
              <a:buNone/>
            </a:pPr>
            <a:r>
              <a:rPr lang="ru-RU" dirty="0">
                <a:solidFill>
                  <a:schemeClr val="bg1"/>
                </a:solidFill>
              </a:rPr>
              <a:t>Муз. В. Соловьева-Седого, сл. А. Фатьянова</a:t>
            </a:r>
          </a:p>
          <a:p>
            <a:pPr>
              <a:buNone/>
            </a:pPr>
            <a:r>
              <a:rPr lang="ru-RU" dirty="0"/>
              <a:t>Наверное, нет человека, который, хоть раз услышав эту песню, не влюбился бы в нее. Она появилась на фронте ранней весной 1945 года и сразу же покорила сердца воинов своим лиризмом, задушевностью, каким-то необычайным </a:t>
            </a:r>
            <a:r>
              <a:rPr lang="ru-RU" dirty="0" smtClean="0"/>
              <a:t>обаянием.</a:t>
            </a:r>
            <a:endParaRPr lang="ru-RU" dirty="0"/>
          </a:p>
        </p:txBody>
      </p:sp>
      <p:sp>
        <p:nvSpPr>
          <p:cNvPr id="1025" name="Rectangle 1"/>
          <p:cNvSpPr>
            <a:spLocks noChangeArrowheads="1"/>
          </p:cNvSpPr>
          <p:nvPr/>
        </p:nvSpPr>
        <p:spPr bwMode="auto">
          <a:xfrm>
            <a:off x="6429388" y="428604"/>
            <a:ext cx="92869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333333"/>
                </a:solidFill>
                <a:effectLst/>
                <a:latin typeface="Helvetica"/>
                <a:ea typeface="Times New Roman" pitchFamily="18" charset="0"/>
              </a:rPr>
              <a:t>  1945</a:t>
            </a:r>
            <a:r>
              <a:rPr kumimoji="0" lang="ru-RU" sz="1600" b="0" i="0" u="none" strike="noStrike" cap="none" normalizeH="0" dirty="0" smtClean="0">
                <a:ln>
                  <a:noFill/>
                </a:ln>
                <a:solidFill>
                  <a:srgbClr val="333333"/>
                </a:solidFill>
                <a:effectLst/>
                <a:latin typeface="Helvetica"/>
                <a:ea typeface="Times New Roman" pitchFamily="18" charset="0"/>
              </a:rPr>
              <a:t> г.</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endParaRPr>
          </a:p>
        </p:txBody>
      </p:sp>
      <p:pic>
        <p:nvPicPr>
          <p:cNvPr id="5" name="Рисунок 4" descr="https://im2-tub-ru.yandex.net/i?id=09c3bf3c651b4e675dad255b99ae978a-101-144&amp;n=21"/>
          <p:cNvPicPr/>
          <p:nvPr/>
        </p:nvPicPr>
        <p:blipFill>
          <a:blip r:embed="rId2"/>
          <a:srcRect/>
          <a:stretch>
            <a:fillRect/>
          </a:stretch>
        </p:blipFill>
        <p:spPr bwMode="auto">
          <a:xfrm>
            <a:off x="1071538" y="3000372"/>
            <a:ext cx="3857652" cy="300039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«КАЗАКИ </a:t>
            </a:r>
            <a:r>
              <a:rPr lang="ru-RU" dirty="0"/>
              <a:t>В </a:t>
            </a:r>
            <a:r>
              <a:rPr lang="ru-RU" dirty="0" smtClean="0"/>
              <a:t>БЕРЛИНЕ»</a:t>
            </a:r>
            <a:endParaRPr lang="ru-RU" dirty="0"/>
          </a:p>
        </p:txBody>
      </p:sp>
      <p:sp>
        <p:nvSpPr>
          <p:cNvPr id="3" name="Содержимое 2"/>
          <p:cNvSpPr>
            <a:spLocks noGrp="1"/>
          </p:cNvSpPr>
          <p:nvPr>
            <p:ph idx="1"/>
          </p:nvPr>
        </p:nvSpPr>
        <p:spPr>
          <a:xfrm>
            <a:off x="5072066" y="1214423"/>
            <a:ext cx="3543296" cy="5643578"/>
          </a:xfrm>
        </p:spPr>
        <p:txBody>
          <a:bodyPr>
            <a:normAutofit fontScale="55000" lnSpcReduction="20000"/>
          </a:bodyPr>
          <a:lstStyle/>
          <a:p>
            <a:pPr>
              <a:buNone/>
            </a:pPr>
            <a:r>
              <a:rPr lang="ru-RU" dirty="0"/>
              <a:t> </a:t>
            </a:r>
          </a:p>
          <a:p>
            <a:r>
              <a:rPr lang="ru-RU" dirty="0"/>
              <a:t>Эта песня родилась в незабываемый День Победы. Она как бы завершила долгий и трудный путь, начатый в те суровые дни, когда впервые прозвучала “Священная война”, звавшая на смертный бой с фашизмом, и закончившийся в столице поверженной гитлеровской Германии.</a:t>
            </a:r>
          </a:p>
          <a:p>
            <a:r>
              <a:rPr lang="ru-RU" dirty="0"/>
              <a:t>Слова песни написал поэт Цезарь </a:t>
            </a:r>
            <a:r>
              <a:rPr lang="ru-RU" dirty="0" err="1"/>
              <a:t>Солодарь</a:t>
            </a:r>
            <a:r>
              <a:rPr lang="ru-RU" dirty="0"/>
              <a:t>. В качестве военного корреспондента он присутствовал при подписании фельдмаршалом </a:t>
            </a:r>
            <a:r>
              <a:rPr lang="ru-RU" dirty="0" err="1"/>
              <a:t>Кейтелем</a:t>
            </a:r>
            <a:r>
              <a:rPr lang="ru-RU" dirty="0"/>
              <a:t> акта о безоговорочной капитуляции германских вооруженных сил.</a:t>
            </a:r>
          </a:p>
        </p:txBody>
      </p:sp>
      <p:sp>
        <p:nvSpPr>
          <p:cNvPr id="5" name="Прямоугольник 4"/>
          <p:cNvSpPr/>
          <p:nvPr/>
        </p:nvSpPr>
        <p:spPr>
          <a:xfrm>
            <a:off x="571472" y="1500174"/>
            <a:ext cx="3286148" cy="2585323"/>
          </a:xfrm>
          <a:prstGeom prst="rect">
            <a:avLst/>
          </a:prstGeom>
        </p:spPr>
        <p:txBody>
          <a:bodyPr wrap="square">
            <a:spAutoFit/>
          </a:bodyPr>
          <a:lstStyle/>
          <a:p>
            <a:r>
              <a:rPr lang="ru-RU" i="1" dirty="0">
                <a:solidFill>
                  <a:schemeClr val="accent1">
                    <a:lumMod val="50000"/>
                  </a:schemeClr>
                </a:solidFill>
              </a:rPr>
              <a:t>По берлинской мостовой </a:t>
            </a:r>
            <a:br>
              <a:rPr lang="ru-RU" i="1" dirty="0">
                <a:solidFill>
                  <a:schemeClr val="accent1">
                    <a:lumMod val="50000"/>
                  </a:schemeClr>
                </a:solidFill>
              </a:rPr>
            </a:br>
            <a:r>
              <a:rPr lang="ru-RU" i="1" dirty="0">
                <a:solidFill>
                  <a:schemeClr val="accent1">
                    <a:lumMod val="50000"/>
                  </a:schemeClr>
                </a:solidFill>
              </a:rPr>
              <a:t>Кони шли на водопой, </a:t>
            </a:r>
            <a:br>
              <a:rPr lang="ru-RU" i="1" dirty="0">
                <a:solidFill>
                  <a:schemeClr val="accent1">
                    <a:lumMod val="50000"/>
                  </a:schemeClr>
                </a:solidFill>
              </a:rPr>
            </a:br>
            <a:r>
              <a:rPr lang="ru-RU" i="1" dirty="0">
                <a:solidFill>
                  <a:schemeClr val="accent1">
                    <a:lumMod val="50000"/>
                  </a:schemeClr>
                </a:solidFill>
              </a:rPr>
              <a:t>Шли, потряхивая гривой, </a:t>
            </a:r>
            <a:br>
              <a:rPr lang="ru-RU" i="1" dirty="0">
                <a:solidFill>
                  <a:schemeClr val="accent1">
                    <a:lumMod val="50000"/>
                  </a:schemeClr>
                </a:solidFill>
              </a:rPr>
            </a:br>
            <a:r>
              <a:rPr lang="ru-RU" i="1" dirty="0">
                <a:solidFill>
                  <a:schemeClr val="accent1">
                    <a:lumMod val="50000"/>
                  </a:schemeClr>
                </a:solidFill>
              </a:rPr>
              <a:t>Кони-дончаки. </a:t>
            </a:r>
            <a:br>
              <a:rPr lang="ru-RU" i="1" dirty="0">
                <a:solidFill>
                  <a:schemeClr val="accent1">
                    <a:lumMod val="50000"/>
                  </a:schemeClr>
                </a:solidFill>
              </a:rPr>
            </a:br>
            <a:r>
              <a:rPr lang="ru-RU" i="1" dirty="0">
                <a:solidFill>
                  <a:schemeClr val="accent1">
                    <a:lumMod val="50000"/>
                  </a:schemeClr>
                </a:solidFill>
              </a:rPr>
              <a:t>Распевает верховой: </a:t>
            </a:r>
            <a:br>
              <a:rPr lang="ru-RU" i="1" dirty="0">
                <a:solidFill>
                  <a:schemeClr val="accent1">
                    <a:lumMod val="50000"/>
                  </a:schemeClr>
                </a:solidFill>
              </a:rPr>
            </a:br>
            <a:r>
              <a:rPr lang="ru-RU" i="1" dirty="0">
                <a:solidFill>
                  <a:schemeClr val="accent1">
                    <a:lumMod val="50000"/>
                  </a:schemeClr>
                </a:solidFill>
              </a:rPr>
              <a:t>"Эх, ребята, не впервой </a:t>
            </a:r>
            <a:br>
              <a:rPr lang="ru-RU" i="1" dirty="0">
                <a:solidFill>
                  <a:schemeClr val="accent1">
                    <a:lumMod val="50000"/>
                  </a:schemeClr>
                </a:solidFill>
              </a:rPr>
            </a:br>
            <a:r>
              <a:rPr lang="ru-RU" i="1" dirty="0">
                <a:solidFill>
                  <a:schemeClr val="accent1">
                    <a:lumMod val="50000"/>
                  </a:schemeClr>
                </a:solidFill>
              </a:rPr>
              <a:t>Нам поить коней казацких </a:t>
            </a:r>
            <a:r>
              <a:rPr lang="ru-RU" dirty="0"/>
              <a:t/>
            </a:r>
            <a:br>
              <a:rPr lang="ru-RU" dirty="0"/>
            </a:br>
            <a:r>
              <a:rPr lang="ru-RU" dirty="0"/>
              <a:t>Из чужой реки." </a:t>
            </a:r>
          </a:p>
        </p:txBody>
      </p:sp>
      <p:pic>
        <p:nvPicPr>
          <p:cNvPr id="6" name="Рисунок 5" descr="Немецкий Боксер * Просмотр темы - Беляшик Бади."/>
          <p:cNvPicPr/>
          <p:nvPr/>
        </p:nvPicPr>
        <p:blipFill>
          <a:blip r:embed="rId3"/>
          <a:srcRect/>
          <a:stretch>
            <a:fillRect/>
          </a:stretch>
        </p:blipFill>
        <p:spPr bwMode="auto">
          <a:xfrm>
            <a:off x="642910" y="3786190"/>
            <a:ext cx="4500594" cy="285749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571900" cy="3071834"/>
          </a:xfrm>
        </p:spPr>
        <p:txBody>
          <a:bodyPr>
            <a:normAutofit/>
          </a:bodyPr>
          <a:lstStyle/>
          <a:p>
            <a:r>
              <a:rPr lang="ru-RU" sz="1800" dirty="0"/>
              <a:t>.</a:t>
            </a:r>
            <a:r>
              <a:rPr lang="ru-RU" sz="1800" b="1" dirty="0"/>
              <a:t> "Синий платочек"</a:t>
            </a:r>
            <a:r>
              <a:rPr lang="ru-RU" sz="1800" dirty="0"/>
              <a:t/>
            </a:r>
            <a:br>
              <a:rPr lang="ru-RU" sz="1800" dirty="0"/>
            </a:br>
            <a:r>
              <a:rPr lang="ru-RU" sz="1800" dirty="0"/>
              <a:t> </a:t>
            </a:r>
            <a:br>
              <a:rPr lang="ru-RU" sz="1800" dirty="0"/>
            </a:br>
            <a:r>
              <a:rPr lang="ru-RU" sz="1800" dirty="0"/>
              <a:t>Помню, как в памятный вечер</a:t>
            </a:r>
            <a:br>
              <a:rPr lang="ru-RU" sz="1800" dirty="0"/>
            </a:br>
            <a:r>
              <a:rPr lang="ru-RU" sz="1800" dirty="0"/>
              <a:t>Падал платочек твой с плеч,</a:t>
            </a:r>
            <a:br>
              <a:rPr lang="ru-RU" sz="1800" dirty="0"/>
            </a:br>
            <a:r>
              <a:rPr lang="ru-RU" sz="1800" dirty="0"/>
              <a:t>Как провожала</a:t>
            </a:r>
            <a:br>
              <a:rPr lang="ru-RU" sz="1800" dirty="0"/>
            </a:br>
            <a:r>
              <a:rPr lang="ru-RU" sz="1800" dirty="0"/>
              <a:t>И обещала</a:t>
            </a:r>
            <a:br>
              <a:rPr lang="ru-RU" sz="1800" dirty="0"/>
            </a:br>
            <a:r>
              <a:rPr lang="ru-RU" sz="1800" dirty="0"/>
              <a:t>Синий платочек сберечь.</a:t>
            </a:r>
          </a:p>
        </p:txBody>
      </p:sp>
      <p:pic>
        <p:nvPicPr>
          <p:cNvPr id="4" name="Содержимое 3" descr="https://im1-tub-ru.yandex.net/i?id=eae0eb251d8fe6bf7b7d8547f5c8d905-106-144&amp;n=21"/>
          <p:cNvPicPr>
            <a:picLocks noGrp="1"/>
          </p:cNvPicPr>
          <p:nvPr>
            <p:ph idx="1"/>
          </p:nvPr>
        </p:nvPicPr>
        <p:blipFill>
          <a:blip r:embed="rId2"/>
          <a:srcRect/>
          <a:stretch>
            <a:fillRect/>
          </a:stretch>
        </p:blipFill>
        <p:spPr bwMode="auto">
          <a:xfrm>
            <a:off x="3428992" y="214290"/>
            <a:ext cx="2357454" cy="2071702"/>
          </a:xfrm>
          <a:prstGeom prst="rect">
            <a:avLst/>
          </a:prstGeom>
          <a:noFill/>
          <a:ln w="9525">
            <a:noFill/>
            <a:miter lim="800000"/>
            <a:headEnd/>
            <a:tailEnd/>
          </a:ln>
        </p:spPr>
      </p:pic>
      <p:sp>
        <p:nvSpPr>
          <p:cNvPr id="10241" name="Rectangle 1"/>
          <p:cNvSpPr>
            <a:spLocks noChangeArrowheads="1"/>
          </p:cNvSpPr>
          <p:nvPr/>
        </p:nvSpPr>
        <p:spPr bwMode="auto">
          <a:xfrm>
            <a:off x="285720" y="2928935"/>
            <a:ext cx="3429024"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1400" b="1"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t>"Нам нужна одна победа!"</a:t>
            </a:r>
            <a:endParaRPr kumimoji="0" lang="ru-RU" sz="1400" b="0" i="0" u="none" strike="noStrike" cap="none" normalizeH="0" baseline="0" dirty="0" smtClean="0">
              <a:ln>
                <a:noFill/>
              </a:ln>
              <a:solidFill>
                <a:schemeClr val="tx1"/>
              </a:solidFill>
              <a:effectLst/>
              <a:latin typeface="Arial" pitchFamily="34" charset="0"/>
            </a:endParaRPr>
          </a:p>
          <a:p>
            <a:pPr eaLnBrk="0" fontAlgn="base" hangingPunct="0">
              <a:spcBef>
                <a:spcPct val="0"/>
              </a:spcBef>
              <a:spcAft>
                <a:spcPct val="0"/>
              </a:spcAft>
            </a:pPr>
            <a:r>
              <a:rPr kumimoji="0" lang="ru-RU" sz="1400" b="0" i="0" u="none" strike="noStrike" cap="none" normalizeH="0" baseline="0" dirty="0" smtClean="0">
                <a:ln>
                  <a:noFill/>
                </a:ln>
                <a:solidFill>
                  <a:srgbClr val="2F2F2F"/>
                </a:solidFill>
                <a:effectLst/>
                <a:latin typeface="Calibri"/>
                <a:ea typeface="Times New Roman" pitchFamily="18" charset="0"/>
                <a:cs typeface="Tahoma" pitchFamily="34" charset="0"/>
              </a:rPr>
              <a:t> </a:t>
            </a:r>
            <a:endParaRPr kumimoji="0" lang="ru-RU" sz="1400" b="0" i="0" u="none" strike="noStrike" cap="none" normalizeH="0" baseline="0" dirty="0" smtClean="0">
              <a:ln>
                <a:noFill/>
              </a:ln>
              <a:solidFill>
                <a:schemeClr val="tx1"/>
              </a:solidFill>
              <a:effectLst/>
              <a:latin typeface="Arial" pitchFamily="34" charset="0"/>
            </a:endParaRPr>
          </a:p>
          <a:p>
            <a:pPr lvl="0" eaLnBrk="0" fontAlgn="base" hangingPunct="0">
              <a:spcBef>
                <a:spcPct val="0"/>
              </a:spcBef>
              <a:spcAft>
                <a:spcPct val="0"/>
              </a:spcAft>
            </a:pP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Здесь птицы не поют,</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Деревья не растут</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И только мы плечом к плечу</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Врастаем в землю тут.</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Горит и кружится планета,</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Над нашей Родиною дым.</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И значит нам нужна одна победа!</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Одна на всех, мы за ценой не постоим.</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20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t/>
            </a:r>
            <a:br>
              <a:rPr kumimoji="0" lang="ru-RU" sz="120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br>
            <a:endParaRPr kumimoji="0" lang="ru-RU" sz="120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endParaRPr>
          </a:p>
        </p:txBody>
      </p:sp>
      <p:pic>
        <p:nvPicPr>
          <p:cNvPr id="6" name="Рисунок 5" descr="https://im1-tub-ru.yandex.net/i?id=9d86dd07515a56a537712e5615c901cf-49-144&amp;n=21"/>
          <p:cNvPicPr/>
          <p:nvPr/>
        </p:nvPicPr>
        <p:blipFill>
          <a:blip r:embed="rId3"/>
          <a:srcRect/>
          <a:stretch>
            <a:fillRect/>
          </a:stretch>
        </p:blipFill>
        <p:spPr bwMode="auto">
          <a:xfrm>
            <a:off x="500034" y="5214950"/>
            <a:ext cx="2857520" cy="1500222"/>
          </a:xfrm>
          <a:prstGeom prst="rect">
            <a:avLst/>
          </a:prstGeom>
          <a:noFill/>
          <a:ln w="9525">
            <a:noFill/>
            <a:miter lim="800000"/>
            <a:headEnd/>
            <a:tailEnd/>
          </a:ln>
        </p:spPr>
      </p:pic>
      <p:sp>
        <p:nvSpPr>
          <p:cNvPr id="10242" name="Rectangle 2"/>
          <p:cNvSpPr>
            <a:spLocks noChangeArrowheads="1"/>
          </p:cNvSpPr>
          <p:nvPr/>
        </p:nvSpPr>
        <p:spPr bwMode="auto">
          <a:xfrm>
            <a:off x="5857884" y="642918"/>
            <a:ext cx="2714644" cy="23544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t>"Бери шинель, пошли домой..."</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2F2F2F"/>
                </a:solidFill>
                <a:effectLst/>
                <a:latin typeface="Calibri"/>
                <a:ea typeface="Times New Roman" pitchFamily="18" charset="0"/>
                <a:cs typeface="Tahoma" pitchFamily="34" charset="0"/>
              </a:rPr>
              <a:t> </a:t>
            </a:r>
            <a:endParaRPr kumimoji="0" lang="ru-RU" sz="140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А мы с тобой брат из пехоты</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А летом лучше чем зимой</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С войной покончили мы счеты</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С войной покончили мы счеты</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С войной покончили мы счеты</a:t>
            </a:r>
            <a:b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br>
            <a:r>
              <a:rPr kumimoji="0" lang="ru-RU" sz="1400" b="0" i="1" u="none" strike="noStrike" cap="none" normalizeH="0" baseline="0" dirty="0" smtClean="0">
                <a:ln>
                  <a:noFill/>
                </a:ln>
                <a:solidFill>
                  <a:schemeClr val="accent1">
                    <a:lumMod val="50000"/>
                  </a:schemeClr>
                </a:solidFill>
                <a:effectLst/>
                <a:latin typeface="Tahoma" pitchFamily="34" charset="0"/>
                <a:ea typeface="Times New Roman" pitchFamily="18" charset="0"/>
                <a:cs typeface="Tahoma" pitchFamily="34" charset="0"/>
              </a:rPr>
              <a:t>Бери шинель пошли домой</a:t>
            </a:r>
            <a:r>
              <a:rPr kumimoji="0" lang="ru-RU" sz="140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t/>
            </a:r>
            <a:br>
              <a:rPr kumimoji="0" lang="ru-RU" sz="140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br>
            <a:r>
              <a:rPr kumimoji="0" lang="ru-RU" sz="105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t/>
            </a:r>
            <a:br>
              <a:rPr kumimoji="0" lang="ru-RU" sz="1050" b="0" i="0" u="none" strike="noStrike" cap="none" normalizeH="0" baseline="0" dirty="0" smtClean="0">
                <a:ln>
                  <a:noFill/>
                </a:ln>
                <a:solidFill>
                  <a:srgbClr val="2F2F2F"/>
                </a:solidFill>
                <a:effectLst/>
                <a:latin typeface="Tahoma" pitchFamily="34" charset="0"/>
                <a:ea typeface="Times New Roman" pitchFamily="18" charset="0"/>
                <a:cs typeface="Tahoma" pitchFamily="34" charset="0"/>
              </a:rPr>
            </a:br>
            <a:endParaRPr kumimoji="0" lang="ru-RU" sz="1050" b="0" i="0" u="none" strike="noStrike" cap="none" normalizeH="0" baseline="0" dirty="0" smtClean="0">
              <a:ln>
                <a:noFill/>
              </a:ln>
              <a:solidFill>
                <a:schemeClr val="tx1"/>
              </a:solidFill>
              <a:effectLst/>
              <a:latin typeface="Arial" pitchFamily="34" charset="0"/>
            </a:endParaRPr>
          </a:p>
        </p:txBody>
      </p:sp>
      <p:pic>
        <p:nvPicPr>
          <p:cNvPr id="8" name="Рисунок 7" descr="Прощание портянки. - 22 Января 2013 - БуреВестник"/>
          <p:cNvPicPr/>
          <p:nvPr/>
        </p:nvPicPr>
        <p:blipFill>
          <a:blip r:embed="rId4"/>
          <a:srcRect/>
          <a:stretch>
            <a:fillRect/>
          </a:stretch>
        </p:blipFill>
        <p:spPr bwMode="auto">
          <a:xfrm>
            <a:off x="3643306" y="2857496"/>
            <a:ext cx="5072098" cy="342902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4429156" cy="3797304"/>
          </a:xfrm>
        </p:spPr>
        <p:txBody>
          <a:bodyPr>
            <a:noAutofit/>
          </a:bodyPr>
          <a:lstStyle/>
          <a:p>
            <a:r>
              <a:rPr lang="ru-RU" sz="1800" dirty="0">
                <a:solidFill>
                  <a:schemeClr val="bg1"/>
                </a:solidFill>
              </a:rPr>
              <a:t> </a:t>
            </a:r>
            <a:r>
              <a:rPr lang="ru-RU" sz="1800" b="1" dirty="0" smtClean="0">
                <a:solidFill>
                  <a:schemeClr val="bg1"/>
                </a:solidFill>
              </a:rPr>
              <a:t>"</a:t>
            </a:r>
            <a:r>
              <a:rPr lang="ru-RU" sz="1800" b="1" dirty="0">
                <a:solidFill>
                  <a:schemeClr val="bg1"/>
                </a:solidFill>
              </a:rPr>
              <a:t>Огонёк"</a:t>
            </a:r>
            <a:r>
              <a:rPr lang="ru-RU" sz="1800" dirty="0"/>
              <a:t/>
            </a:r>
            <a:br>
              <a:rPr lang="ru-RU" sz="1800" dirty="0"/>
            </a:br>
            <a:r>
              <a:rPr lang="ru-RU" sz="1800" dirty="0"/>
              <a:t> </a:t>
            </a:r>
            <a:br>
              <a:rPr lang="ru-RU" sz="1800" dirty="0"/>
            </a:br>
            <a:r>
              <a:rPr lang="ru-RU" sz="1800" dirty="0"/>
              <a:t>На позицию девушка</a:t>
            </a:r>
            <a:br>
              <a:rPr lang="ru-RU" sz="1800" dirty="0"/>
            </a:br>
            <a:r>
              <a:rPr lang="ru-RU" sz="1800" dirty="0"/>
              <a:t>Провожала бойца,</a:t>
            </a:r>
            <a:br>
              <a:rPr lang="ru-RU" sz="1800" dirty="0"/>
            </a:br>
            <a:r>
              <a:rPr lang="ru-RU" sz="1800" dirty="0"/>
              <a:t>Тёмной ночью </a:t>
            </a:r>
            <a:r>
              <a:rPr lang="ru-RU" sz="1800" dirty="0" err="1"/>
              <a:t>простилася</a:t>
            </a:r>
            <a:r>
              <a:rPr lang="ru-RU" sz="1800" dirty="0"/>
              <a:t/>
            </a:r>
            <a:br>
              <a:rPr lang="ru-RU" sz="1800" dirty="0"/>
            </a:br>
            <a:r>
              <a:rPr lang="ru-RU" sz="1800" dirty="0"/>
              <a:t>На ступеньках крыльца.</a:t>
            </a:r>
            <a:br>
              <a:rPr lang="ru-RU" sz="1800" dirty="0"/>
            </a:br>
            <a:r>
              <a:rPr lang="ru-RU" sz="1800" dirty="0"/>
              <a:t>И пока за туманами</a:t>
            </a:r>
            <a:br>
              <a:rPr lang="ru-RU" sz="1800" dirty="0"/>
            </a:br>
            <a:r>
              <a:rPr lang="ru-RU" sz="1800" dirty="0"/>
              <a:t>Видеть мог паренёк,</a:t>
            </a:r>
            <a:br>
              <a:rPr lang="ru-RU" sz="1800" dirty="0"/>
            </a:br>
            <a:r>
              <a:rPr lang="ru-RU" sz="1800" dirty="0"/>
              <a:t>На окошке на девичьем</a:t>
            </a:r>
            <a:br>
              <a:rPr lang="ru-RU" sz="1800" dirty="0"/>
            </a:br>
            <a:r>
              <a:rPr lang="ru-RU" sz="1800" dirty="0"/>
              <a:t>Всё горел огонёк.</a:t>
            </a:r>
            <a:br>
              <a:rPr lang="ru-RU" sz="1800" dirty="0"/>
            </a:br>
            <a:r>
              <a:rPr lang="ru-RU" sz="1800" dirty="0"/>
              <a:t>И пока за туманами</a:t>
            </a:r>
            <a:br>
              <a:rPr lang="ru-RU" sz="1800" dirty="0"/>
            </a:br>
            <a:r>
              <a:rPr lang="ru-RU" sz="1800" dirty="0"/>
              <a:t>Видеть мог паренёк,</a:t>
            </a:r>
            <a:br>
              <a:rPr lang="ru-RU" sz="1800" dirty="0"/>
            </a:br>
            <a:r>
              <a:rPr lang="ru-RU" sz="1800" dirty="0"/>
              <a:t>На окошке на девичьем</a:t>
            </a:r>
            <a:br>
              <a:rPr lang="ru-RU" sz="1800" dirty="0"/>
            </a:br>
            <a:r>
              <a:rPr lang="ru-RU" sz="1800" dirty="0"/>
              <a:t>Всё горел </a:t>
            </a:r>
            <a:r>
              <a:rPr lang="ru-RU" sz="1800" dirty="0" smtClean="0"/>
              <a:t>огонёк…</a:t>
            </a:r>
            <a:endParaRPr lang="ru-RU" sz="1800" dirty="0"/>
          </a:p>
        </p:txBody>
      </p:sp>
      <p:sp>
        <p:nvSpPr>
          <p:cNvPr id="3" name="Содержимое 2"/>
          <p:cNvSpPr>
            <a:spLocks noGrp="1"/>
          </p:cNvSpPr>
          <p:nvPr>
            <p:ph idx="1"/>
          </p:nvPr>
        </p:nvSpPr>
        <p:spPr>
          <a:xfrm>
            <a:off x="5500694" y="1071546"/>
            <a:ext cx="3143272" cy="5000660"/>
          </a:xfrm>
        </p:spPr>
        <p:txBody>
          <a:bodyPr>
            <a:normAutofit lnSpcReduction="10000"/>
          </a:bodyPr>
          <a:lstStyle/>
          <a:p>
            <a:pPr marL="0" indent="15875" algn="ctr">
              <a:buNone/>
            </a:pPr>
            <a:r>
              <a:rPr lang="ru-RU" sz="1800" b="1" dirty="0">
                <a:solidFill>
                  <a:schemeClr val="bg1"/>
                </a:solidFill>
              </a:rPr>
              <a:t>"Любимый город"</a:t>
            </a:r>
            <a:endParaRPr lang="ru-RU" sz="1800" dirty="0">
              <a:solidFill>
                <a:schemeClr val="bg1"/>
              </a:solidFill>
            </a:endParaRPr>
          </a:p>
          <a:p>
            <a:pPr marL="0" indent="15875" algn="ctr">
              <a:buNone/>
            </a:pPr>
            <a:r>
              <a:rPr lang="ru-RU" sz="1800" dirty="0"/>
              <a:t> </a:t>
            </a:r>
          </a:p>
          <a:p>
            <a:pPr marL="0" indent="15875" algn="ctr">
              <a:buNone/>
            </a:pPr>
            <a:r>
              <a:rPr lang="ru-RU" sz="1800" dirty="0"/>
              <a:t>В далекий край товарищ улетает</a:t>
            </a:r>
            <a:br>
              <a:rPr lang="ru-RU" sz="1800" dirty="0"/>
            </a:br>
            <a:r>
              <a:rPr lang="ru-RU" sz="1800" dirty="0"/>
              <a:t>Родные ветры вслед за ним летят</a:t>
            </a:r>
            <a:br>
              <a:rPr lang="ru-RU" sz="1800" dirty="0"/>
            </a:br>
            <a:r>
              <a:rPr lang="ru-RU" sz="1800" dirty="0"/>
              <a:t>Любимый город в синей дымке тает</a:t>
            </a:r>
            <a:br>
              <a:rPr lang="ru-RU" sz="1800" dirty="0"/>
            </a:br>
            <a:r>
              <a:rPr lang="ru-RU" sz="1800" dirty="0"/>
              <a:t>Знакомый дом зеленый сад и нежный взгляд</a:t>
            </a:r>
            <a:br>
              <a:rPr lang="ru-RU" sz="1800" dirty="0"/>
            </a:br>
            <a:r>
              <a:rPr lang="ru-RU" sz="1800" dirty="0"/>
              <a:t>Любимый город в синей дымке тает</a:t>
            </a:r>
            <a:br>
              <a:rPr lang="ru-RU" sz="1800" dirty="0"/>
            </a:br>
            <a:r>
              <a:rPr lang="ru-RU" sz="1800" dirty="0"/>
              <a:t>Знакомый дом зеленый сад и нежный взгляд</a:t>
            </a:r>
            <a:br>
              <a:rPr lang="ru-RU" sz="1800" dirty="0"/>
            </a:br>
            <a:r>
              <a:rPr lang="ru-RU" sz="1800" dirty="0"/>
              <a:t>Пройдет товарищ все бои и войны</a:t>
            </a:r>
            <a:br>
              <a:rPr lang="ru-RU" sz="1800" dirty="0"/>
            </a:br>
            <a:r>
              <a:rPr lang="ru-RU" sz="1800" dirty="0"/>
              <a:t>Не зная сна не зная </a:t>
            </a:r>
            <a:r>
              <a:rPr lang="ru-RU" sz="1800" dirty="0" smtClean="0"/>
              <a:t>тишины…</a:t>
            </a:r>
            <a:r>
              <a:rPr lang="ru-RU" sz="1800" dirty="0"/>
              <a:t/>
            </a:r>
            <a:br>
              <a:rPr lang="ru-RU" sz="1800" dirty="0"/>
            </a:br>
            <a:endParaRPr lang="ru-RU" sz="1800" dirty="0"/>
          </a:p>
        </p:txBody>
      </p:sp>
      <p:pic>
        <p:nvPicPr>
          <p:cNvPr id="4" name="Рисунок 3" descr="https://im0-tub-ru.yandex.net/i?id=a964ab9661c6400213c3c2ac0b86117c-17-144&amp;n=21"/>
          <p:cNvPicPr/>
          <p:nvPr/>
        </p:nvPicPr>
        <p:blipFill>
          <a:blip r:embed="rId2"/>
          <a:srcRect/>
          <a:stretch>
            <a:fillRect/>
          </a:stretch>
        </p:blipFill>
        <p:spPr bwMode="auto">
          <a:xfrm>
            <a:off x="285720" y="4000504"/>
            <a:ext cx="4380826" cy="27051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91</TotalTime>
  <Words>436</Words>
  <Application>Microsoft Office PowerPoint</Application>
  <PresentationFormat>Экран (4:3)</PresentationFormat>
  <Paragraphs>42</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Яркая</vt:lpstr>
      <vt:lpstr>День Победы-великий праздник нашего народа.    Сидоренко</vt:lpstr>
      <vt:lpstr>Песня – друг солдата.</vt:lpstr>
      <vt:lpstr>Темы песен военных лет.</vt:lpstr>
      <vt:lpstr>1941 год: Вставай, страна огромная  Вставай, на смертный бой С фашистской силой темною С проклятою ордой! “Священная война” Муз. А. В. Александрова, сл. В. Лебедева-Кумача</vt:lpstr>
      <vt:lpstr>Лирические песни.</vt:lpstr>
      <vt:lpstr>Слова песни очень точно и вместе с тем просто говорили о том, что было в те дни на душе у каждого бойца: Ведь завтра снова будет бой –  Уж так назначено судьбой,  Чтоб нам уйти, недолюбив, От наших жен, от наших нив. Но с каждым шагом в том бою Нам ближе дом в родном краю. </vt:lpstr>
      <vt:lpstr>«КАЗАКИ В БЕРЛИНЕ»</vt:lpstr>
      <vt:lpstr>. "Синий платочек"   Помню, как в памятный вечер Падал платочек твой с плеч, Как провожала И обещала Синий платочек сберечь.</vt:lpstr>
      <vt:lpstr> "Огонёк"   На позицию девушка Провожала бойца, Тёмной ночью простилася На ступеньках крыльца. И пока за туманами Видеть мог паренёк, На окошке на девичьем Всё горел огонёк. И пока за туманами Видеть мог паренёк, На окошке на девичьем Всё горел огонёк…</vt:lpstr>
      <vt:lpstr>  Песни военных лет помогали солдатам выиграть последний бой, напоминали о родных, близких, которые нуждались в них, ради которых надо было вопреки всему остаться живым.  </vt:lpstr>
      <vt:lpstr>Песни на века.</vt:lpstr>
      <vt:lpstr>Слайд 12</vt:lpstr>
    </vt:vector>
  </TitlesOfParts>
  <Company>BEST XP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День победы-великий праздник нашего народа.</dc:title>
  <dc:creator>Alex033</dc:creator>
  <cp:lastModifiedBy>Alex033</cp:lastModifiedBy>
  <cp:revision>3</cp:revision>
  <dcterms:created xsi:type="dcterms:W3CDTF">2015-01-31T18:48:44Z</dcterms:created>
  <dcterms:modified xsi:type="dcterms:W3CDTF">2015-01-31T20:20:05Z</dcterms:modified>
</cp:coreProperties>
</file>