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gif" ContentType="image/gif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26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Arial Unicode MS" charset="0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Arial Unicode MS" charset="0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Arial Unicode MS" charset="0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Arial Unicode MS" charset="0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Arial Unicode MS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 Unicode MS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 Unicode MS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 Unicode MS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 Unicode M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90" y="-15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ldImg"/>
          </p:nvPr>
        </p:nvSpPr>
        <p:spPr bwMode="auto">
          <a:xfrm>
            <a:off x="1155700" y="933450"/>
            <a:ext cx="4348163" cy="3357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1031875" y="4624388"/>
            <a:ext cx="4602163" cy="37290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31875" y="4624388"/>
            <a:ext cx="4605338" cy="37322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31875" y="4624388"/>
            <a:ext cx="4605338" cy="37322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31875" y="4624388"/>
            <a:ext cx="4605338" cy="37322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31875" y="4624388"/>
            <a:ext cx="4605338" cy="37322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31875" y="4624388"/>
            <a:ext cx="4605338" cy="37322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2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31875" y="4624388"/>
            <a:ext cx="4605338" cy="37322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31875" y="4624388"/>
            <a:ext cx="4605338" cy="37322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0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31875" y="4624388"/>
            <a:ext cx="4605338" cy="37322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31875" y="4624388"/>
            <a:ext cx="4605338" cy="37322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8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31875" y="4624388"/>
            <a:ext cx="4605338" cy="37322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092200" y="933450"/>
            <a:ext cx="4478338" cy="33607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2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31875" y="4624388"/>
            <a:ext cx="4605338" cy="37322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31875" y="4624388"/>
            <a:ext cx="4605338" cy="37322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092200" y="933450"/>
            <a:ext cx="4478338" cy="33607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6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31875" y="4624388"/>
            <a:ext cx="4605338" cy="37322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092200" y="933450"/>
            <a:ext cx="4478338" cy="33607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0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31875" y="4624388"/>
            <a:ext cx="4605338" cy="37322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092200" y="933450"/>
            <a:ext cx="4478338" cy="33607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4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31875" y="4624388"/>
            <a:ext cx="4605338" cy="37322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092200" y="933450"/>
            <a:ext cx="4478338" cy="33607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8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31875" y="4624388"/>
            <a:ext cx="4605338" cy="37322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090613" y="933450"/>
            <a:ext cx="4484687" cy="33639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31875" y="4624388"/>
            <a:ext cx="4605338" cy="37322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31875" y="4624388"/>
            <a:ext cx="4605338" cy="37322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090613" y="933450"/>
            <a:ext cx="4484687" cy="33639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31875" y="4624388"/>
            <a:ext cx="4605338" cy="37322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090613" y="933450"/>
            <a:ext cx="4484687" cy="33639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31875" y="4624388"/>
            <a:ext cx="4605338" cy="37322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090613" y="933450"/>
            <a:ext cx="4484687" cy="33639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8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31875" y="4624388"/>
            <a:ext cx="4605338" cy="37322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31875" y="4624388"/>
            <a:ext cx="4605338" cy="37322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E907C1B8-A9F0-4F35-9640-843CFE2EB58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035EE2CC-CC2B-4E6E-88D6-70658CF14E2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4638" y="128588"/>
            <a:ext cx="2054225" cy="59896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8588"/>
            <a:ext cx="6015038" cy="59896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3618ABC1-41CF-47C4-9C96-FC3FA74F6F0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71513" y="1906588"/>
            <a:ext cx="3824287" cy="43132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6588"/>
            <a:ext cx="3825875" cy="43132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63F3639B-4932-43A7-87A4-054B0EBAF8A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24625" y="569913"/>
            <a:ext cx="1949450" cy="56499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71513" y="569913"/>
            <a:ext cx="5700712" cy="56499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1513" y="569913"/>
            <a:ext cx="7802562" cy="11382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6752E7D8-70F6-447F-A47C-1F3E18FD0A6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3838" cy="4518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3438" y="1600200"/>
            <a:ext cx="4035425" cy="4518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0C36354A-0515-40C8-9392-04BA9B5941E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8591B349-4CED-440D-9661-56E6FDFA47E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C188A8C4-12BA-406B-983E-50B9AB2E29C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EC4EB0BC-D3B9-4691-9A81-8DDD1295A84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0A612666-E2E0-47A5-A411-964ED9E93E4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C2F211B6-F95E-4208-A823-7B1FE0D9282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8588"/>
            <a:ext cx="8221663" cy="1433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1663" cy="4518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25663" cy="4683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</a:defRPr>
            </a:lvl1pPr>
          </a:lstStyle>
          <a:p>
            <a:fld id="{EC2484E2-3F26-48E8-B417-EFBA2AF43156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Arial Unicode MS" charset="0"/>
        </a:defRPr>
      </a:lvl2pPr>
      <a:lvl3pPr marL="1143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Arial Unicode MS" charset="0"/>
        </a:defRPr>
      </a:lvl3pPr>
      <a:lvl4pPr marL="1600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Arial Unicode MS" charset="0"/>
        </a:defRPr>
      </a:lvl4pPr>
      <a:lvl5pPr marL="20574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Arial Unicode MS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Arial Unicode MS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Arial Unicode MS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Arial Unicode MS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Arial Unicode MS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7DA647"/>
            </a:gs>
            <a:gs pos="100000">
              <a:srgbClr val="FFFF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71513" y="569913"/>
            <a:ext cx="7802562" cy="11382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1513" y="1906588"/>
            <a:ext cx="7802562" cy="43132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1836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6770688" y="4381500"/>
            <a:ext cx="2373312" cy="2311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449263" rtl="0" fontAlgn="base" hangingPunct="0">
        <a:lnSpc>
          <a:spcPct val="10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600">
          <a:solidFill>
            <a:srgbClr val="FFFFFF"/>
          </a:solidFill>
          <a:effectDag name="">
            <a:cont type="tree" name="">
              <a:effect ref="fillLine"/>
              <a:outerShdw dist="38100" dir="13500000" algn="br">
                <a:srgbClr val="FFFFFF"/>
              </a:outerShdw>
            </a:cont>
            <a:cont type="tree" name="">
              <a:effect ref="fillLine"/>
              <a:outerShdw dist="38100" dir="2700000" algn="tl">
                <a:srgbClr val="999999"/>
              </a:outerShdw>
            </a:cont>
            <a:effect ref="fillLine"/>
          </a:effectDag>
          <a:latin typeface="+mj-lt"/>
          <a:ea typeface="+mj-ea"/>
          <a:cs typeface="+mj-cs"/>
        </a:defRPr>
      </a:lvl1pPr>
      <a:lvl2pPr marL="742950" indent="-285750" algn="ctr" defTabSz="449263" rtl="0" fontAlgn="base" hangingPunct="0">
        <a:lnSpc>
          <a:spcPct val="10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600">
          <a:solidFill>
            <a:srgbClr val="FFFFFF"/>
          </a:solidFill>
          <a:effectDag name="">
            <a:cont type="tree" name="">
              <a:effect ref="fillLine"/>
              <a:outerShdw dist="38100" dir="13500000" algn="br">
                <a:srgbClr val="FFFFFF"/>
              </a:outerShdw>
            </a:cont>
            <a:cont type="tree" name="">
              <a:effect ref="fillLine"/>
              <a:outerShdw dist="38100" dir="2700000" algn="tl">
                <a:srgbClr val="999999"/>
              </a:outerShdw>
            </a:cont>
            <a:effect ref="fillLine"/>
          </a:effectDag>
          <a:latin typeface="Tahoma" pitchFamily="32" charset="0"/>
          <a:cs typeface="Lucida Sans Unicode" charset="0"/>
        </a:defRPr>
      </a:lvl2pPr>
      <a:lvl3pPr marL="1143000" indent="-228600" algn="ctr" defTabSz="449263" rtl="0" fontAlgn="base" hangingPunct="0">
        <a:lnSpc>
          <a:spcPct val="10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600">
          <a:solidFill>
            <a:srgbClr val="FFFFFF"/>
          </a:solidFill>
          <a:effectDag name="">
            <a:cont type="tree" name="">
              <a:effect ref="fillLine"/>
              <a:outerShdw dist="38100" dir="13500000" algn="br">
                <a:srgbClr val="FFFFFF"/>
              </a:outerShdw>
            </a:cont>
            <a:cont type="tree" name="">
              <a:effect ref="fillLine"/>
              <a:outerShdw dist="38100" dir="2700000" algn="tl">
                <a:srgbClr val="999999"/>
              </a:outerShdw>
            </a:cont>
            <a:effect ref="fillLine"/>
          </a:effectDag>
          <a:latin typeface="Tahoma" pitchFamily="32" charset="0"/>
          <a:cs typeface="Lucida Sans Unicode" charset="0"/>
        </a:defRPr>
      </a:lvl3pPr>
      <a:lvl4pPr marL="1600200" indent="-228600" algn="ctr" defTabSz="449263" rtl="0" fontAlgn="base" hangingPunct="0">
        <a:lnSpc>
          <a:spcPct val="10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600">
          <a:solidFill>
            <a:srgbClr val="FFFFFF"/>
          </a:solidFill>
          <a:effectDag name="">
            <a:cont type="tree" name="">
              <a:effect ref="fillLine"/>
              <a:outerShdw dist="38100" dir="13500000" algn="br">
                <a:srgbClr val="FFFFFF"/>
              </a:outerShdw>
            </a:cont>
            <a:cont type="tree" name="">
              <a:effect ref="fillLine"/>
              <a:outerShdw dist="38100" dir="2700000" algn="tl">
                <a:srgbClr val="999999"/>
              </a:outerShdw>
            </a:cont>
            <a:effect ref="fillLine"/>
          </a:effectDag>
          <a:latin typeface="Tahoma" pitchFamily="32" charset="0"/>
          <a:cs typeface="Lucida Sans Unicode" charset="0"/>
        </a:defRPr>
      </a:lvl4pPr>
      <a:lvl5pPr marL="2057400" indent="-228600" algn="ctr" defTabSz="449263" rtl="0" fontAlgn="base" hangingPunct="0">
        <a:lnSpc>
          <a:spcPct val="10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600">
          <a:solidFill>
            <a:srgbClr val="FFFFFF"/>
          </a:solidFill>
          <a:effectDag name="">
            <a:cont type="tree" name="">
              <a:effect ref="fillLine"/>
              <a:outerShdw dist="38100" dir="13500000" algn="br">
                <a:srgbClr val="FFFFFF"/>
              </a:outerShdw>
            </a:cont>
            <a:cont type="tree" name="">
              <a:effect ref="fillLine"/>
              <a:outerShdw dist="38100" dir="2700000" algn="tl">
                <a:srgbClr val="999999"/>
              </a:outerShdw>
            </a:cont>
            <a:effect ref="fillLine"/>
          </a:effectDag>
          <a:latin typeface="Tahoma" pitchFamily="32" charset="0"/>
          <a:cs typeface="Lucida Sans Unicode" charset="0"/>
        </a:defRPr>
      </a:lvl5pPr>
      <a:lvl6pPr marL="2514600" indent="-228600" algn="ctr" defTabSz="449263" rtl="0" fontAlgn="base" hangingPunct="0">
        <a:lnSpc>
          <a:spcPct val="10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600">
          <a:solidFill>
            <a:srgbClr val="FFFFFF"/>
          </a:solidFill>
          <a:effectDag name="">
            <a:cont type="tree" name="">
              <a:effect ref="fillLine"/>
              <a:outerShdw dist="38100" dir="13500000" algn="br">
                <a:srgbClr val="FFFFFF"/>
              </a:outerShdw>
            </a:cont>
            <a:cont type="tree" name="">
              <a:effect ref="fillLine"/>
              <a:outerShdw dist="38100" dir="2700000" algn="tl">
                <a:srgbClr val="999999"/>
              </a:outerShdw>
            </a:cont>
            <a:effect ref="fillLine"/>
          </a:effectDag>
          <a:latin typeface="Tahoma" pitchFamily="32" charset="0"/>
          <a:cs typeface="Lucida Sans Unicode" charset="0"/>
        </a:defRPr>
      </a:lvl6pPr>
      <a:lvl7pPr marL="2971800" indent="-228600" algn="ctr" defTabSz="449263" rtl="0" fontAlgn="base" hangingPunct="0">
        <a:lnSpc>
          <a:spcPct val="10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600">
          <a:solidFill>
            <a:srgbClr val="FFFFFF"/>
          </a:solidFill>
          <a:effectDag name="">
            <a:cont type="tree" name="">
              <a:effect ref="fillLine"/>
              <a:outerShdw dist="38100" dir="13500000" algn="br">
                <a:srgbClr val="FFFFFF"/>
              </a:outerShdw>
            </a:cont>
            <a:cont type="tree" name="">
              <a:effect ref="fillLine"/>
              <a:outerShdw dist="38100" dir="2700000" algn="tl">
                <a:srgbClr val="999999"/>
              </a:outerShdw>
            </a:cont>
            <a:effect ref="fillLine"/>
          </a:effectDag>
          <a:latin typeface="Tahoma" pitchFamily="32" charset="0"/>
          <a:cs typeface="Lucida Sans Unicode" charset="0"/>
        </a:defRPr>
      </a:lvl7pPr>
      <a:lvl8pPr marL="3429000" indent="-228600" algn="ctr" defTabSz="449263" rtl="0" fontAlgn="base" hangingPunct="0">
        <a:lnSpc>
          <a:spcPct val="10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600">
          <a:solidFill>
            <a:srgbClr val="FFFFFF"/>
          </a:solidFill>
          <a:effectDag name="">
            <a:cont type="tree" name="">
              <a:effect ref="fillLine"/>
              <a:outerShdw dist="38100" dir="13500000" algn="br">
                <a:srgbClr val="FFFFFF"/>
              </a:outerShdw>
            </a:cont>
            <a:cont type="tree" name="">
              <a:effect ref="fillLine"/>
              <a:outerShdw dist="38100" dir="2700000" algn="tl">
                <a:srgbClr val="999999"/>
              </a:outerShdw>
            </a:cont>
            <a:effect ref="fillLine"/>
          </a:effectDag>
          <a:latin typeface="Tahoma" pitchFamily="32" charset="0"/>
          <a:cs typeface="Lucida Sans Unicode" charset="0"/>
        </a:defRPr>
      </a:lvl8pPr>
      <a:lvl9pPr marL="3886200" indent="-228600" algn="ctr" defTabSz="449263" rtl="0" fontAlgn="base" hangingPunct="0">
        <a:lnSpc>
          <a:spcPct val="10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600">
          <a:solidFill>
            <a:srgbClr val="FFFFFF"/>
          </a:solidFill>
          <a:effectDag name="">
            <a:cont type="tree" name="">
              <a:effect ref="fillLine"/>
              <a:outerShdw dist="38100" dir="13500000" algn="br">
                <a:srgbClr val="FFFFFF"/>
              </a:outerShdw>
            </a:cont>
            <a:cont type="tree" name="">
              <a:effect ref="fillLine"/>
              <a:outerShdw dist="38100" dir="2700000" algn="tl">
                <a:srgbClr val="999999"/>
              </a:outerShdw>
            </a:cont>
            <a:effect ref="fillLine"/>
          </a:effectDag>
          <a:latin typeface="Tahoma" pitchFamily="32" charset="0"/>
          <a:cs typeface="Lucida Sans Unicode" charset="0"/>
        </a:defRPr>
      </a:lvl9pPr>
    </p:titleStyle>
    <p:bodyStyle>
      <a:lvl1pPr marL="342900" indent="-342900" algn="l" defTabSz="449263" rtl="0" fontAlgn="base" hangingPunct="0">
        <a:lnSpc>
          <a:spcPct val="95000"/>
        </a:lnSpc>
        <a:spcBef>
          <a:spcPct val="0"/>
        </a:spcBef>
        <a:spcAft>
          <a:spcPts val="1288"/>
        </a:spcAft>
        <a:buClr>
          <a:srgbClr val="000000"/>
        </a:buClr>
        <a:buSzPct val="100000"/>
        <a:buFont typeface="Times New Roman" pitchFamily="16" charset="0"/>
        <a:defRPr sz="2900">
          <a:solidFill>
            <a:srgbClr val="198A8A"/>
          </a:solidFill>
          <a:latin typeface="+mn-lt"/>
          <a:ea typeface="+mn-ea"/>
          <a:cs typeface="+mn-cs"/>
        </a:defRPr>
      </a:lvl1pPr>
      <a:lvl2pPr marL="742950" indent="-285750" algn="l" defTabSz="449263" rtl="0" fontAlgn="base" hangingPunct="0">
        <a:lnSpc>
          <a:spcPct val="95000"/>
        </a:lnSpc>
        <a:spcBef>
          <a:spcPct val="0"/>
        </a:spcBef>
        <a:spcAft>
          <a:spcPts val="1025"/>
        </a:spcAft>
        <a:buClr>
          <a:srgbClr val="000000"/>
        </a:buClr>
        <a:buSzPct val="100000"/>
        <a:buFont typeface="Times New Roman" pitchFamily="16" charset="0"/>
        <a:defRPr sz="2500">
          <a:solidFill>
            <a:srgbClr val="198A8A"/>
          </a:solidFill>
          <a:latin typeface="+mn-lt"/>
          <a:cs typeface="+mn-cs"/>
        </a:defRPr>
      </a:lvl2pPr>
      <a:lvl3pPr marL="1143000" indent="-228600" algn="l" defTabSz="449263" rtl="0" fontAlgn="base" hangingPunct="0">
        <a:lnSpc>
          <a:spcPct val="95000"/>
        </a:lnSpc>
        <a:spcBef>
          <a:spcPct val="0"/>
        </a:spcBef>
        <a:spcAft>
          <a:spcPts val="775"/>
        </a:spcAft>
        <a:buClr>
          <a:srgbClr val="000000"/>
        </a:buClr>
        <a:buSzPct val="100000"/>
        <a:buFont typeface="Times New Roman" pitchFamily="16" charset="0"/>
        <a:defRPr sz="2200">
          <a:solidFill>
            <a:srgbClr val="198A8A"/>
          </a:solidFill>
          <a:latin typeface="+mn-lt"/>
          <a:cs typeface="+mn-cs"/>
        </a:defRPr>
      </a:lvl3pPr>
      <a:lvl4pPr marL="1600200" indent="-228600" algn="l" defTabSz="449263" rtl="0" fontAlgn="base" hangingPunct="0">
        <a:lnSpc>
          <a:spcPct val="95000"/>
        </a:lnSpc>
        <a:spcBef>
          <a:spcPct val="0"/>
        </a:spcBef>
        <a:spcAft>
          <a:spcPts val="513"/>
        </a:spcAft>
        <a:buClr>
          <a:srgbClr val="000000"/>
        </a:buClr>
        <a:buSzPct val="100000"/>
        <a:buFont typeface="Times New Roman" pitchFamily="16" charset="0"/>
        <a:defRPr>
          <a:solidFill>
            <a:srgbClr val="198A8A"/>
          </a:solidFill>
          <a:latin typeface="+mn-lt"/>
          <a:cs typeface="+mn-cs"/>
        </a:defRPr>
      </a:lvl4pPr>
      <a:lvl5pPr marL="2057400" indent="-228600" algn="l" defTabSz="449263" rtl="0" fontAlgn="base" hangingPunct="0">
        <a:lnSpc>
          <a:spcPct val="95000"/>
        </a:lnSpc>
        <a:spcBef>
          <a:spcPct val="0"/>
        </a:spcBef>
        <a:spcAft>
          <a:spcPts val="263"/>
        </a:spcAft>
        <a:buClr>
          <a:srgbClr val="000000"/>
        </a:buClr>
        <a:buSzPct val="100000"/>
        <a:buFont typeface="Times New Roman" pitchFamily="16" charset="0"/>
        <a:defRPr>
          <a:solidFill>
            <a:srgbClr val="198A8A"/>
          </a:solidFill>
          <a:latin typeface="+mn-lt"/>
          <a:cs typeface="+mn-cs"/>
        </a:defRPr>
      </a:lvl5pPr>
      <a:lvl6pPr marL="2514600" indent="-228600" algn="l" defTabSz="449263" rtl="0" fontAlgn="base" hangingPunct="0">
        <a:lnSpc>
          <a:spcPct val="95000"/>
        </a:lnSpc>
        <a:spcBef>
          <a:spcPct val="0"/>
        </a:spcBef>
        <a:spcAft>
          <a:spcPts val="263"/>
        </a:spcAft>
        <a:buClr>
          <a:srgbClr val="000000"/>
        </a:buClr>
        <a:buSzPct val="100000"/>
        <a:buFont typeface="Times New Roman" pitchFamily="16" charset="0"/>
        <a:defRPr>
          <a:solidFill>
            <a:srgbClr val="198A8A"/>
          </a:solidFill>
          <a:latin typeface="+mn-lt"/>
          <a:cs typeface="+mn-cs"/>
        </a:defRPr>
      </a:lvl6pPr>
      <a:lvl7pPr marL="2971800" indent="-228600" algn="l" defTabSz="449263" rtl="0" fontAlgn="base" hangingPunct="0">
        <a:lnSpc>
          <a:spcPct val="95000"/>
        </a:lnSpc>
        <a:spcBef>
          <a:spcPct val="0"/>
        </a:spcBef>
        <a:spcAft>
          <a:spcPts val="263"/>
        </a:spcAft>
        <a:buClr>
          <a:srgbClr val="000000"/>
        </a:buClr>
        <a:buSzPct val="100000"/>
        <a:buFont typeface="Times New Roman" pitchFamily="16" charset="0"/>
        <a:defRPr>
          <a:solidFill>
            <a:srgbClr val="198A8A"/>
          </a:solidFill>
          <a:latin typeface="+mn-lt"/>
          <a:cs typeface="+mn-cs"/>
        </a:defRPr>
      </a:lvl7pPr>
      <a:lvl8pPr marL="3429000" indent="-228600" algn="l" defTabSz="449263" rtl="0" fontAlgn="base" hangingPunct="0">
        <a:lnSpc>
          <a:spcPct val="95000"/>
        </a:lnSpc>
        <a:spcBef>
          <a:spcPct val="0"/>
        </a:spcBef>
        <a:spcAft>
          <a:spcPts val="263"/>
        </a:spcAft>
        <a:buClr>
          <a:srgbClr val="000000"/>
        </a:buClr>
        <a:buSzPct val="100000"/>
        <a:buFont typeface="Times New Roman" pitchFamily="16" charset="0"/>
        <a:defRPr>
          <a:solidFill>
            <a:srgbClr val="198A8A"/>
          </a:solidFill>
          <a:latin typeface="+mn-lt"/>
          <a:cs typeface="+mn-cs"/>
        </a:defRPr>
      </a:lvl8pPr>
      <a:lvl9pPr marL="3886200" indent="-228600" algn="l" defTabSz="449263" rtl="0" fontAlgn="base" hangingPunct="0">
        <a:lnSpc>
          <a:spcPct val="95000"/>
        </a:lnSpc>
        <a:spcBef>
          <a:spcPct val="0"/>
        </a:spcBef>
        <a:spcAft>
          <a:spcPts val="263"/>
        </a:spcAft>
        <a:buClr>
          <a:srgbClr val="000000"/>
        </a:buClr>
        <a:buSzPct val="100000"/>
        <a:buFont typeface="Times New Roman" pitchFamily="16" charset="0"/>
        <a:defRPr>
          <a:solidFill>
            <a:srgbClr val="198A8A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7.gif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27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0.emf"/><Relationship Id="rId5" Type="http://schemas.openxmlformats.org/officeDocument/2006/relationships/image" Target="../media/image9.png"/><Relationship Id="rId4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7DA647"/>
            </a:gs>
            <a:gs pos="100000">
              <a:srgbClr val="FFFF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1"/>
          <p:cNvSpPr txBox="1">
            <a:spLocks noChangeArrowheads="1"/>
          </p:cNvSpPr>
          <p:nvPr/>
        </p:nvSpPr>
        <p:spPr bwMode="auto">
          <a:xfrm>
            <a:off x="685800" y="2130425"/>
            <a:ext cx="7772400" cy="1470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7463"/>
            <a:ext cx="9144000" cy="6840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4100" name="WordArt 4">
            <a:hlinkClick r:id="" action="ppaction://hlinkshowjump?jump=previousslide"/>
          </p:cNvPr>
          <p:cNvSpPr>
            <a:spLocks noChangeArrowheads="1" noChangeShapeType="1" noTextEdit="1"/>
          </p:cNvSpPr>
          <p:nvPr/>
        </p:nvSpPr>
        <p:spPr bwMode="auto">
          <a:xfrm>
            <a:off x="0" y="0"/>
            <a:ext cx="3505200" cy="57150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360">
                  <a:solidFill>
                    <a:srgbClr val="CC99FF"/>
                  </a:solidFill>
                  <a:miter lim="800000"/>
                  <a:headEnd/>
                  <a:tailEnd/>
                </a:ln>
                <a:gradFill rotWithShape="0">
                  <a:gsLst>
                    <a:gs pos="0">
                      <a:srgbClr val="CC00CC"/>
                    </a:gs>
                    <a:gs pos="100000">
                      <a:srgbClr val="6600CC"/>
                    </a:gs>
                  </a:gsLst>
                  <a:lin ang="5400000" scaled="1"/>
                </a:gradFill>
                <a:effectLst>
                  <a:outerShdw dist="53966" dir="2700000" algn="ctr" rotWithShape="0">
                    <a:srgbClr val="9999FF">
                      <a:alpha val="80011"/>
                    </a:srgbClr>
                  </a:outerShdw>
                </a:effectLst>
                <a:latin typeface="Impact"/>
              </a:rPr>
              <a:t>ДНК </a:t>
            </a:r>
          </a:p>
          <a:p>
            <a:pPr algn="ctr"/>
            <a:r>
              <a:rPr lang="ru-RU" sz="3600" kern="10">
                <a:ln w="9360">
                  <a:solidFill>
                    <a:srgbClr val="CC99FF"/>
                  </a:solidFill>
                  <a:miter lim="800000"/>
                  <a:headEnd/>
                  <a:tailEnd/>
                </a:ln>
                <a:gradFill rotWithShape="0">
                  <a:gsLst>
                    <a:gs pos="0">
                      <a:srgbClr val="CC00CC"/>
                    </a:gs>
                    <a:gs pos="100000">
                      <a:srgbClr val="6600CC"/>
                    </a:gs>
                  </a:gsLst>
                  <a:lin ang="5400000" scaled="1"/>
                </a:gradFill>
                <a:effectLst>
                  <a:outerShdw dist="53966" dir="2700000" algn="ctr" rotWithShape="0">
                    <a:srgbClr val="9999FF">
                      <a:alpha val="80011"/>
                    </a:srgbClr>
                  </a:outerShdw>
                </a:effectLst>
                <a:latin typeface="Impact"/>
              </a:rPr>
              <a:t> РНК  </a:t>
            </a:r>
          </a:p>
          <a:p>
            <a:pPr algn="ctr"/>
            <a:r>
              <a:rPr lang="ru-RU" sz="3600" kern="10">
                <a:ln w="9360">
                  <a:solidFill>
                    <a:srgbClr val="CC99FF"/>
                  </a:solidFill>
                  <a:miter lim="800000"/>
                  <a:headEnd/>
                  <a:tailEnd/>
                </a:ln>
                <a:gradFill rotWithShape="0">
                  <a:gsLst>
                    <a:gs pos="0">
                      <a:srgbClr val="CC00CC"/>
                    </a:gs>
                    <a:gs pos="100000">
                      <a:srgbClr val="6600CC"/>
                    </a:gs>
                  </a:gsLst>
                  <a:lin ang="5400000" scaled="1"/>
                </a:gradFill>
                <a:effectLst>
                  <a:outerShdw dist="53966" dir="2700000" algn="ctr" rotWithShape="0">
                    <a:srgbClr val="9999FF">
                      <a:alpha val="80011"/>
                    </a:srgbClr>
                  </a:outerShdw>
                </a:effectLst>
                <a:latin typeface="Impact"/>
              </a:rPr>
              <a:t>АТФ</a:t>
            </a: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6019800" y="4191000"/>
            <a:ext cx="3124200" cy="825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ts val="15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FFFFFF"/>
                </a:solidFill>
                <a:latin typeface="Century Schoolbook" pitchFamily="16" charset="0"/>
              </a:rPr>
              <a:t>Окружающий мир 5 класс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 additive="repl">
                                        <p:cTn id="11" dur="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additive="repl">
                                        <p:cTn id="12" dur="2000" fill="hold"/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rgb(0,51,51)"/>
                                          </p:val>
                                        </p:tav>
                                        <p:tav tm="50000">
                                          <p:val>
                                            <p:strVal val="rgb(0,-103,0)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additive="repl">
                                        <p:cTn id="13" dur="2000" fill="hold"/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rgb(0,51,51)"/>
                                          </p:val>
                                        </p:tav>
                                        <p:tav tm="50000">
                                          <p:val>
                                            <p:strVal val="rgb(0,-103,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 additive="repl">
                                        <p:cTn id="14" dur="2000" fill="hold"/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7DA647"/>
            </a:gs>
            <a:gs pos="100000">
              <a:srgbClr val="FFFF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334963" indent="-334963">
              <a:spcBef>
                <a:spcPts val="800"/>
              </a:spcBef>
              <a:buFont typeface="Arial" charset="0"/>
              <a:buChar char="•"/>
              <a:tabLst>
                <a:tab pos="3349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</a:pPr>
            <a:r>
              <a:rPr lang="ru-RU" sz="3200">
                <a:solidFill>
                  <a:srgbClr val="2323DC"/>
                </a:solidFill>
              </a:rPr>
              <a:t>В зависимости от того, какой углевод входит в состав нуклеиновой кислоты - дезоксирибоза или рибоза, различают дезоксирибонуклеиновую (ДНК) и рибонуклеиновую (РНК) кислоты. PНK присутствует во всех живых клетках, участвуя в процессах, связанных с передачей генетической информации от ДНК к белку. </a:t>
            </a:r>
          </a:p>
        </p:txBody>
      </p:sp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7DA647"/>
            </a:gs>
            <a:gs pos="100000">
              <a:srgbClr val="FFFF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 Box 1"/>
          <p:cNvSpPr txBox="1">
            <a:spLocks noChangeArrowheads="1"/>
          </p:cNvSpPr>
          <p:nvPr/>
        </p:nvSpPr>
        <p:spPr bwMode="auto">
          <a:xfrm>
            <a:off x="441325" y="-509588"/>
            <a:ext cx="8229600" cy="271145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000">
                <a:solidFill>
                  <a:srgbClr val="000000"/>
                </a:solidFill>
              </a:rPr>
              <a:t>                          </a:t>
            </a:r>
            <a:br>
              <a:rPr lang="ru-RU" sz="4000">
                <a:solidFill>
                  <a:srgbClr val="000000"/>
                </a:solidFill>
              </a:rPr>
            </a:br>
            <a:r>
              <a:rPr lang="ru-RU" sz="4000">
                <a:solidFill>
                  <a:srgbClr val="000000"/>
                </a:solidFill>
              </a:rPr>
              <a:t>                                </a:t>
            </a:r>
            <a:r>
              <a:rPr lang="ru-RU" sz="4400">
                <a:solidFill>
                  <a:srgbClr val="0047FF"/>
                </a:solidFill>
                <a:latin typeface="Century Schoolbook" pitchFamily="16" charset="0"/>
              </a:rPr>
              <a:t>Строение  </a:t>
            </a:r>
            <a:br>
              <a:rPr lang="ru-RU" sz="4400">
                <a:solidFill>
                  <a:srgbClr val="0047FF"/>
                </a:solidFill>
                <a:latin typeface="Century Schoolbook" pitchFamily="16" charset="0"/>
              </a:rPr>
            </a:br>
            <a:r>
              <a:rPr lang="ru-RU" sz="4400">
                <a:solidFill>
                  <a:srgbClr val="0047FF"/>
                </a:solidFill>
                <a:latin typeface="Century Schoolbook" pitchFamily="16" charset="0"/>
              </a:rPr>
              <a:t>                            молекулы</a:t>
            </a:r>
            <a:br>
              <a:rPr lang="ru-RU" sz="4400">
                <a:solidFill>
                  <a:srgbClr val="0047FF"/>
                </a:solidFill>
                <a:latin typeface="Century Schoolbook" pitchFamily="16" charset="0"/>
              </a:rPr>
            </a:br>
            <a:r>
              <a:rPr lang="ru-RU" sz="4400">
                <a:solidFill>
                  <a:srgbClr val="0047FF"/>
                </a:solidFill>
                <a:latin typeface="Century Schoolbook" pitchFamily="16" charset="0"/>
              </a:rPr>
              <a:t>                      ДНК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8768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40088" y="3600450"/>
            <a:ext cx="5040312" cy="1079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grpSp>
        <p:nvGrpSpPr>
          <p:cNvPr id="14340" name="Group 4"/>
          <p:cNvGrpSpPr>
            <a:grpSpLocks/>
          </p:cNvGrpSpPr>
          <p:nvPr/>
        </p:nvGrpSpPr>
        <p:grpSpPr bwMode="auto">
          <a:xfrm>
            <a:off x="7924800" y="6248400"/>
            <a:ext cx="706438" cy="452438"/>
            <a:chOff x="4992" y="3936"/>
            <a:chExt cx="445" cy="285"/>
          </a:xfrm>
        </p:grpSpPr>
        <p:pic>
          <p:nvPicPr>
            <p:cNvPr id="14341" name="Picture 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992" y="3936"/>
              <a:ext cx="445" cy="21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14342" name="Text Box 6"/>
            <p:cNvSpPr txBox="1">
              <a:spLocks noChangeArrowheads="1"/>
            </p:cNvSpPr>
            <p:nvPr/>
          </p:nvSpPr>
          <p:spPr bwMode="auto">
            <a:xfrm>
              <a:off x="4992" y="3936"/>
              <a:ext cx="445" cy="28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7DA647"/>
            </a:gs>
            <a:gs pos="100000">
              <a:srgbClr val="FFFF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 Box 1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334963" indent="-334963">
              <a:lnSpc>
                <a:spcPct val="90000"/>
              </a:lnSpc>
              <a:spcBef>
                <a:spcPts val="800"/>
              </a:spcBef>
              <a:buFont typeface="Arial" charset="0"/>
              <a:buChar char="•"/>
              <a:tabLst>
                <a:tab pos="3349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</a:pPr>
            <a:r>
              <a:rPr lang="ru-RU" sz="3200">
                <a:solidFill>
                  <a:srgbClr val="0047FF"/>
                </a:solidFill>
                <a:latin typeface="Century Schoolbook" pitchFamily="16" charset="0"/>
              </a:rPr>
              <a:t>Каждая хромосома образована одной молекулой ДНК и сопутствующими ей белками. Молекулы ДНК обеспечивают хранение и передачу наследственной информации от клетки к клетке, от организма к организму. </a:t>
            </a:r>
          </a:p>
          <a:p>
            <a:pPr marL="334963" indent="-334963">
              <a:lnSpc>
                <a:spcPct val="90000"/>
              </a:lnSpc>
              <a:spcBef>
                <a:spcPts val="800"/>
              </a:spcBef>
              <a:buFont typeface="Arial" charset="0"/>
              <a:buChar char="•"/>
              <a:tabLst>
                <a:tab pos="3349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</a:pPr>
            <a:r>
              <a:rPr lang="ru-RU" sz="3200">
                <a:solidFill>
                  <a:srgbClr val="0047FF"/>
                </a:solidFill>
                <a:latin typeface="Century Schoolbook" pitchFamily="16" charset="0"/>
              </a:rPr>
              <a:t>Структуры, образованные молекулами ДНК в комплексе с белками называют - хроматин или хроматиновые нити. </a:t>
            </a:r>
          </a:p>
        </p:txBody>
      </p:sp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7DA647"/>
            </a:gs>
            <a:gs pos="100000">
              <a:srgbClr val="FFFF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 Box 1"/>
          <p:cNvSpPr txBox="1">
            <a:spLocks noChangeArrowheads="1"/>
          </p:cNvSpPr>
          <p:nvPr/>
        </p:nvSpPr>
        <p:spPr bwMode="auto">
          <a:xfrm>
            <a:off x="361950" y="290513"/>
            <a:ext cx="8637588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400">
                <a:solidFill>
                  <a:srgbClr val="0047FF"/>
                </a:solidFill>
                <a:latin typeface="Century Schoolbook" pitchFamily="16" charset="0"/>
              </a:rPr>
              <a:t>Принцип комплементарности</a:t>
            </a:r>
          </a:p>
        </p:txBody>
      </p:sp>
      <p:grpSp>
        <p:nvGrpSpPr>
          <p:cNvPr id="16386" name="Group 2"/>
          <p:cNvGrpSpPr>
            <a:grpSpLocks/>
          </p:cNvGrpSpPr>
          <p:nvPr/>
        </p:nvGrpSpPr>
        <p:grpSpPr bwMode="auto">
          <a:xfrm>
            <a:off x="609600" y="2898775"/>
            <a:ext cx="8526463" cy="1790700"/>
            <a:chOff x="384" y="1826"/>
            <a:chExt cx="5371" cy="1128"/>
          </a:xfrm>
        </p:grpSpPr>
        <p:pic>
          <p:nvPicPr>
            <p:cNvPr id="16387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84" y="1826"/>
              <a:ext cx="5371" cy="112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16388" name="Text Box 4"/>
            <p:cNvSpPr txBox="1">
              <a:spLocks noChangeArrowheads="1"/>
            </p:cNvSpPr>
            <p:nvPr/>
          </p:nvSpPr>
          <p:spPr bwMode="auto">
            <a:xfrm>
              <a:off x="384" y="1826"/>
              <a:ext cx="5371" cy="112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7DA647"/>
            </a:gs>
            <a:gs pos="100000">
              <a:srgbClr val="FFFF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400">
                <a:solidFill>
                  <a:srgbClr val="0047FF"/>
                </a:solidFill>
                <a:latin typeface="Century Schoolbook" pitchFamily="16" charset="0"/>
              </a:rPr>
              <a:t>РНК</a:t>
            </a: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1593850"/>
            <a:ext cx="6858000" cy="4464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7DA647"/>
            </a:gs>
            <a:gs pos="100000">
              <a:srgbClr val="FFFF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 Box 1"/>
          <p:cNvSpPr txBox="1">
            <a:spLocks noChangeArrowheads="1"/>
          </p:cNvSpPr>
          <p:nvPr/>
        </p:nvSpPr>
        <p:spPr bwMode="auto">
          <a:xfrm>
            <a:off x="742950" y="242888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400">
                <a:solidFill>
                  <a:srgbClr val="0047FF"/>
                </a:solidFill>
                <a:latin typeface="Century Schoolbook" pitchFamily="16" charset="0"/>
              </a:rPr>
              <a:t>Проверь себя</a:t>
            </a:r>
          </a:p>
        </p:txBody>
      </p:sp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1676400"/>
            <a:ext cx="8464550" cy="1752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7DA647"/>
            </a:gs>
            <a:gs pos="100000">
              <a:srgbClr val="FFFF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9458" name="Group 2"/>
          <p:cNvGrpSpPr>
            <a:grpSpLocks/>
          </p:cNvGrpSpPr>
          <p:nvPr/>
        </p:nvGrpSpPr>
        <p:grpSpPr bwMode="auto">
          <a:xfrm>
            <a:off x="12700" y="3048000"/>
            <a:ext cx="8818563" cy="1820863"/>
            <a:chOff x="8" y="1920"/>
            <a:chExt cx="5555" cy="1147"/>
          </a:xfrm>
        </p:grpSpPr>
        <p:pic>
          <p:nvPicPr>
            <p:cNvPr id="19459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8" y="1920"/>
              <a:ext cx="5555" cy="114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19460" name="Text Box 4"/>
            <p:cNvSpPr txBox="1">
              <a:spLocks noChangeArrowheads="1"/>
            </p:cNvSpPr>
            <p:nvPr/>
          </p:nvSpPr>
          <p:spPr bwMode="auto">
            <a:xfrm>
              <a:off x="8" y="1920"/>
              <a:ext cx="5555" cy="114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7DA647"/>
            </a:gs>
            <a:gs pos="100000">
              <a:srgbClr val="FFFF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000">
                <a:solidFill>
                  <a:srgbClr val="0047FF"/>
                </a:solidFill>
                <a:latin typeface="Century Schoolbook" pitchFamily="16" charset="0"/>
              </a:rPr>
              <a:t>Расставь в правильном порядке</a:t>
            </a:r>
          </a:p>
        </p:txBody>
      </p:sp>
      <p:grpSp>
        <p:nvGrpSpPr>
          <p:cNvPr id="20482" name="Group 2"/>
          <p:cNvGrpSpPr>
            <a:grpSpLocks/>
          </p:cNvGrpSpPr>
          <p:nvPr/>
        </p:nvGrpSpPr>
        <p:grpSpPr bwMode="auto">
          <a:xfrm>
            <a:off x="2133600" y="1633538"/>
            <a:ext cx="5173663" cy="4202112"/>
            <a:chOff x="1344" y="1029"/>
            <a:chExt cx="3259" cy="2647"/>
          </a:xfrm>
        </p:grpSpPr>
        <p:pic>
          <p:nvPicPr>
            <p:cNvPr id="20483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344" y="1029"/>
              <a:ext cx="3259" cy="264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20484" name="Text Box 4"/>
            <p:cNvSpPr txBox="1">
              <a:spLocks noChangeArrowheads="1"/>
            </p:cNvSpPr>
            <p:nvPr/>
          </p:nvSpPr>
          <p:spPr bwMode="auto">
            <a:xfrm>
              <a:off x="1344" y="1029"/>
              <a:ext cx="3259" cy="264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7DA647"/>
            </a:gs>
            <a:gs pos="100000">
              <a:srgbClr val="FFFF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1506" name="Group 2"/>
          <p:cNvGrpSpPr>
            <a:grpSpLocks/>
          </p:cNvGrpSpPr>
          <p:nvPr/>
        </p:nvGrpSpPr>
        <p:grpSpPr bwMode="auto">
          <a:xfrm>
            <a:off x="0" y="2743200"/>
            <a:ext cx="9336088" cy="1831975"/>
            <a:chOff x="0" y="1728"/>
            <a:chExt cx="5881" cy="1154"/>
          </a:xfrm>
        </p:grpSpPr>
        <p:pic>
          <p:nvPicPr>
            <p:cNvPr id="21507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1728"/>
              <a:ext cx="5881" cy="115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21508" name="Text Box 4"/>
            <p:cNvSpPr txBox="1">
              <a:spLocks noChangeArrowheads="1"/>
            </p:cNvSpPr>
            <p:nvPr/>
          </p:nvSpPr>
          <p:spPr bwMode="auto">
            <a:xfrm>
              <a:off x="0" y="1728"/>
              <a:ext cx="5881" cy="115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7DA647"/>
            </a:gs>
            <a:gs pos="100000">
              <a:srgbClr val="FFFF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Grp="1" noChangeArrowheads="1"/>
          </p:cNvSpPr>
          <p:nvPr>
            <p:ph type="title"/>
          </p:nvPr>
        </p:nvSpPr>
        <p:spPr>
          <a:xfrm>
            <a:off x="671513" y="569913"/>
            <a:ext cx="7805737" cy="1141412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0047FF"/>
                </a:solidFill>
                <a:effectLst/>
                <a:latin typeface="Century Schoolbook" pitchFamily="16" charset="0"/>
              </a:rPr>
              <a:t>Виды РНК</a:t>
            </a:r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671513" y="1906588"/>
            <a:ext cx="7805737" cy="4316412"/>
          </a:xfrm>
          <a:prstGeom prst="rect">
            <a:avLst/>
          </a:prstGeom>
          <a:noFill/>
          <a:ln/>
        </p:spPr>
        <p:txBody>
          <a:bodyPr lIns="0" tIns="0" rIns="0" bIns="0" anchor="ctr"/>
          <a:lstStyle/>
          <a:p>
            <a:pPr indent="-341313" algn="ctr">
              <a:spcAft>
                <a:spcPct val="0"/>
              </a:spcAft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>
                <a:solidFill>
                  <a:srgbClr val="008080"/>
                </a:solidFill>
              </a:rPr>
              <a:t>     </a:t>
            </a:r>
            <a:r>
              <a:rPr lang="ru-RU" sz="3200">
                <a:solidFill>
                  <a:srgbClr val="0047FF"/>
                </a:solidFill>
              </a:rPr>
              <a:t>1) </a:t>
            </a:r>
            <a:r>
              <a:rPr lang="ru-RU" sz="3200">
                <a:solidFill>
                  <a:srgbClr val="0047FF"/>
                </a:solidFill>
                <a:latin typeface="Century Schoolbook" pitchFamily="16" charset="0"/>
              </a:rPr>
              <a:t>Транспортная (т-РНК);</a:t>
            </a:r>
          </a:p>
          <a:p>
            <a:pPr indent="-341313" algn="ctr">
              <a:spcAft>
                <a:spcPct val="0"/>
              </a:spcAft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>
                <a:solidFill>
                  <a:srgbClr val="0047FF"/>
                </a:solidFill>
                <a:latin typeface="Century Schoolbook" pitchFamily="16" charset="0"/>
              </a:rPr>
              <a:t>            2) Информационная (и-РНК);</a:t>
            </a:r>
          </a:p>
          <a:p>
            <a:pPr indent="-341313" algn="ctr">
              <a:spcAft>
                <a:spcPct val="0"/>
              </a:spcAft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>
                <a:solidFill>
                  <a:srgbClr val="0047FF"/>
                </a:solidFill>
                <a:latin typeface="Century Schoolbook" pitchFamily="16" charset="0"/>
              </a:rPr>
              <a:t> 3) Рибосомная (р-РНК).</a:t>
            </a:r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0363" y="911225"/>
            <a:ext cx="1979612" cy="304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7DA647"/>
            </a:gs>
            <a:gs pos="100000">
              <a:srgbClr val="FFFF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919288" y="357188"/>
            <a:ext cx="5167312" cy="3921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70000"/>
              </a:lnSpc>
              <a:spcBef>
                <a:spcPts val="7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b="1">
                <a:solidFill>
                  <a:srgbClr val="000000"/>
                </a:solidFill>
                <a:latin typeface="Century Schoolbook" pitchFamily="16" charset="0"/>
                <a:cs typeface="Times New Roman" pitchFamily="16" charset="0"/>
              </a:rPr>
              <a:t>ЦЕЛИ</a:t>
            </a:r>
            <a:r>
              <a:rPr lang="ru-RU" sz="2800" b="1">
                <a:solidFill>
                  <a:srgbClr val="000000"/>
                </a:solidFill>
                <a:latin typeface="Century Schoolbook" pitchFamily="16" charset="0"/>
              </a:rPr>
              <a:t> И ЗАДАЧИ УРОКА:</a:t>
            </a: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1357313"/>
            <a:ext cx="9144000" cy="825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400">
              <a:solidFill>
                <a:srgbClr val="000000"/>
              </a:solidFill>
              <a:latin typeface="Times New Roman" pitchFamily="16" charset="0"/>
              <a:cs typeface="Times New Roman" pitchFamily="16" charset="0"/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400">
              <a:solidFill>
                <a:srgbClr val="000000"/>
              </a:solidFill>
              <a:latin typeface="Times New Roman" pitchFamily="16" charset="0"/>
              <a:cs typeface="Times New Roman" pitchFamily="16" charset="0"/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0" y="696913"/>
            <a:ext cx="9144000" cy="52149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 i="1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Образовательные: </a:t>
            </a:r>
          </a:p>
          <a:p>
            <a:pPr>
              <a:buFont typeface="Times New Roman" pitchFamily="16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0047FF"/>
                </a:solidFill>
                <a:latin typeface="Century Schoolbook" pitchFamily="16" charset="0"/>
                <a:cs typeface="Times New Roman" pitchFamily="16" charset="0"/>
              </a:rPr>
              <a:t>сформировать знания о строении, свойствах, структуре молекул нуклеиновых кислот, как биополимеров, о принципе комплементарности в ДНК; </a:t>
            </a:r>
          </a:p>
          <a:p>
            <a:pPr>
              <a:buFont typeface="Times New Roman" pitchFamily="16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0047FF"/>
                </a:solidFill>
                <a:latin typeface="Century Schoolbook" pitchFamily="16" charset="0"/>
                <a:cs typeface="Times New Roman" pitchFamily="16" charset="0"/>
              </a:rPr>
              <a:t>раскрыть роль нуклеиновых кислот в живой природе.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 i="1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Развивающие: </a:t>
            </a:r>
          </a:p>
          <a:p>
            <a:pPr>
              <a:buFont typeface="Times New Roman" pitchFamily="16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0047FF"/>
                </a:solidFill>
                <a:latin typeface="Century Schoolbook" pitchFamily="16" charset="0"/>
                <a:cs typeface="Times New Roman" pitchFamily="16" charset="0"/>
              </a:rPr>
              <a:t>развивать общеучебные умения (понимать и запоминать прочитанное, делать краткие записи, представление основных мыслей в виде схем, заполнение таблиц и др.);</a:t>
            </a:r>
          </a:p>
          <a:p>
            <a:pPr>
              <a:buFont typeface="Times New Roman" pitchFamily="16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0047FF"/>
                </a:solidFill>
                <a:latin typeface="Century Schoolbook" pitchFamily="16" charset="0"/>
                <a:cs typeface="Times New Roman" pitchFamily="16" charset="0"/>
              </a:rPr>
              <a:t>развивать интеллектуальные умения (научить логически мыслить (поиск ответов на вопросы творческого характера), задавать вопросы и составлять суждения, сравнивать, находить взаимосвязи (состава, структуры и функций молекул ДНК и РНК)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7DA647"/>
            </a:gs>
            <a:gs pos="100000">
              <a:srgbClr val="FFFF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Grp="1" noChangeArrowheads="1"/>
          </p:cNvSpPr>
          <p:nvPr>
            <p:ph type="title"/>
          </p:nvPr>
        </p:nvSpPr>
        <p:spPr>
          <a:xfrm>
            <a:off x="671513" y="569913"/>
            <a:ext cx="7805737" cy="1141412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2323DC"/>
                </a:solidFill>
                <a:effectLst/>
                <a:latin typeface="Century Schoolbook" pitchFamily="16" charset="0"/>
              </a:rPr>
              <a:t>Функции различных РНК</a:t>
            </a:r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671513" y="1806575"/>
            <a:ext cx="7805737" cy="4514850"/>
          </a:xfrm>
          <a:prstGeom prst="rect">
            <a:avLst/>
          </a:prstGeom>
          <a:noFill/>
          <a:ln/>
        </p:spPr>
        <p:txBody>
          <a:bodyPr lIns="0" tIns="0" rIns="0" bIns="0" anchor="ctr"/>
          <a:lstStyle/>
          <a:p>
            <a:pPr indent="-341313">
              <a:spcAft>
                <a:spcPct val="0"/>
              </a:spcAft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600">
                <a:solidFill>
                  <a:srgbClr val="0047FF"/>
                </a:solidFill>
                <a:latin typeface="Century Schoolbook" pitchFamily="16" charset="0"/>
              </a:rPr>
              <a:t>Молекулы транспортной РНК присоединяют к себе молекулу аминокислоты и переносят ее к тому месту внутри клетки, где происходит синтез молекулы белка;</a:t>
            </a:r>
          </a:p>
          <a:p>
            <a:pPr indent="-341313">
              <a:spcAft>
                <a:spcPct val="0"/>
              </a:spcAft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600">
                <a:solidFill>
                  <a:srgbClr val="0047FF"/>
                </a:solidFill>
                <a:latin typeface="Century Schoolbook" pitchFamily="16" charset="0"/>
              </a:rPr>
              <a:t>Молекулы аминокислот размещает в поли пептидной цепи белка определенным образом информационная РНК;</a:t>
            </a:r>
          </a:p>
          <a:p>
            <a:pPr indent="-341313">
              <a:spcAft>
                <a:spcPct val="0"/>
              </a:spcAft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600">
                <a:solidFill>
                  <a:srgbClr val="0047FF"/>
                </a:solidFill>
                <a:latin typeface="Century Schoolbook" pitchFamily="16" charset="0"/>
              </a:rPr>
              <a:t>Что же касается рибосомной РНК, то она находится в рибосомах клетки- там, где и происходит синтез белковых молекул. Она имеет прямое отношение к самому процессу этого синтеза.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7DA647"/>
            </a:gs>
            <a:gs pos="100000">
              <a:srgbClr val="FFFF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436563"/>
            <a:ext cx="8820150" cy="56753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7DA647"/>
            </a:gs>
            <a:gs pos="100000">
              <a:srgbClr val="FFFF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Grp="1" noChangeArrowheads="1"/>
          </p:cNvSpPr>
          <p:nvPr>
            <p:ph type="title"/>
          </p:nvPr>
        </p:nvSpPr>
        <p:spPr>
          <a:xfrm>
            <a:off x="671513" y="569913"/>
            <a:ext cx="7805737" cy="1141412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0047FF"/>
                </a:solidFill>
                <a:effectLst/>
              </a:rPr>
              <a:t>АТФ</a:t>
            </a:r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654050" y="1619250"/>
            <a:ext cx="7805738" cy="4316413"/>
          </a:xfrm>
          <a:prstGeom prst="rect">
            <a:avLst/>
          </a:prstGeom>
          <a:noFill/>
          <a:ln/>
        </p:spPr>
        <p:txBody>
          <a:bodyPr lIns="0" tIns="0" rIns="0" bIns="0" anchor="ctr"/>
          <a:lstStyle/>
          <a:p>
            <a:pPr indent="-341313">
              <a:spcAft>
                <a:spcPct val="0"/>
              </a:spcAft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0047FF"/>
                </a:solidFill>
                <a:latin typeface="Century Schoolbook" pitchFamily="16" charset="0"/>
              </a:rPr>
              <a:t>    Молекулы АТФ считаются внутриклеточными энергоносителями. Если забрать у молекулы РНК нуклеотид с аденином  и соединить его еще с двумя молекулами остатков фосфорной кислоты, то получится молекула аденозинтрифосфорной кислоты-молекула АТФ. Молекула эта интересна еще и тем, что она может аккумулировать значительное количество энергии в своих химических связях и снабжать этой энергией клетки живого организма.</a:t>
            </a:r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40313" y="5230813"/>
            <a:ext cx="3779837" cy="14287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9500" y="179388"/>
            <a:ext cx="2519363" cy="1800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7DA647"/>
            </a:gs>
            <a:gs pos="100000">
              <a:srgbClr val="FFFF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ext Box 1"/>
          <p:cNvSpPr txBox="1">
            <a:spLocks noChangeArrowheads="1"/>
          </p:cNvSpPr>
          <p:nvPr/>
        </p:nvSpPr>
        <p:spPr bwMode="auto">
          <a:xfrm>
            <a:off x="0" y="344488"/>
            <a:ext cx="8820150" cy="701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000" b="1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              </a:t>
            </a:r>
            <a:r>
              <a:rPr lang="ru-RU" sz="4000" b="1">
                <a:solidFill>
                  <a:srgbClr val="0047FF"/>
                </a:solidFill>
                <a:latin typeface="Century Schoolbook" pitchFamily="16" charset="0"/>
                <a:cs typeface="Times New Roman" pitchFamily="16" charset="0"/>
              </a:rPr>
              <a:t>Выводы</a:t>
            </a:r>
          </a:p>
        </p:txBody>
      </p:sp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179388" y="1081088"/>
            <a:ext cx="8640762" cy="52339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lnSpc>
                <a:spcPct val="80000"/>
              </a:lnSpc>
              <a:spcBef>
                <a:spcPts val="6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0047FF"/>
                </a:solidFill>
                <a:latin typeface="Century Schoolbook" pitchFamily="16" charset="0"/>
                <a:cs typeface="Times New Roman" pitchFamily="16" charset="0"/>
              </a:rPr>
              <a:t>Нуклеиновые кислоты: ДНК и РНК</a:t>
            </a:r>
          </a:p>
          <a:p>
            <a:pPr>
              <a:lnSpc>
                <a:spcPct val="80000"/>
              </a:lnSpc>
              <a:spcBef>
                <a:spcPts val="6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0047FF"/>
                </a:solidFill>
                <a:latin typeface="Century Schoolbook" pitchFamily="16" charset="0"/>
                <a:cs typeface="Times New Roman" pitchFamily="16" charset="0"/>
              </a:rPr>
              <a:t>ДНК – полимер. Мономер – нуклеотид.</a:t>
            </a:r>
          </a:p>
          <a:p>
            <a:pPr>
              <a:lnSpc>
                <a:spcPct val="80000"/>
              </a:lnSpc>
              <a:spcBef>
                <a:spcPts val="6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0047FF"/>
                </a:solidFill>
                <a:latin typeface="Century Schoolbook" pitchFamily="16" charset="0"/>
                <a:cs typeface="Times New Roman" pitchFamily="16" charset="0"/>
              </a:rPr>
              <a:t>Молекулы ДНК обладают видовой специфичностью.</a:t>
            </a:r>
          </a:p>
          <a:p>
            <a:pPr>
              <a:lnSpc>
                <a:spcPct val="80000"/>
              </a:lnSpc>
              <a:spcBef>
                <a:spcPts val="6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0047FF"/>
                </a:solidFill>
                <a:latin typeface="Century Schoolbook" pitchFamily="16" charset="0"/>
                <a:cs typeface="Times New Roman" pitchFamily="16" charset="0"/>
              </a:rPr>
              <a:t>Молекула ДНК – двойная спираль, поддерживается водородными связями.</a:t>
            </a:r>
          </a:p>
          <a:p>
            <a:pPr>
              <a:lnSpc>
                <a:spcPct val="80000"/>
              </a:lnSpc>
              <a:spcBef>
                <a:spcPts val="6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0047FF"/>
                </a:solidFill>
                <a:latin typeface="Century Schoolbook" pitchFamily="16" charset="0"/>
                <a:cs typeface="Times New Roman" pitchFamily="16" charset="0"/>
              </a:rPr>
              <a:t>Цепи ДНК строятся по принципу комплементарности.</a:t>
            </a:r>
          </a:p>
          <a:p>
            <a:pPr>
              <a:lnSpc>
                <a:spcPct val="80000"/>
              </a:lnSpc>
              <a:spcBef>
                <a:spcPts val="6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0047FF"/>
                </a:solidFill>
                <a:latin typeface="Century Schoolbook" pitchFamily="16" charset="0"/>
                <a:cs typeface="Times New Roman" pitchFamily="16" charset="0"/>
              </a:rPr>
              <a:t>Содержание ДНК в клетке постояннно.</a:t>
            </a:r>
          </a:p>
          <a:p>
            <a:pPr>
              <a:lnSpc>
                <a:spcPct val="80000"/>
              </a:lnSpc>
              <a:spcBef>
                <a:spcPts val="6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0047FF"/>
                </a:solidFill>
                <a:latin typeface="Century Schoolbook" pitchFamily="16" charset="0"/>
                <a:cs typeface="Times New Roman" pitchFamily="16" charset="0"/>
              </a:rPr>
              <a:t>Функция ДНК – хранение и пердача наследственной информации</a:t>
            </a:r>
          </a:p>
          <a:p>
            <a:pPr>
              <a:lnSpc>
                <a:spcPct val="80000"/>
              </a:lnSpc>
              <a:spcBef>
                <a:spcPts val="6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0047FF"/>
                </a:solidFill>
                <a:latin typeface="Century Schoolbook" pitchFamily="16" charset="0"/>
                <a:cs typeface="Times New Roman" pitchFamily="16" charset="0"/>
              </a:rPr>
              <a:t> РНК имеет одну цепочку нуклеотидов.</a:t>
            </a:r>
          </a:p>
          <a:p>
            <a:pPr>
              <a:lnSpc>
                <a:spcPct val="80000"/>
              </a:lnSpc>
              <a:spcBef>
                <a:spcPts val="6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0047FF"/>
                </a:solidFill>
                <a:latin typeface="Century Schoolbook" pitchFamily="16" charset="0"/>
                <a:cs typeface="Times New Roman" pitchFamily="16" charset="0"/>
              </a:rPr>
              <a:t>Вместо азотистого основания тимина здесь присутствует основание — урацил . </a:t>
            </a:r>
          </a:p>
          <a:p>
            <a:pPr>
              <a:lnSpc>
                <a:spcPct val="80000"/>
              </a:lnSpc>
              <a:spcBef>
                <a:spcPts val="6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0047FF"/>
                </a:solidFill>
                <a:latin typeface="Century Schoolbook" pitchFamily="16" charset="0"/>
                <a:cs typeface="Times New Roman" pitchFamily="16" charset="0"/>
              </a:rPr>
              <a:t>В качестве сахара здесь имеется остаток рибозы, а не дезоксирибозы. </a:t>
            </a:r>
          </a:p>
          <a:p>
            <a:pPr>
              <a:lnSpc>
                <a:spcPct val="80000"/>
              </a:lnSpc>
              <a:spcBef>
                <a:spcPts val="6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0047FF"/>
                </a:solidFill>
                <a:latin typeface="Century Schoolbook" pitchFamily="16" charset="0"/>
                <a:cs typeface="Times New Roman" pitchFamily="16" charset="0"/>
              </a:rPr>
              <a:t>Молекулы АТФ — внутриклеточные энергоносители.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7DA647"/>
            </a:gs>
            <a:gs pos="100000">
              <a:srgbClr val="FFFF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889788" y="9637713"/>
            <a:ext cx="2519362" cy="14398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13804900" y="7072313"/>
            <a:ext cx="8964613" cy="64277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342900" indent="-334963">
              <a:lnSpc>
                <a:spcPct val="80000"/>
              </a:lnSpc>
              <a:spcBef>
                <a:spcPts val="10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4000" b="1">
                <a:solidFill>
                  <a:srgbClr val="000000"/>
                </a:solidFill>
                <a:latin typeface="Calibri" pitchFamily="32" charset="0"/>
              </a:rPr>
              <a:t>            </a:t>
            </a:r>
          </a:p>
          <a:p>
            <a:pPr marL="342900" indent="-334963">
              <a:lnSpc>
                <a:spcPct val="80000"/>
              </a:lnSpc>
              <a:spcBef>
                <a:spcPts val="10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4000" b="1">
                <a:solidFill>
                  <a:srgbClr val="000000"/>
                </a:solidFill>
                <a:latin typeface="Calibri" pitchFamily="32" charset="0"/>
              </a:rPr>
              <a:t>        </a:t>
            </a:r>
            <a:r>
              <a:rPr lang="ru-RU" sz="4000" b="1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История создания нуклеиновых   				кислот</a:t>
            </a:r>
          </a:p>
          <a:p>
            <a:pPr marL="342900" indent="-334963">
              <a:lnSpc>
                <a:spcPct val="80000"/>
              </a:lnSpc>
              <a:spcBef>
                <a:spcPts val="10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endParaRPr lang="ru-RU" sz="2400">
              <a:solidFill>
                <a:srgbClr val="000000"/>
              </a:solidFill>
              <a:latin typeface="Calibri" pitchFamily="32" charset="0"/>
            </a:endParaRPr>
          </a:p>
          <a:p>
            <a:pPr marL="342900" indent="-334963">
              <a:lnSpc>
                <a:spcPct val="80000"/>
              </a:lnSpc>
              <a:spcBef>
                <a:spcPts val="10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2400">
                <a:solidFill>
                  <a:srgbClr val="000000"/>
                </a:solidFill>
                <a:latin typeface="Calibri" pitchFamily="32" charset="0"/>
              </a:rPr>
              <a:t>  </a:t>
            </a:r>
            <a:r>
              <a:rPr lang="ru-RU" sz="240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ДНК открыта в 1868 г швейцарским врачом </a:t>
            </a:r>
            <a:r>
              <a:rPr lang="ru-RU" sz="2400" i="1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И. Ф. Мишером</a:t>
            </a:r>
            <a:r>
              <a:rPr lang="ru-RU" sz="240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 в клеточных ядрах лейкоцитов, отсюда и название – </a:t>
            </a:r>
            <a:r>
              <a:rPr lang="ru-RU" sz="2400" b="1">
                <a:solidFill>
                  <a:srgbClr val="800080"/>
                </a:solidFill>
                <a:latin typeface="Times New Roman" pitchFamily="16" charset="0"/>
                <a:cs typeface="Times New Roman" pitchFamily="16" charset="0"/>
              </a:rPr>
              <a:t>нуклеиновая</a:t>
            </a:r>
            <a:r>
              <a:rPr lang="ru-RU" sz="240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 кислота (лат. «</a:t>
            </a:r>
            <a:r>
              <a:rPr lang="en-US" sz="2400" i="1">
                <a:solidFill>
                  <a:srgbClr val="800080"/>
                </a:solidFill>
                <a:latin typeface="Times New Roman" pitchFamily="16" charset="0"/>
                <a:cs typeface="Times New Roman" pitchFamily="16" charset="0"/>
              </a:rPr>
              <a:t>nucleus</a:t>
            </a:r>
            <a:r>
              <a:rPr lang="ru-RU" sz="2400" i="1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» - </a:t>
            </a:r>
            <a:r>
              <a:rPr lang="ru-RU" sz="240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ядро).</a:t>
            </a:r>
          </a:p>
          <a:p>
            <a:pPr marL="342900" indent="-334963">
              <a:lnSpc>
                <a:spcPct val="80000"/>
              </a:lnSpc>
              <a:spcBef>
                <a:spcPts val="10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240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В 20-30-х годах</a:t>
            </a:r>
            <a:r>
              <a:rPr lang="en-US" sz="240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 XX</a:t>
            </a:r>
            <a:r>
              <a:rPr lang="ru-RU" sz="240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 в. определили, что</a:t>
            </a:r>
          </a:p>
          <a:p>
            <a:pPr marL="342900" indent="-334963">
              <a:lnSpc>
                <a:spcPct val="80000"/>
              </a:lnSpc>
              <a:spcBef>
                <a:spcPts val="10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240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    ДНК – полимер (</a:t>
            </a:r>
            <a:r>
              <a:rPr lang="ru-RU" sz="2400" b="1">
                <a:solidFill>
                  <a:srgbClr val="023946"/>
                </a:solidFill>
                <a:latin typeface="Times New Roman" pitchFamily="16" charset="0"/>
                <a:cs typeface="Times New Roman" pitchFamily="16" charset="0"/>
              </a:rPr>
              <a:t>полинуклеотид</a:t>
            </a:r>
            <a:r>
              <a:rPr lang="ru-RU" sz="240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), </a:t>
            </a:r>
          </a:p>
          <a:p>
            <a:pPr marL="342900" indent="-334963">
              <a:lnSpc>
                <a:spcPct val="80000"/>
              </a:lnSpc>
              <a:spcBef>
                <a:spcPts val="10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240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    в эукариотических клетках она</a:t>
            </a:r>
          </a:p>
          <a:p>
            <a:pPr marL="342900" indent="-334963">
              <a:lnSpc>
                <a:spcPct val="80000"/>
              </a:lnSpc>
              <a:spcBef>
                <a:spcPts val="10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240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    сосредоточена в </a:t>
            </a:r>
            <a:r>
              <a:rPr lang="ru-RU" sz="2400" u="sng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хромосомах</a:t>
            </a:r>
            <a:r>
              <a:rPr lang="ru-RU" sz="240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.    </a:t>
            </a:r>
          </a:p>
          <a:p>
            <a:pPr marL="342900" indent="-334963">
              <a:lnSpc>
                <a:spcPct val="80000"/>
              </a:lnSpc>
              <a:spcBef>
                <a:spcPts val="10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240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    Предполагали, что ДНК играет структурную роль.</a:t>
            </a:r>
          </a:p>
          <a:p>
            <a:pPr marL="342900" indent="-334963">
              <a:lnSpc>
                <a:spcPct val="80000"/>
              </a:lnSpc>
              <a:spcBef>
                <a:spcPts val="10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240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В 1944 г. группа американских бактериологов из Рокфеллеровского института во главе с </a:t>
            </a:r>
            <a:r>
              <a:rPr lang="ru-RU" sz="2400" i="1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О. Эвери</a:t>
            </a:r>
            <a:r>
              <a:rPr lang="ru-RU" sz="240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 показала, что способность пневмококков вызывать болезнь передается от одних к другим при обмене ДНК. </a:t>
            </a:r>
            <a:r>
              <a:rPr lang="ru-RU" sz="2400" b="1">
                <a:solidFill>
                  <a:srgbClr val="800080"/>
                </a:solidFill>
                <a:latin typeface="Times New Roman" pitchFamily="16" charset="0"/>
                <a:cs typeface="Times New Roman" pitchFamily="16" charset="0"/>
              </a:rPr>
              <a:t>ДНК</a:t>
            </a:r>
            <a:r>
              <a:rPr lang="ru-RU" sz="2400">
                <a:solidFill>
                  <a:srgbClr val="800080"/>
                </a:solidFill>
                <a:latin typeface="Times New Roman" pitchFamily="16" charset="0"/>
                <a:cs typeface="Times New Roman" pitchFamily="16" charset="0"/>
              </a:rPr>
              <a:t> </a:t>
            </a:r>
            <a:r>
              <a:rPr lang="ru-RU" sz="2400" b="1">
                <a:solidFill>
                  <a:srgbClr val="800080"/>
                </a:solidFill>
                <a:latin typeface="Times New Roman" pitchFamily="16" charset="0"/>
                <a:cs typeface="Times New Roman" pitchFamily="16" charset="0"/>
              </a:rPr>
              <a:t>является</a:t>
            </a:r>
            <a:r>
              <a:rPr lang="ru-RU" sz="2400">
                <a:solidFill>
                  <a:srgbClr val="800080"/>
                </a:solidFill>
                <a:latin typeface="Times New Roman" pitchFamily="16" charset="0"/>
                <a:cs typeface="Times New Roman" pitchFamily="16" charset="0"/>
              </a:rPr>
              <a:t> </a:t>
            </a:r>
            <a:r>
              <a:rPr lang="ru-RU" sz="2400" b="1">
                <a:solidFill>
                  <a:srgbClr val="800080"/>
                </a:solidFill>
                <a:latin typeface="Times New Roman" pitchFamily="16" charset="0"/>
                <a:cs typeface="Times New Roman" pitchFamily="16" charset="0"/>
              </a:rPr>
              <a:t>носителем наследственной информации</a:t>
            </a:r>
            <a:r>
              <a:rPr lang="ru-RU" sz="240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. 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889788" y="9637713"/>
            <a:ext cx="2519362" cy="14398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13804900" y="7072313"/>
            <a:ext cx="8964613" cy="64277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342900" indent="-334963">
              <a:lnSpc>
                <a:spcPct val="80000"/>
              </a:lnSpc>
              <a:spcBef>
                <a:spcPts val="10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4000" b="1">
                <a:solidFill>
                  <a:srgbClr val="000000"/>
                </a:solidFill>
                <a:latin typeface="Calibri" pitchFamily="32" charset="0"/>
              </a:rPr>
              <a:t>            </a:t>
            </a:r>
          </a:p>
          <a:p>
            <a:pPr marL="342900" indent="-334963">
              <a:lnSpc>
                <a:spcPct val="80000"/>
              </a:lnSpc>
              <a:spcBef>
                <a:spcPts val="10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4000" b="1">
                <a:solidFill>
                  <a:srgbClr val="000000"/>
                </a:solidFill>
                <a:latin typeface="Calibri" pitchFamily="32" charset="0"/>
              </a:rPr>
              <a:t>        </a:t>
            </a:r>
            <a:r>
              <a:rPr lang="ru-RU" sz="4000" b="1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История создания нуклеиновых   				кислот</a:t>
            </a:r>
          </a:p>
          <a:p>
            <a:pPr marL="342900" indent="-334963">
              <a:lnSpc>
                <a:spcPct val="80000"/>
              </a:lnSpc>
              <a:spcBef>
                <a:spcPts val="6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endParaRPr lang="ru-RU" sz="2400">
              <a:solidFill>
                <a:srgbClr val="000000"/>
              </a:solidFill>
              <a:latin typeface="Calibri" pitchFamily="32" charset="0"/>
            </a:endParaRPr>
          </a:p>
          <a:p>
            <a:pPr marL="342900" indent="-334963">
              <a:lnSpc>
                <a:spcPct val="80000"/>
              </a:lnSpc>
              <a:spcBef>
                <a:spcPts val="600"/>
              </a:spcBef>
              <a:buFont typeface="Arial" charset="0"/>
              <a:buChar char="•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2400">
                <a:solidFill>
                  <a:srgbClr val="000000"/>
                </a:solidFill>
                <a:latin typeface="Calibri" pitchFamily="32" charset="0"/>
              </a:rPr>
              <a:t>  </a:t>
            </a:r>
            <a:r>
              <a:rPr lang="ru-RU" sz="240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ДНК открыта в 1868 г швейцарским врачом </a:t>
            </a:r>
            <a:r>
              <a:rPr lang="ru-RU" sz="2400" i="1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И. Ф. Мишером</a:t>
            </a:r>
            <a:r>
              <a:rPr lang="ru-RU" sz="240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 в клеточных ядрах лейкоцитов, отсюда и название – </a:t>
            </a:r>
            <a:r>
              <a:rPr lang="ru-RU" sz="2400" b="1">
                <a:solidFill>
                  <a:srgbClr val="800080"/>
                </a:solidFill>
                <a:latin typeface="Times New Roman" pitchFamily="16" charset="0"/>
                <a:cs typeface="Times New Roman" pitchFamily="16" charset="0"/>
              </a:rPr>
              <a:t>нуклеиновая</a:t>
            </a:r>
            <a:r>
              <a:rPr lang="ru-RU" sz="240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 кислота (лат. «</a:t>
            </a:r>
            <a:r>
              <a:rPr lang="en-US" sz="2400" i="1">
                <a:solidFill>
                  <a:srgbClr val="800080"/>
                </a:solidFill>
                <a:latin typeface="Times New Roman" pitchFamily="16" charset="0"/>
                <a:cs typeface="Times New Roman" pitchFamily="16" charset="0"/>
              </a:rPr>
              <a:t>nucleus</a:t>
            </a:r>
            <a:r>
              <a:rPr lang="ru-RU" sz="2400" i="1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» - </a:t>
            </a:r>
            <a:r>
              <a:rPr lang="ru-RU" sz="240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ядро).</a:t>
            </a:r>
          </a:p>
          <a:p>
            <a:pPr marL="342900" indent="-334963" algn="just">
              <a:lnSpc>
                <a:spcPct val="80000"/>
              </a:lnSpc>
              <a:spcBef>
                <a:spcPts val="600"/>
              </a:spcBef>
              <a:buFont typeface="Arial" charset="0"/>
              <a:buChar char="•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240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В 20-30-х годах</a:t>
            </a:r>
            <a:r>
              <a:rPr lang="en-US" sz="240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 XX</a:t>
            </a:r>
            <a:r>
              <a:rPr lang="ru-RU" sz="240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 в. определили, что</a:t>
            </a:r>
          </a:p>
          <a:p>
            <a:pPr marL="342900" indent="-334963" algn="just">
              <a:lnSpc>
                <a:spcPct val="80000"/>
              </a:lnSpc>
              <a:spcBef>
                <a:spcPts val="6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240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    ДНК – полимер (</a:t>
            </a:r>
            <a:r>
              <a:rPr lang="ru-RU" sz="2400" b="1">
                <a:solidFill>
                  <a:srgbClr val="023946"/>
                </a:solidFill>
                <a:latin typeface="Times New Roman" pitchFamily="16" charset="0"/>
                <a:cs typeface="Times New Roman" pitchFamily="16" charset="0"/>
              </a:rPr>
              <a:t>полинуклеотид</a:t>
            </a:r>
            <a:r>
              <a:rPr lang="ru-RU" sz="240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), </a:t>
            </a:r>
          </a:p>
          <a:p>
            <a:pPr marL="342900" indent="-334963">
              <a:lnSpc>
                <a:spcPct val="80000"/>
              </a:lnSpc>
              <a:spcBef>
                <a:spcPts val="6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240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    в эукариотических клетках она</a:t>
            </a:r>
          </a:p>
          <a:p>
            <a:pPr marL="342900" indent="-334963">
              <a:lnSpc>
                <a:spcPct val="80000"/>
              </a:lnSpc>
              <a:spcBef>
                <a:spcPts val="6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240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    сосредоточена в </a:t>
            </a:r>
            <a:r>
              <a:rPr lang="ru-RU" sz="2400" u="sng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хромосомах</a:t>
            </a:r>
            <a:r>
              <a:rPr lang="ru-RU" sz="240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.    </a:t>
            </a:r>
          </a:p>
          <a:p>
            <a:pPr marL="342900" indent="-334963">
              <a:lnSpc>
                <a:spcPct val="80000"/>
              </a:lnSpc>
              <a:spcBef>
                <a:spcPts val="6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240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    Предполагали, что ДНК играет структурную роль.</a:t>
            </a:r>
          </a:p>
          <a:p>
            <a:pPr marL="342900" indent="-334963">
              <a:lnSpc>
                <a:spcPct val="80000"/>
              </a:lnSpc>
              <a:spcBef>
                <a:spcPts val="600"/>
              </a:spcBef>
              <a:buFont typeface="Arial" charset="0"/>
              <a:buChar char="•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240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В 1944 г. группа американских бактериологов из Рокфеллеровского института во главе с </a:t>
            </a:r>
            <a:r>
              <a:rPr lang="ru-RU" sz="2400" i="1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О. Эвери</a:t>
            </a:r>
            <a:r>
              <a:rPr lang="ru-RU" sz="240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 показала, что способность пневмококков вызывать болезнь передается от одних к другим при обмене ДНК. </a:t>
            </a:r>
            <a:r>
              <a:rPr lang="ru-RU" sz="2400" b="1">
                <a:solidFill>
                  <a:srgbClr val="800080"/>
                </a:solidFill>
                <a:latin typeface="Times New Roman" pitchFamily="16" charset="0"/>
                <a:cs typeface="Times New Roman" pitchFamily="16" charset="0"/>
              </a:rPr>
              <a:t>ДНК</a:t>
            </a:r>
            <a:r>
              <a:rPr lang="ru-RU" sz="2400">
                <a:solidFill>
                  <a:srgbClr val="800080"/>
                </a:solidFill>
                <a:latin typeface="Times New Roman" pitchFamily="16" charset="0"/>
                <a:cs typeface="Times New Roman" pitchFamily="16" charset="0"/>
              </a:rPr>
              <a:t> </a:t>
            </a:r>
            <a:r>
              <a:rPr lang="ru-RU" sz="2400" b="1">
                <a:solidFill>
                  <a:srgbClr val="800080"/>
                </a:solidFill>
                <a:latin typeface="Times New Roman" pitchFamily="16" charset="0"/>
                <a:cs typeface="Times New Roman" pitchFamily="16" charset="0"/>
              </a:rPr>
              <a:t>является</a:t>
            </a:r>
            <a:r>
              <a:rPr lang="ru-RU" sz="2400">
                <a:solidFill>
                  <a:srgbClr val="800080"/>
                </a:solidFill>
                <a:latin typeface="Times New Roman" pitchFamily="16" charset="0"/>
                <a:cs typeface="Times New Roman" pitchFamily="16" charset="0"/>
              </a:rPr>
              <a:t> </a:t>
            </a:r>
            <a:r>
              <a:rPr lang="ru-RU" sz="2400" b="1">
                <a:solidFill>
                  <a:srgbClr val="800080"/>
                </a:solidFill>
                <a:latin typeface="Times New Roman" pitchFamily="16" charset="0"/>
                <a:cs typeface="Times New Roman" pitchFamily="16" charset="0"/>
              </a:rPr>
              <a:t>носителем наследственной информации</a:t>
            </a:r>
            <a:r>
              <a:rPr lang="ru-RU" sz="240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. </a:t>
            </a:r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542963" y="-4691063"/>
            <a:ext cx="9144000" cy="537527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0725" y="1284288"/>
            <a:ext cx="8099425" cy="4692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 additive="repl">
                                        <p:cTn id="6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7DA647"/>
            </a:gs>
            <a:gs pos="100000">
              <a:srgbClr val="FFFF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53138" y="2978150"/>
            <a:ext cx="2519362" cy="14398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0" y="0"/>
            <a:ext cx="8964613" cy="64277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342900" indent="-334963">
              <a:lnSpc>
                <a:spcPct val="80000"/>
              </a:lnSpc>
              <a:spcBef>
                <a:spcPts val="10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4000" b="1">
                <a:solidFill>
                  <a:srgbClr val="000000"/>
                </a:solidFill>
                <a:latin typeface="Calibri" pitchFamily="32" charset="0"/>
              </a:rPr>
              <a:t>            </a:t>
            </a:r>
          </a:p>
          <a:p>
            <a:pPr marL="342900" indent="-334963">
              <a:lnSpc>
                <a:spcPct val="80000"/>
              </a:lnSpc>
              <a:spcBef>
                <a:spcPts val="10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4000" b="1">
                <a:solidFill>
                  <a:srgbClr val="000000"/>
                </a:solidFill>
                <a:latin typeface="Calibri" pitchFamily="32" charset="0"/>
              </a:rPr>
              <a:t>        </a:t>
            </a:r>
            <a:r>
              <a:rPr lang="ru-RU" sz="4000" b="1">
                <a:solidFill>
                  <a:srgbClr val="0047FF"/>
                </a:solidFill>
                <a:latin typeface="Century Schoolbook" pitchFamily="16" charset="0"/>
                <a:cs typeface="Times New Roman" pitchFamily="16" charset="0"/>
              </a:rPr>
              <a:t>История создания нуклеиновых  кислот</a:t>
            </a:r>
          </a:p>
          <a:p>
            <a:pPr marL="342900" indent="-334963">
              <a:lnSpc>
                <a:spcPct val="80000"/>
              </a:lnSpc>
              <a:spcBef>
                <a:spcPts val="6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endParaRPr lang="ru-RU" sz="2400">
              <a:solidFill>
                <a:srgbClr val="000000"/>
              </a:solidFill>
              <a:latin typeface="Calibri" pitchFamily="32" charset="0"/>
            </a:endParaRPr>
          </a:p>
          <a:p>
            <a:pPr marL="342900" indent="-334963">
              <a:lnSpc>
                <a:spcPct val="80000"/>
              </a:lnSpc>
              <a:spcBef>
                <a:spcPts val="600"/>
              </a:spcBef>
              <a:buFont typeface="Arial" charset="0"/>
              <a:buChar char="•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2400">
                <a:solidFill>
                  <a:srgbClr val="000000"/>
                </a:solidFill>
                <a:latin typeface="Calibri" pitchFamily="32" charset="0"/>
              </a:rPr>
              <a:t>  </a:t>
            </a:r>
            <a:r>
              <a:rPr lang="ru-RU" sz="2400">
                <a:solidFill>
                  <a:srgbClr val="0047FF"/>
                </a:solidFill>
                <a:latin typeface="Century Schoolbook" pitchFamily="16" charset="0"/>
                <a:cs typeface="Times New Roman" pitchFamily="16" charset="0"/>
              </a:rPr>
              <a:t>ДНК открыта в 1868 г швейцарским врачом </a:t>
            </a:r>
            <a:r>
              <a:rPr lang="ru-RU" sz="2400" i="1">
                <a:solidFill>
                  <a:srgbClr val="0047FF"/>
                </a:solidFill>
                <a:latin typeface="Century Schoolbook" pitchFamily="16" charset="0"/>
                <a:cs typeface="Times New Roman" pitchFamily="16" charset="0"/>
              </a:rPr>
              <a:t>И. Ф. Мишером</a:t>
            </a:r>
            <a:r>
              <a:rPr lang="ru-RU" sz="2400">
                <a:solidFill>
                  <a:srgbClr val="0047FF"/>
                </a:solidFill>
                <a:latin typeface="Century Schoolbook" pitchFamily="16" charset="0"/>
                <a:cs typeface="Times New Roman" pitchFamily="16" charset="0"/>
              </a:rPr>
              <a:t> в клеточных ядрах лейкоцитов, отсюда и название – </a:t>
            </a:r>
            <a:r>
              <a:rPr lang="ru-RU" sz="2400" b="1">
                <a:solidFill>
                  <a:srgbClr val="0047FF"/>
                </a:solidFill>
                <a:latin typeface="Century Schoolbook" pitchFamily="16" charset="0"/>
                <a:cs typeface="Times New Roman" pitchFamily="16" charset="0"/>
              </a:rPr>
              <a:t>нуклеиновая</a:t>
            </a:r>
            <a:r>
              <a:rPr lang="ru-RU" sz="2400">
                <a:solidFill>
                  <a:srgbClr val="0047FF"/>
                </a:solidFill>
                <a:latin typeface="Century Schoolbook" pitchFamily="16" charset="0"/>
                <a:cs typeface="Times New Roman" pitchFamily="16" charset="0"/>
              </a:rPr>
              <a:t> кислота (лат. «</a:t>
            </a:r>
            <a:r>
              <a:rPr lang="en-US" sz="2400" i="1">
                <a:solidFill>
                  <a:srgbClr val="0047FF"/>
                </a:solidFill>
                <a:latin typeface="Century Schoolbook" pitchFamily="16" charset="0"/>
                <a:cs typeface="Times New Roman" pitchFamily="16" charset="0"/>
              </a:rPr>
              <a:t>nucleus</a:t>
            </a:r>
            <a:r>
              <a:rPr lang="ru-RU" sz="2400" i="1">
                <a:solidFill>
                  <a:srgbClr val="0047FF"/>
                </a:solidFill>
                <a:latin typeface="Century Schoolbook" pitchFamily="16" charset="0"/>
                <a:cs typeface="Times New Roman" pitchFamily="16" charset="0"/>
              </a:rPr>
              <a:t>» - </a:t>
            </a:r>
            <a:r>
              <a:rPr lang="ru-RU" sz="2400">
                <a:solidFill>
                  <a:srgbClr val="0047FF"/>
                </a:solidFill>
                <a:latin typeface="Century Schoolbook" pitchFamily="16" charset="0"/>
                <a:cs typeface="Times New Roman" pitchFamily="16" charset="0"/>
              </a:rPr>
              <a:t>ядро).</a:t>
            </a:r>
          </a:p>
          <a:p>
            <a:pPr marL="342900" indent="-334963" algn="just">
              <a:lnSpc>
                <a:spcPct val="80000"/>
              </a:lnSpc>
              <a:spcBef>
                <a:spcPts val="600"/>
              </a:spcBef>
              <a:buFont typeface="Arial" charset="0"/>
              <a:buChar char="•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2400">
                <a:solidFill>
                  <a:srgbClr val="0047FF"/>
                </a:solidFill>
                <a:latin typeface="Century Schoolbook" pitchFamily="16" charset="0"/>
                <a:cs typeface="Times New Roman" pitchFamily="16" charset="0"/>
              </a:rPr>
              <a:t>В 20-30-х годах</a:t>
            </a:r>
            <a:r>
              <a:rPr lang="en-US" sz="2400">
                <a:solidFill>
                  <a:srgbClr val="0047FF"/>
                </a:solidFill>
                <a:latin typeface="Century Schoolbook" pitchFamily="16" charset="0"/>
                <a:cs typeface="Times New Roman" pitchFamily="16" charset="0"/>
              </a:rPr>
              <a:t> XX</a:t>
            </a:r>
            <a:r>
              <a:rPr lang="ru-RU" sz="2400">
                <a:solidFill>
                  <a:srgbClr val="0047FF"/>
                </a:solidFill>
                <a:latin typeface="Century Schoolbook" pitchFamily="16" charset="0"/>
                <a:cs typeface="Times New Roman" pitchFamily="16" charset="0"/>
              </a:rPr>
              <a:t> в. определили, что</a:t>
            </a:r>
          </a:p>
          <a:p>
            <a:pPr marL="342900" indent="-334963" algn="just">
              <a:lnSpc>
                <a:spcPct val="80000"/>
              </a:lnSpc>
              <a:spcBef>
                <a:spcPts val="6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2400">
                <a:solidFill>
                  <a:srgbClr val="0047FF"/>
                </a:solidFill>
                <a:latin typeface="Century Schoolbook" pitchFamily="16" charset="0"/>
                <a:cs typeface="Times New Roman" pitchFamily="16" charset="0"/>
              </a:rPr>
              <a:t>    ДНК – полимер (</a:t>
            </a:r>
            <a:r>
              <a:rPr lang="ru-RU" sz="2400" b="1">
                <a:solidFill>
                  <a:srgbClr val="0047FF"/>
                </a:solidFill>
                <a:latin typeface="Century Schoolbook" pitchFamily="16" charset="0"/>
                <a:cs typeface="Times New Roman" pitchFamily="16" charset="0"/>
              </a:rPr>
              <a:t>полинуклеотид</a:t>
            </a:r>
            <a:r>
              <a:rPr lang="ru-RU" sz="2400">
                <a:solidFill>
                  <a:srgbClr val="0047FF"/>
                </a:solidFill>
                <a:latin typeface="Century Schoolbook" pitchFamily="16" charset="0"/>
                <a:cs typeface="Times New Roman" pitchFamily="16" charset="0"/>
              </a:rPr>
              <a:t>), </a:t>
            </a:r>
          </a:p>
          <a:p>
            <a:pPr marL="342900" indent="-334963">
              <a:lnSpc>
                <a:spcPct val="80000"/>
              </a:lnSpc>
              <a:spcBef>
                <a:spcPts val="6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2400">
                <a:solidFill>
                  <a:srgbClr val="0047FF"/>
                </a:solidFill>
                <a:latin typeface="Century Schoolbook" pitchFamily="16" charset="0"/>
                <a:cs typeface="Times New Roman" pitchFamily="16" charset="0"/>
              </a:rPr>
              <a:t>    в эукариотических клетках она</a:t>
            </a:r>
          </a:p>
          <a:p>
            <a:pPr marL="342900" indent="-334963">
              <a:lnSpc>
                <a:spcPct val="80000"/>
              </a:lnSpc>
              <a:spcBef>
                <a:spcPts val="6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2400">
                <a:solidFill>
                  <a:srgbClr val="0047FF"/>
                </a:solidFill>
                <a:latin typeface="Century Schoolbook" pitchFamily="16" charset="0"/>
                <a:cs typeface="Times New Roman" pitchFamily="16" charset="0"/>
              </a:rPr>
              <a:t>    сосредоточена в </a:t>
            </a:r>
            <a:r>
              <a:rPr lang="ru-RU" sz="2400" u="sng">
                <a:solidFill>
                  <a:srgbClr val="0047FF"/>
                </a:solidFill>
                <a:latin typeface="Century Schoolbook" pitchFamily="16" charset="0"/>
                <a:cs typeface="Times New Roman" pitchFamily="16" charset="0"/>
              </a:rPr>
              <a:t>хромосомах</a:t>
            </a:r>
            <a:r>
              <a:rPr lang="ru-RU" sz="2400">
                <a:solidFill>
                  <a:srgbClr val="0047FF"/>
                </a:solidFill>
                <a:latin typeface="Century Schoolbook" pitchFamily="16" charset="0"/>
                <a:cs typeface="Times New Roman" pitchFamily="16" charset="0"/>
              </a:rPr>
              <a:t>.    </a:t>
            </a:r>
          </a:p>
          <a:p>
            <a:pPr marL="342900" indent="-334963">
              <a:lnSpc>
                <a:spcPct val="80000"/>
              </a:lnSpc>
              <a:spcBef>
                <a:spcPts val="6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2400">
                <a:solidFill>
                  <a:srgbClr val="0047FF"/>
                </a:solidFill>
                <a:latin typeface="Century Schoolbook" pitchFamily="16" charset="0"/>
                <a:cs typeface="Times New Roman" pitchFamily="16" charset="0"/>
              </a:rPr>
              <a:t>    Предполагали, что ДНК играет структурную роль.</a:t>
            </a:r>
          </a:p>
          <a:p>
            <a:pPr marL="342900" indent="-334963">
              <a:lnSpc>
                <a:spcPct val="80000"/>
              </a:lnSpc>
              <a:spcBef>
                <a:spcPts val="600"/>
              </a:spcBef>
              <a:buFont typeface="Arial" charset="0"/>
              <a:buChar char="•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2400">
                <a:solidFill>
                  <a:srgbClr val="0047FF"/>
                </a:solidFill>
                <a:latin typeface="Century Schoolbook" pitchFamily="16" charset="0"/>
                <a:cs typeface="Times New Roman" pitchFamily="16" charset="0"/>
              </a:rPr>
              <a:t>В 1944 г. группа американских бактериологов из Рокфеллеровского института во главе с </a:t>
            </a:r>
            <a:r>
              <a:rPr lang="ru-RU" sz="2400" i="1">
                <a:solidFill>
                  <a:srgbClr val="0047FF"/>
                </a:solidFill>
                <a:latin typeface="Century Schoolbook" pitchFamily="16" charset="0"/>
                <a:cs typeface="Times New Roman" pitchFamily="16" charset="0"/>
              </a:rPr>
              <a:t>О. Эвери</a:t>
            </a:r>
            <a:r>
              <a:rPr lang="ru-RU" sz="2400">
                <a:solidFill>
                  <a:srgbClr val="0047FF"/>
                </a:solidFill>
                <a:latin typeface="Century Schoolbook" pitchFamily="16" charset="0"/>
                <a:cs typeface="Times New Roman" pitchFamily="16" charset="0"/>
              </a:rPr>
              <a:t> показала, что способность пневмококков вызывать болезнь передается от одних к другим при обмене ДНК. </a:t>
            </a:r>
            <a:r>
              <a:rPr lang="ru-RU" sz="2400" b="1">
                <a:solidFill>
                  <a:srgbClr val="0047FF"/>
                </a:solidFill>
                <a:latin typeface="Century Schoolbook" pitchFamily="16" charset="0"/>
                <a:cs typeface="Times New Roman" pitchFamily="16" charset="0"/>
              </a:rPr>
              <a:t>ДНК</a:t>
            </a:r>
            <a:r>
              <a:rPr lang="ru-RU" sz="2400">
                <a:solidFill>
                  <a:srgbClr val="0047FF"/>
                </a:solidFill>
                <a:latin typeface="Century Schoolbook" pitchFamily="16" charset="0"/>
                <a:cs typeface="Times New Roman" pitchFamily="16" charset="0"/>
              </a:rPr>
              <a:t> </a:t>
            </a:r>
            <a:r>
              <a:rPr lang="ru-RU" sz="2400" b="1">
                <a:solidFill>
                  <a:srgbClr val="0047FF"/>
                </a:solidFill>
                <a:latin typeface="Century Schoolbook" pitchFamily="16" charset="0"/>
                <a:cs typeface="Times New Roman" pitchFamily="16" charset="0"/>
              </a:rPr>
              <a:t>является</a:t>
            </a:r>
            <a:r>
              <a:rPr lang="ru-RU" sz="2400">
                <a:solidFill>
                  <a:srgbClr val="0047FF"/>
                </a:solidFill>
                <a:latin typeface="Century Schoolbook" pitchFamily="16" charset="0"/>
                <a:cs typeface="Times New Roman" pitchFamily="16" charset="0"/>
              </a:rPr>
              <a:t> </a:t>
            </a:r>
            <a:r>
              <a:rPr lang="ru-RU" sz="2400" b="1">
                <a:solidFill>
                  <a:srgbClr val="0047FF"/>
                </a:solidFill>
                <a:latin typeface="Century Schoolbook" pitchFamily="16" charset="0"/>
                <a:cs typeface="Times New Roman" pitchFamily="16" charset="0"/>
              </a:rPr>
              <a:t>носителем наследственной информации</a:t>
            </a:r>
            <a:r>
              <a:rPr lang="ru-RU" sz="2400">
                <a:solidFill>
                  <a:srgbClr val="0047FF"/>
                </a:solidFill>
                <a:latin typeface="Century Schoolbook" pitchFamily="16" charset="0"/>
                <a:cs typeface="Times New Roman" pitchFamily="16" charset="0"/>
              </a:rPr>
              <a:t>.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7DA647"/>
            </a:gs>
            <a:gs pos="100000">
              <a:srgbClr val="FFFF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1154113"/>
            <a:ext cx="8715375" cy="47863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7DA647"/>
            </a:gs>
            <a:gs pos="100000">
              <a:srgbClr val="FFFF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952538" y="7331075"/>
            <a:ext cx="8353425" cy="56959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79838" y="539750"/>
            <a:ext cx="5072062" cy="13128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675" y="360363"/>
            <a:ext cx="3629025" cy="4800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9388" y="254000"/>
            <a:ext cx="3619500" cy="47863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9388" y="254000"/>
            <a:ext cx="3619500" cy="47863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3959225" y="1984375"/>
            <a:ext cx="4859338" cy="35956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0047FF"/>
                </a:solidFill>
                <a:latin typeface="Century Schoolbook" pitchFamily="16" charset="0"/>
              </a:rPr>
              <a:t>Американский биофизик, биохимик, молекулярный биолог, предложил гипотезу о том, что ДНК имеет форму двойной спирали, выяснил молекулярную структуру нуклеиновых кислот и принцип передачи наследственной информации. Лауреат Нобелевской премии 1962 года по физиологии и медицине (вместе с Фрэнсис Харри Комптоном Криком и Морисом Уилкинсом).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ext Box 1"/>
          <p:cNvSpPr txBox="1">
            <a:spLocks noChangeArrowheads="1"/>
          </p:cNvSpPr>
          <p:nvPr/>
        </p:nvSpPr>
        <p:spPr bwMode="auto">
          <a:xfrm>
            <a:off x="0" y="500063"/>
            <a:ext cx="5214938" cy="55197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342900" indent="-334963">
              <a:spcBef>
                <a:spcPts val="7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280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   </a:t>
            </a:r>
            <a:r>
              <a:rPr lang="ru-RU" sz="2800">
                <a:solidFill>
                  <a:srgbClr val="0047FF"/>
                </a:solidFill>
                <a:latin typeface="Century Schoolbook" pitchFamily="16" charset="0"/>
                <a:cs typeface="Times New Roman" pitchFamily="16" charset="0"/>
              </a:rPr>
              <a:t>Модель строения молекулы ДНК предложили Дж. Уотсон и Ф. Крик в 1953 г. Она полностью подтверждена экспериментально и сыграла исключительно важную роль в развитии молекулярной биологии и генетики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/>
          <a:srcRect l="53238" t="25781" r="21074" b="18526"/>
          <a:stretch>
            <a:fillRect/>
          </a:stretch>
        </p:blipFill>
        <p:spPr bwMode="auto">
          <a:xfrm>
            <a:off x="5292725" y="0"/>
            <a:ext cx="3851275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7DA647"/>
            </a:gs>
            <a:gs pos="100000">
              <a:srgbClr val="FFFF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6738" y="1000125"/>
            <a:ext cx="8148637" cy="426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7DA647"/>
            </a:gs>
            <a:gs pos="100000">
              <a:srgbClr val="FFFF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685800" y="2130425"/>
            <a:ext cx="7772400" cy="1470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1524000" y="1603375"/>
            <a:ext cx="6178550" cy="47577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i="1">
                <a:solidFill>
                  <a:srgbClr val="0047FF"/>
                </a:solidFill>
                <a:latin typeface="Century Schoolbook" pitchFamily="16" charset="0"/>
              </a:rPr>
              <a:t>Нуклеиновые кислоты </a:t>
            </a:r>
            <a:r>
              <a:rPr lang="ru-RU">
                <a:solidFill>
                  <a:srgbClr val="0047FF"/>
                </a:solidFill>
                <a:latin typeface="Century Schoolbook" pitchFamily="16" charset="0"/>
              </a:rPr>
              <a:t>- сложные высокомолекулярные соединения, содержащиеся в клеток всех живых организмов, и являющиеся материальными носителями наследственной информации.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0047FF"/>
                </a:solidFill>
                <a:latin typeface="Century Schoolbook" pitchFamily="16" charset="0"/>
              </a:rPr>
              <a:t>Известно, что любая клетка возникает в результате деления материнской клетки, наследуя при этом ее свойства. Свойства же клетки определяются главным образом ее белками. Синтез белков в клетке, точно таких же, как и в материнской клетке обеспечивают нуклеиновые кислоты.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0047FF"/>
                </a:solidFill>
                <a:latin typeface="Century Schoolbook" pitchFamily="16" charset="0"/>
              </a:rPr>
              <a:t>Функции молекул нуклеиновых кислот зависят от особенностей их строения, от входящих в их состав, от числа нуклеотидов в цепи и последовательности соединения нуклеотидов в молекуле.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0047FF"/>
                </a:solidFill>
                <a:latin typeface="Century Schoolbook" pitchFamily="16" charset="0"/>
              </a:rPr>
              <a:t>Последовательность нуклеотидов в нуклеиновых кислотах определяет их первичную структуру.</a:t>
            </a:r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24800" y="5638800"/>
            <a:ext cx="1219200" cy="1219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76400" y="0"/>
            <a:ext cx="6019800" cy="12985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grpSp>
        <p:nvGrpSpPr>
          <p:cNvPr id="12294" name="Group 6"/>
          <p:cNvGrpSpPr>
            <a:grpSpLocks/>
          </p:cNvGrpSpPr>
          <p:nvPr/>
        </p:nvGrpSpPr>
        <p:grpSpPr bwMode="auto">
          <a:xfrm>
            <a:off x="5951538" y="-1414463"/>
            <a:ext cx="4421187" cy="4421188"/>
            <a:chOff x="3749" y="-891"/>
            <a:chExt cx="2785" cy="2785"/>
          </a:xfrm>
        </p:grpSpPr>
        <p:sp>
          <p:nvSpPr>
            <p:cNvPr id="12295" name="Rectangle 7"/>
            <p:cNvSpPr>
              <a:spLocks noChangeArrowheads="1"/>
            </p:cNvSpPr>
            <p:nvPr/>
          </p:nvSpPr>
          <p:spPr bwMode="auto">
            <a:xfrm rot="19260000">
              <a:off x="4983" y="138"/>
              <a:ext cx="588" cy="95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2296" name="Group 8"/>
            <p:cNvGrpSpPr>
              <a:grpSpLocks/>
            </p:cNvGrpSpPr>
            <p:nvPr/>
          </p:nvGrpSpPr>
          <p:grpSpPr bwMode="auto">
            <a:xfrm>
              <a:off x="3749" y="-891"/>
              <a:ext cx="2785" cy="2785"/>
              <a:chOff x="3749" y="-891"/>
              <a:chExt cx="2785" cy="2785"/>
            </a:xfrm>
          </p:grpSpPr>
          <p:grpSp>
            <p:nvGrpSpPr>
              <p:cNvPr id="12297" name="Group 9"/>
              <p:cNvGrpSpPr>
                <a:grpSpLocks/>
              </p:cNvGrpSpPr>
              <p:nvPr/>
            </p:nvGrpSpPr>
            <p:grpSpPr bwMode="auto">
              <a:xfrm>
                <a:off x="4227" y="-487"/>
                <a:ext cx="2061" cy="2050"/>
                <a:chOff x="4227" y="-487"/>
                <a:chExt cx="2061" cy="2050"/>
              </a:xfrm>
            </p:grpSpPr>
            <p:grpSp>
              <p:nvGrpSpPr>
                <p:cNvPr id="12298" name="Group 10"/>
                <p:cNvGrpSpPr>
                  <a:grpSpLocks/>
                </p:cNvGrpSpPr>
                <p:nvPr/>
              </p:nvGrpSpPr>
              <p:grpSpPr bwMode="auto">
                <a:xfrm>
                  <a:off x="4227" y="-487"/>
                  <a:ext cx="2061" cy="2050"/>
                  <a:chOff x="4227" y="-487"/>
                  <a:chExt cx="2061" cy="2050"/>
                </a:xfrm>
              </p:grpSpPr>
              <p:sp>
                <p:nvSpPr>
                  <p:cNvPr id="12299" name="Freeform 11"/>
                  <p:cNvSpPr>
                    <a:spLocks noChangeArrowheads="1"/>
                  </p:cNvSpPr>
                  <p:nvPr/>
                </p:nvSpPr>
                <p:spPr bwMode="auto">
                  <a:xfrm rot="19260000">
                    <a:off x="4439" y="-251"/>
                    <a:ext cx="1129" cy="1073"/>
                  </a:xfrm>
                  <a:custGeom>
                    <a:avLst/>
                    <a:gdLst>
                      <a:gd name="T0" fmla="*/ 34 w 1627"/>
                      <a:gd name="T1" fmla="*/ 1028 h 1028"/>
                      <a:gd name="T2" fmla="*/ 9 w 1627"/>
                      <a:gd name="T3" fmla="*/ 907 h 1028"/>
                      <a:gd name="T4" fmla="*/ 0 w 1627"/>
                      <a:gd name="T5" fmla="*/ 790 h 1028"/>
                      <a:gd name="T6" fmla="*/ 5 w 1627"/>
                      <a:gd name="T7" fmla="*/ 709 h 1028"/>
                      <a:gd name="T8" fmla="*/ 19 w 1627"/>
                      <a:gd name="T9" fmla="*/ 635 h 1028"/>
                      <a:gd name="T10" fmla="*/ 44 w 1627"/>
                      <a:gd name="T11" fmla="*/ 554 h 1028"/>
                      <a:gd name="T12" fmla="*/ 82 w 1627"/>
                      <a:gd name="T13" fmla="*/ 473 h 1028"/>
                      <a:gd name="T14" fmla="*/ 131 w 1627"/>
                      <a:gd name="T15" fmla="*/ 387 h 1028"/>
                      <a:gd name="T16" fmla="*/ 180 w 1627"/>
                      <a:gd name="T17" fmla="*/ 320 h 1028"/>
                      <a:gd name="T18" fmla="*/ 238 w 1627"/>
                      <a:gd name="T19" fmla="*/ 252 h 1028"/>
                      <a:gd name="T20" fmla="*/ 306 w 1627"/>
                      <a:gd name="T21" fmla="*/ 194 h 1028"/>
                      <a:gd name="T22" fmla="*/ 374 w 1627"/>
                      <a:gd name="T23" fmla="*/ 144 h 1028"/>
                      <a:gd name="T24" fmla="*/ 447 w 1627"/>
                      <a:gd name="T25" fmla="*/ 104 h 1028"/>
                      <a:gd name="T26" fmla="*/ 537 w 1627"/>
                      <a:gd name="T27" fmla="*/ 68 h 1028"/>
                      <a:gd name="T28" fmla="*/ 639 w 1627"/>
                      <a:gd name="T29" fmla="*/ 36 h 1028"/>
                      <a:gd name="T30" fmla="*/ 726 w 1627"/>
                      <a:gd name="T31" fmla="*/ 14 h 1028"/>
                      <a:gd name="T32" fmla="*/ 833 w 1627"/>
                      <a:gd name="T33" fmla="*/ 0 h 1028"/>
                      <a:gd name="T34" fmla="*/ 970 w 1627"/>
                      <a:gd name="T35" fmla="*/ 0 h 1028"/>
                      <a:gd name="T36" fmla="*/ 1072 w 1627"/>
                      <a:gd name="T37" fmla="*/ 18 h 1028"/>
                      <a:gd name="T38" fmla="*/ 1194 w 1627"/>
                      <a:gd name="T39" fmla="*/ 45 h 1028"/>
                      <a:gd name="T40" fmla="*/ 1315 w 1627"/>
                      <a:gd name="T41" fmla="*/ 95 h 1028"/>
                      <a:gd name="T42" fmla="*/ 1422 w 1627"/>
                      <a:gd name="T43" fmla="*/ 153 h 1028"/>
                      <a:gd name="T44" fmla="*/ 1495 w 1627"/>
                      <a:gd name="T45" fmla="*/ 212 h 1028"/>
                      <a:gd name="T46" fmla="*/ 1568 w 1627"/>
                      <a:gd name="T47" fmla="*/ 279 h 1028"/>
                      <a:gd name="T48" fmla="*/ 1627 w 1627"/>
                      <a:gd name="T49" fmla="*/ 347 h 1028"/>
                      <a:gd name="T50" fmla="*/ 1471 w 1627"/>
                      <a:gd name="T51" fmla="*/ 239 h 1028"/>
                      <a:gd name="T52" fmla="*/ 1388 w 1627"/>
                      <a:gd name="T53" fmla="*/ 194 h 1028"/>
                      <a:gd name="T54" fmla="*/ 1301 w 1627"/>
                      <a:gd name="T55" fmla="*/ 162 h 1028"/>
                      <a:gd name="T56" fmla="*/ 1189 w 1627"/>
                      <a:gd name="T57" fmla="*/ 131 h 1028"/>
                      <a:gd name="T58" fmla="*/ 1082 w 1627"/>
                      <a:gd name="T59" fmla="*/ 117 h 1028"/>
                      <a:gd name="T60" fmla="*/ 965 w 1627"/>
                      <a:gd name="T61" fmla="*/ 113 h 1028"/>
                      <a:gd name="T62" fmla="*/ 877 w 1627"/>
                      <a:gd name="T63" fmla="*/ 117 h 1028"/>
                      <a:gd name="T64" fmla="*/ 785 w 1627"/>
                      <a:gd name="T65" fmla="*/ 131 h 1028"/>
                      <a:gd name="T66" fmla="*/ 692 w 1627"/>
                      <a:gd name="T67" fmla="*/ 153 h 1028"/>
                      <a:gd name="T68" fmla="*/ 605 w 1627"/>
                      <a:gd name="T69" fmla="*/ 180 h 1028"/>
                      <a:gd name="T70" fmla="*/ 507 w 1627"/>
                      <a:gd name="T71" fmla="*/ 225 h 1028"/>
                      <a:gd name="T72" fmla="*/ 433 w 1627"/>
                      <a:gd name="T73" fmla="*/ 266 h 1028"/>
                      <a:gd name="T74" fmla="*/ 370 w 1627"/>
                      <a:gd name="T75" fmla="*/ 315 h 1028"/>
                      <a:gd name="T76" fmla="*/ 297 w 1627"/>
                      <a:gd name="T77" fmla="*/ 369 h 1028"/>
                      <a:gd name="T78" fmla="*/ 238 w 1627"/>
                      <a:gd name="T79" fmla="*/ 428 h 1028"/>
                      <a:gd name="T80" fmla="*/ 180 w 1627"/>
                      <a:gd name="T81" fmla="*/ 509 h 1028"/>
                      <a:gd name="T82" fmla="*/ 126 w 1627"/>
                      <a:gd name="T83" fmla="*/ 595 h 1028"/>
                      <a:gd name="T84" fmla="*/ 92 w 1627"/>
                      <a:gd name="T85" fmla="*/ 676 h 1028"/>
                      <a:gd name="T86" fmla="*/ 63 w 1627"/>
                      <a:gd name="T87" fmla="*/ 772 h 1028"/>
                      <a:gd name="T88" fmla="*/ 44 w 1627"/>
                      <a:gd name="T89" fmla="*/ 889 h 1028"/>
                      <a:gd name="T90" fmla="*/ 34 w 1627"/>
                      <a:gd name="T91" fmla="*/ 1028 h 1028"/>
                      <a:gd name="T92" fmla="*/ 0 w 1627"/>
                      <a:gd name="T93" fmla="*/ 0 h 1028"/>
                      <a:gd name="T94" fmla="*/ 1627 w 1627"/>
                      <a:gd name="T95" fmla="*/ 1028 h 102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</a:cxnLst>
                    <a:rect l="T92" t="T93" r="T94" b="T95"/>
                    <a:pathLst>
                      <a:path w="1627" h="1028">
                        <a:moveTo>
                          <a:pt x="34" y="1028"/>
                        </a:moveTo>
                        <a:lnTo>
                          <a:pt x="9" y="907"/>
                        </a:lnTo>
                        <a:lnTo>
                          <a:pt x="0" y="790"/>
                        </a:lnTo>
                        <a:lnTo>
                          <a:pt x="5" y="709"/>
                        </a:lnTo>
                        <a:lnTo>
                          <a:pt x="19" y="635"/>
                        </a:lnTo>
                        <a:lnTo>
                          <a:pt x="44" y="554"/>
                        </a:lnTo>
                        <a:lnTo>
                          <a:pt x="82" y="473"/>
                        </a:lnTo>
                        <a:lnTo>
                          <a:pt x="131" y="387"/>
                        </a:lnTo>
                        <a:lnTo>
                          <a:pt x="180" y="320"/>
                        </a:lnTo>
                        <a:lnTo>
                          <a:pt x="238" y="252"/>
                        </a:lnTo>
                        <a:lnTo>
                          <a:pt x="306" y="194"/>
                        </a:lnTo>
                        <a:lnTo>
                          <a:pt x="374" y="144"/>
                        </a:lnTo>
                        <a:lnTo>
                          <a:pt x="447" y="104"/>
                        </a:lnTo>
                        <a:lnTo>
                          <a:pt x="537" y="68"/>
                        </a:lnTo>
                        <a:lnTo>
                          <a:pt x="639" y="36"/>
                        </a:lnTo>
                        <a:lnTo>
                          <a:pt x="726" y="14"/>
                        </a:lnTo>
                        <a:lnTo>
                          <a:pt x="833" y="0"/>
                        </a:lnTo>
                        <a:lnTo>
                          <a:pt x="970" y="0"/>
                        </a:lnTo>
                        <a:lnTo>
                          <a:pt x="1072" y="18"/>
                        </a:lnTo>
                        <a:lnTo>
                          <a:pt x="1194" y="45"/>
                        </a:lnTo>
                        <a:lnTo>
                          <a:pt x="1315" y="95"/>
                        </a:lnTo>
                        <a:lnTo>
                          <a:pt x="1422" y="153"/>
                        </a:lnTo>
                        <a:lnTo>
                          <a:pt x="1495" y="212"/>
                        </a:lnTo>
                        <a:lnTo>
                          <a:pt x="1568" y="279"/>
                        </a:lnTo>
                        <a:lnTo>
                          <a:pt x="1627" y="347"/>
                        </a:lnTo>
                        <a:lnTo>
                          <a:pt x="1471" y="239"/>
                        </a:lnTo>
                        <a:lnTo>
                          <a:pt x="1388" y="194"/>
                        </a:lnTo>
                        <a:lnTo>
                          <a:pt x="1301" y="162"/>
                        </a:lnTo>
                        <a:lnTo>
                          <a:pt x="1189" y="131"/>
                        </a:lnTo>
                        <a:lnTo>
                          <a:pt x="1082" y="117"/>
                        </a:lnTo>
                        <a:lnTo>
                          <a:pt x="965" y="113"/>
                        </a:lnTo>
                        <a:lnTo>
                          <a:pt x="877" y="117"/>
                        </a:lnTo>
                        <a:lnTo>
                          <a:pt x="785" y="131"/>
                        </a:lnTo>
                        <a:lnTo>
                          <a:pt x="692" y="153"/>
                        </a:lnTo>
                        <a:lnTo>
                          <a:pt x="605" y="180"/>
                        </a:lnTo>
                        <a:lnTo>
                          <a:pt x="507" y="225"/>
                        </a:lnTo>
                        <a:lnTo>
                          <a:pt x="433" y="266"/>
                        </a:lnTo>
                        <a:lnTo>
                          <a:pt x="370" y="315"/>
                        </a:lnTo>
                        <a:lnTo>
                          <a:pt x="297" y="369"/>
                        </a:lnTo>
                        <a:lnTo>
                          <a:pt x="238" y="428"/>
                        </a:lnTo>
                        <a:lnTo>
                          <a:pt x="180" y="509"/>
                        </a:lnTo>
                        <a:lnTo>
                          <a:pt x="126" y="595"/>
                        </a:lnTo>
                        <a:lnTo>
                          <a:pt x="92" y="676"/>
                        </a:lnTo>
                        <a:lnTo>
                          <a:pt x="63" y="772"/>
                        </a:lnTo>
                        <a:lnTo>
                          <a:pt x="44" y="889"/>
                        </a:lnTo>
                        <a:lnTo>
                          <a:pt x="34" y="1028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300" name="Freeform 12"/>
                  <p:cNvSpPr>
                    <a:spLocks noChangeArrowheads="1"/>
                  </p:cNvSpPr>
                  <p:nvPr/>
                </p:nvSpPr>
                <p:spPr bwMode="auto">
                  <a:xfrm rot="19260000">
                    <a:off x="4767" y="-2"/>
                    <a:ext cx="1243" cy="1322"/>
                  </a:xfrm>
                  <a:custGeom>
                    <a:avLst/>
                    <a:gdLst>
                      <a:gd name="T0" fmla="*/ 0 w 1794"/>
                      <a:gd name="T1" fmla="*/ 767 h 1263"/>
                      <a:gd name="T2" fmla="*/ 103 w 1794"/>
                      <a:gd name="T3" fmla="*/ 875 h 1263"/>
                      <a:gd name="T4" fmla="*/ 214 w 1794"/>
                      <a:gd name="T5" fmla="*/ 970 h 1263"/>
                      <a:gd name="T6" fmla="*/ 317 w 1794"/>
                      <a:gd name="T7" fmla="*/ 1024 h 1263"/>
                      <a:gd name="T8" fmla="*/ 464 w 1794"/>
                      <a:gd name="T9" fmla="*/ 1082 h 1263"/>
                      <a:gd name="T10" fmla="*/ 581 w 1794"/>
                      <a:gd name="T11" fmla="*/ 1114 h 1263"/>
                      <a:gd name="T12" fmla="*/ 688 w 1794"/>
                      <a:gd name="T13" fmla="*/ 1127 h 1263"/>
                      <a:gd name="T14" fmla="*/ 815 w 1794"/>
                      <a:gd name="T15" fmla="*/ 1127 h 1263"/>
                      <a:gd name="T16" fmla="*/ 907 w 1794"/>
                      <a:gd name="T17" fmla="*/ 1118 h 1263"/>
                      <a:gd name="T18" fmla="*/ 1019 w 1794"/>
                      <a:gd name="T19" fmla="*/ 1100 h 1263"/>
                      <a:gd name="T20" fmla="*/ 1131 w 1794"/>
                      <a:gd name="T21" fmla="*/ 1069 h 1263"/>
                      <a:gd name="T22" fmla="*/ 1223 w 1794"/>
                      <a:gd name="T23" fmla="*/ 1024 h 1263"/>
                      <a:gd name="T24" fmla="*/ 1311 w 1794"/>
                      <a:gd name="T25" fmla="*/ 974 h 1263"/>
                      <a:gd name="T26" fmla="*/ 1389 w 1794"/>
                      <a:gd name="T27" fmla="*/ 925 h 1263"/>
                      <a:gd name="T28" fmla="*/ 1467 w 1794"/>
                      <a:gd name="T29" fmla="*/ 853 h 1263"/>
                      <a:gd name="T30" fmla="*/ 1545 w 1794"/>
                      <a:gd name="T31" fmla="*/ 772 h 1263"/>
                      <a:gd name="T32" fmla="*/ 1605 w 1794"/>
                      <a:gd name="T33" fmla="*/ 695 h 1263"/>
                      <a:gd name="T34" fmla="*/ 1639 w 1794"/>
                      <a:gd name="T35" fmla="*/ 618 h 1263"/>
                      <a:gd name="T36" fmla="*/ 1682 w 1794"/>
                      <a:gd name="T37" fmla="*/ 497 h 1263"/>
                      <a:gd name="T38" fmla="*/ 1712 w 1794"/>
                      <a:gd name="T39" fmla="*/ 371 h 1263"/>
                      <a:gd name="T40" fmla="*/ 1716 w 1794"/>
                      <a:gd name="T41" fmla="*/ 258 h 1263"/>
                      <a:gd name="T42" fmla="*/ 1697 w 1794"/>
                      <a:gd name="T43" fmla="*/ 135 h 1263"/>
                      <a:gd name="T44" fmla="*/ 1653 w 1794"/>
                      <a:gd name="T45" fmla="*/ 0 h 1263"/>
                      <a:gd name="T46" fmla="*/ 1697 w 1794"/>
                      <a:gd name="T47" fmla="*/ 72 h 1263"/>
                      <a:gd name="T48" fmla="*/ 1746 w 1794"/>
                      <a:gd name="T49" fmla="*/ 176 h 1263"/>
                      <a:gd name="T50" fmla="*/ 1770 w 1794"/>
                      <a:gd name="T51" fmla="*/ 272 h 1263"/>
                      <a:gd name="T52" fmla="*/ 1794 w 1794"/>
                      <a:gd name="T53" fmla="*/ 362 h 1263"/>
                      <a:gd name="T54" fmla="*/ 1789 w 1794"/>
                      <a:gd name="T55" fmla="*/ 438 h 1263"/>
                      <a:gd name="T56" fmla="*/ 1785 w 1794"/>
                      <a:gd name="T57" fmla="*/ 542 h 1263"/>
                      <a:gd name="T58" fmla="*/ 1726 w 1794"/>
                      <a:gd name="T59" fmla="*/ 740 h 1263"/>
                      <a:gd name="T60" fmla="*/ 1668 w 1794"/>
                      <a:gd name="T61" fmla="*/ 848 h 1263"/>
                      <a:gd name="T62" fmla="*/ 1595 w 1794"/>
                      <a:gd name="T63" fmla="*/ 943 h 1263"/>
                      <a:gd name="T64" fmla="*/ 1515 w 1794"/>
                      <a:gd name="T65" fmla="*/ 1024 h 1263"/>
                      <a:gd name="T66" fmla="*/ 1437 w 1794"/>
                      <a:gd name="T67" fmla="*/ 1082 h 1263"/>
                      <a:gd name="T68" fmla="*/ 1330 w 1794"/>
                      <a:gd name="T69" fmla="*/ 1150 h 1263"/>
                      <a:gd name="T70" fmla="*/ 1223 w 1794"/>
                      <a:gd name="T71" fmla="*/ 1195 h 1263"/>
                      <a:gd name="T72" fmla="*/ 1121 w 1794"/>
                      <a:gd name="T73" fmla="*/ 1226 h 1263"/>
                      <a:gd name="T74" fmla="*/ 990 w 1794"/>
                      <a:gd name="T75" fmla="*/ 1258 h 1263"/>
                      <a:gd name="T76" fmla="*/ 892 w 1794"/>
                      <a:gd name="T77" fmla="*/ 1263 h 1263"/>
                      <a:gd name="T78" fmla="*/ 785 w 1794"/>
                      <a:gd name="T79" fmla="*/ 1263 h 1263"/>
                      <a:gd name="T80" fmla="*/ 678 w 1794"/>
                      <a:gd name="T81" fmla="*/ 1245 h 1263"/>
                      <a:gd name="T82" fmla="*/ 562 w 1794"/>
                      <a:gd name="T83" fmla="*/ 1222 h 1263"/>
                      <a:gd name="T84" fmla="*/ 484 w 1794"/>
                      <a:gd name="T85" fmla="*/ 1195 h 1263"/>
                      <a:gd name="T86" fmla="*/ 380 w 1794"/>
                      <a:gd name="T87" fmla="*/ 1145 h 1263"/>
                      <a:gd name="T88" fmla="*/ 292 w 1794"/>
                      <a:gd name="T89" fmla="*/ 1100 h 1263"/>
                      <a:gd name="T90" fmla="*/ 210 w 1794"/>
                      <a:gd name="T91" fmla="*/ 1037 h 1263"/>
                      <a:gd name="T92" fmla="*/ 122 w 1794"/>
                      <a:gd name="T93" fmla="*/ 952 h 1263"/>
                      <a:gd name="T94" fmla="*/ 39 w 1794"/>
                      <a:gd name="T95" fmla="*/ 844 h 1263"/>
                      <a:gd name="T96" fmla="*/ 0 w 1794"/>
                      <a:gd name="T97" fmla="*/ 767 h 1263"/>
                      <a:gd name="T98" fmla="*/ 0 w 1794"/>
                      <a:gd name="T99" fmla="*/ 0 h 1263"/>
                      <a:gd name="T100" fmla="*/ 1794 w 1794"/>
                      <a:gd name="T101" fmla="*/ 1263 h 126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</a:cxnLst>
                    <a:rect l="T98" t="T99" r="T100" b="T101"/>
                    <a:pathLst>
                      <a:path w="1794" h="1263">
                        <a:moveTo>
                          <a:pt x="0" y="767"/>
                        </a:moveTo>
                        <a:lnTo>
                          <a:pt x="103" y="875"/>
                        </a:lnTo>
                        <a:lnTo>
                          <a:pt x="214" y="970"/>
                        </a:lnTo>
                        <a:lnTo>
                          <a:pt x="317" y="1024"/>
                        </a:lnTo>
                        <a:lnTo>
                          <a:pt x="464" y="1082"/>
                        </a:lnTo>
                        <a:lnTo>
                          <a:pt x="581" y="1114"/>
                        </a:lnTo>
                        <a:lnTo>
                          <a:pt x="688" y="1127"/>
                        </a:lnTo>
                        <a:lnTo>
                          <a:pt x="815" y="1127"/>
                        </a:lnTo>
                        <a:lnTo>
                          <a:pt x="907" y="1118"/>
                        </a:lnTo>
                        <a:lnTo>
                          <a:pt x="1019" y="1100"/>
                        </a:lnTo>
                        <a:lnTo>
                          <a:pt x="1131" y="1069"/>
                        </a:lnTo>
                        <a:lnTo>
                          <a:pt x="1223" y="1024"/>
                        </a:lnTo>
                        <a:lnTo>
                          <a:pt x="1311" y="974"/>
                        </a:lnTo>
                        <a:lnTo>
                          <a:pt x="1389" y="925"/>
                        </a:lnTo>
                        <a:lnTo>
                          <a:pt x="1467" y="853"/>
                        </a:lnTo>
                        <a:lnTo>
                          <a:pt x="1545" y="772"/>
                        </a:lnTo>
                        <a:lnTo>
                          <a:pt x="1605" y="695"/>
                        </a:lnTo>
                        <a:lnTo>
                          <a:pt x="1639" y="618"/>
                        </a:lnTo>
                        <a:lnTo>
                          <a:pt x="1682" y="497"/>
                        </a:lnTo>
                        <a:lnTo>
                          <a:pt x="1712" y="371"/>
                        </a:lnTo>
                        <a:lnTo>
                          <a:pt x="1716" y="258"/>
                        </a:lnTo>
                        <a:lnTo>
                          <a:pt x="1697" y="135"/>
                        </a:lnTo>
                        <a:lnTo>
                          <a:pt x="1653" y="0"/>
                        </a:lnTo>
                        <a:lnTo>
                          <a:pt x="1697" y="72"/>
                        </a:lnTo>
                        <a:lnTo>
                          <a:pt x="1746" y="176"/>
                        </a:lnTo>
                        <a:lnTo>
                          <a:pt x="1770" y="272"/>
                        </a:lnTo>
                        <a:lnTo>
                          <a:pt x="1794" y="362"/>
                        </a:lnTo>
                        <a:lnTo>
                          <a:pt x="1789" y="438"/>
                        </a:lnTo>
                        <a:lnTo>
                          <a:pt x="1785" y="542"/>
                        </a:lnTo>
                        <a:lnTo>
                          <a:pt x="1726" y="740"/>
                        </a:lnTo>
                        <a:lnTo>
                          <a:pt x="1668" y="848"/>
                        </a:lnTo>
                        <a:lnTo>
                          <a:pt x="1595" y="943"/>
                        </a:lnTo>
                        <a:lnTo>
                          <a:pt x="1515" y="1024"/>
                        </a:lnTo>
                        <a:lnTo>
                          <a:pt x="1437" y="1082"/>
                        </a:lnTo>
                        <a:lnTo>
                          <a:pt x="1330" y="1150"/>
                        </a:lnTo>
                        <a:lnTo>
                          <a:pt x="1223" y="1195"/>
                        </a:lnTo>
                        <a:lnTo>
                          <a:pt x="1121" y="1226"/>
                        </a:lnTo>
                        <a:lnTo>
                          <a:pt x="990" y="1258"/>
                        </a:lnTo>
                        <a:lnTo>
                          <a:pt x="892" y="1263"/>
                        </a:lnTo>
                        <a:lnTo>
                          <a:pt x="785" y="1263"/>
                        </a:lnTo>
                        <a:lnTo>
                          <a:pt x="678" y="1245"/>
                        </a:lnTo>
                        <a:lnTo>
                          <a:pt x="562" y="1222"/>
                        </a:lnTo>
                        <a:lnTo>
                          <a:pt x="484" y="1195"/>
                        </a:lnTo>
                        <a:lnTo>
                          <a:pt x="380" y="1145"/>
                        </a:lnTo>
                        <a:lnTo>
                          <a:pt x="292" y="1100"/>
                        </a:lnTo>
                        <a:lnTo>
                          <a:pt x="210" y="1037"/>
                        </a:lnTo>
                        <a:lnTo>
                          <a:pt x="122" y="952"/>
                        </a:lnTo>
                        <a:lnTo>
                          <a:pt x="39" y="844"/>
                        </a:lnTo>
                        <a:lnTo>
                          <a:pt x="0" y="767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2301" name="Group 13"/>
                <p:cNvGrpSpPr>
                  <a:grpSpLocks/>
                </p:cNvGrpSpPr>
                <p:nvPr/>
              </p:nvGrpSpPr>
              <p:grpSpPr bwMode="auto">
                <a:xfrm>
                  <a:off x="4652" y="4"/>
                  <a:ext cx="1142" cy="1060"/>
                  <a:chOff x="4652" y="4"/>
                  <a:chExt cx="1142" cy="1060"/>
                </a:xfrm>
              </p:grpSpPr>
              <p:sp>
                <p:nvSpPr>
                  <p:cNvPr id="12302" name="Freeform 14"/>
                  <p:cNvSpPr>
                    <a:spLocks noChangeArrowheads="1"/>
                  </p:cNvSpPr>
                  <p:nvPr/>
                </p:nvSpPr>
                <p:spPr bwMode="auto">
                  <a:xfrm rot="19260000">
                    <a:off x="5059" y="816"/>
                    <a:ext cx="260" cy="189"/>
                  </a:xfrm>
                  <a:custGeom>
                    <a:avLst/>
                    <a:gdLst>
                      <a:gd name="T0" fmla="*/ 0 w 466"/>
                      <a:gd name="T1" fmla="*/ 0 h 417"/>
                      <a:gd name="T2" fmla="*/ 49 w 466"/>
                      <a:gd name="T3" fmla="*/ 84 h 417"/>
                      <a:gd name="T4" fmla="*/ 96 w 466"/>
                      <a:gd name="T5" fmla="*/ 148 h 417"/>
                      <a:gd name="T6" fmla="*/ 146 w 466"/>
                      <a:gd name="T7" fmla="*/ 207 h 417"/>
                      <a:gd name="T8" fmla="*/ 224 w 466"/>
                      <a:gd name="T9" fmla="*/ 277 h 417"/>
                      <a:gd name="T10" fmla="*/ 282 w 466"/>
                      <a:gd name="T11" fmla="*/ 322 h 417"/>
                      <a:gd name="T12" fmla="*/ 357 w 466"/>
                      <a:gd name="T13" fmla="*/ 366 h 417"/>
                      <a:gd name="T14" fmla="*/ 466 w 466"/>
                      <a:gd name="T15" fmla="*/ 417 h 417"/>
                      <a:gd name="T16" fmla="*/ 344 w 466"/>
                      <a:gd name="T17" fmla="*/ 264 h 417"/>
                      <a:gd name="T18" fmla="*/ 276 w 466"/>
                      <a:gd name="T19" fmla="*/ 228 h 417"/>
                      <a:gd name="T20" fmla="*/ 227 w 466"/>
                      <a:gd name="T21" fmla="*/ 196 h 417"/>
                      <a:gd name="T22" fmla="*/ 156 w 466"/>
                      <a:gd name="T23" fmla="*/ 151 h 417"/>
                      <a:gd name="T24" fmla="*/ 101 w 466"/>
                      <a:gd name="T25" fmla="*/ 103 h 417"/>
                      <a:gd name="T26" fmla="*/ 57 w 466"/>
                      <a:gd name="T27" fmla="*/ 63 h 417"/>
                      <a:gd name="T28" fmla="*/ 0 w 466"/>
                      <a:gd name="T29" fmla="*/ 0 h 417"/>
                      <a:gd name="T30" fmla="*/ 0 w 466"/>
                      <a:gd name="T31" fmla="*/ 0 h 417"/>
                      <a:gd name="T32" fmla="*/ 466 w 466"/>
                      <a:gd name="T33" fmla="*/ 417 h 4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T30" t="T31" r="T32" b="T33"/>
                    <a:pathLst>
                      <a:path w="466" h="417">
                        <a:moveTo>
                          <a:pt x="0" y="0"/>
                        </a:moveTo>
                        <a:lnTo>
                          <a:pt x="49" y="84"/>
                        </a:lnTo>
                        <a:lnTo>
                          <a:pt x="96" y="148"/>
                        </a:lnTo>
                        <a:lnTo>
                          <a:pt x="146" y="207"/>
                        </a:lnTo>
                        <a:lnTo>
                          <a:pt x="224" y="277"/>
                        </a:lnTo>
                        <a:lnTo>
                          <a:pt x="282" y="322"/>
                        </a:lnTo>
                        <a:lnTo>
                          <a:pt x="357" y="366"/>
                        </a:lnTo>
                        <a:lnTo>
                          <a:pt x="466" y="417"/>
                        </a:lnTo>
                        <a:lnTo>
                          <a:pt x="344" y="264"/>
                        </a:lnTo>
                        <a:lnTo>
                          <a:pt x="276" y="228"/>
                        </a:lnTo>
                        <a:lnTo>
                          <a:pt x="227" y="196"/>
                        </a:lnTo>
                        <a:lnTo>
                          <a:pt x="156" y="151"/>
                        </a:lnTo>
                        <a:lnTo>
                          <a:pt x="101" y="103"/>
                        </a:lnTo>
                        <a:lnTo>
                          <a:pt x="57" y="63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303" name="Freeform 15"/>
                  <p:cNvSpPr>
                    <a:spLocks noChangeArrowheads="1"/>
                  </p:cNvSpPr>
                  <p:nvPr/>
                </p:nvSpPr>
                <p:spPr bwMode="auto">
                  <a:xfrm rot="19260000">
                    <a:off x="5595" y="69"/>
                    <a:ext cx="89" cy="378"/>
                  </a:xfrm>
                  <a:custGeom>
                    <a:avLst/>
                    <a:gdLst>
                      <a:gd name="T0" fmla="*/ 31 w 167"/>
                      <a:gd name="T1" fmla="*/ 0 h 820"/>
                      <a:gd name="T2" fmla="*/ 63 w 167"/>
                      <a:gd name="T3" fmla="*/ 56 h 820"/>
                      <a:gd name="T4" fmla="*/ 84 w 167"/>
                      <a:gd name="T5" fmla="*/ 104 h 820"/>
                      <a:gd name="T6" fmla="*/ 107 w 167"/>
                      <a:gd name="T7" fmla="*/ 153 h 820"/>
                      <a:gd name="T8" fmla="*/ 123 w 167"/>
                      <a:gd name="T9" fmla="*/ 201 h 820"/>
                      <a:gd name="T10" fmla="*/ 136 w 167"/>
                      <a:gd name="T11" fmla="*/ 246 h 820"/>
                      <a:gd name="T12" fmla="*/ 161 w 167"/>
                      <a:gd name="T13" fmla="*/ 326 h 820"/>
                      <a:gd name="T14" fmla="*/ 167 w 167"/>
                      <a:gd name="T15" fmla="*/ 404 h 820"/>
                      <a:gd name="T16" fmla="*/ 162 w 167"/>
                      <a:gd name="T17" fmla="*/ 524 h 820"/>
                      <a:gd name="T18" fmla="*/ 151 w 167"/>
                      <a:gd name="T19" fmla="*/ 605 h 820"/>
                      <a:gd name="T20" fmla="*/ 133 w 167"/>
                      <a:gd name="T21" fmla="*/ 671 h 820"/>
                      <a:gd name="T22" fmla="*/ 105 w 167"/>
                      <a:gd name="T23" fmla="*/ 740 h 820"/>
                      <a:gd name="T24" fmla="*/ 68 w 167"/>
                      <a:gd name="T25" fmla="*/ 820 h 820"/>
                      <a:gd name="T26" fmla="*/ 0 w 167"/>
                      <a:gd name="T27" fmla="*/ 665 h 820"/>
                      <a:gd name="T28" fmla="*/ 31 w 167"/>
                      <a:gd name="T29" fmla="*/ 597 h 820"/>
                      <a:gd name="T30" fmla="*/ 45 w 167"/>
                      <a:gd name="T31" fmla="*/ 561 h 820"/>
                      <a:gd name="T32" fmla="*/ 63 w 167"/>
                      <a:gd name="T33" fmla="*/ 515 h 820"/>
                      <a:gd name="T34" fmla="*/ 75 w 167"/>
                      <a:gd name="T35" fmla="*/ 467 h 820"/>
                      <a:gd name="T36" fmla="*/ 84 w 167"/>
                      <a:gd name="T37" fmla="*/ 393 h 820"/>
                      <a:gd name="T38" fmla="*/ 89 w 167"/>
                      <a:gd name="T39" fmla="*/ 332 h 820"/>
                      <a:gd name="T40" fmla="*/ 89 w 167"/>
                      <a:gd name="T41" fmla="*/ 240 h 820"/>
                      <a:gd name="T42" fmla="*/ 75 w 167"/>
                      <a:gd name="T43" fmla="*/ 158 h 820"/>
                      <a:gd name="T44" fmla="*/ 58 w 167"/>
                      <a:gd name="T45" fmla="*/ 90 h 820"/>
                      <a:gd name="T46" fmla="*/ 49 w 167"/>
                      <a:gd name="T47" fmla="*/ 54 h 820"/>
                      <a:gd name="T48" fmla="*/ 31 w 167"/>
                      <a:gd name="T49" fmla="*/ 0 h 820"/>
                      <a:gd name="T50" fmla="*/ 0 w 167"/>
                      <a:gd name="T51" fmla="*/ 0 h 820"/>
                      <a:gd name="T52" fmla="*/ 167 w 167"/>
                      <a:gd name="T53" fmla="*/ 820 h 8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T50" t="T51" r="T52" b="T53"/>
                    <a:pathLst>
                      <a:path w="167" h="820">
                        <a:moveTo>
                          <a:pt x="31" y="0"/>
                        </a:moveTo>
                        <a:lnTo>
                          <a:pt x="63" y="56"/>
                        </a:lnTo>
                        <a:lnTo>
                          <a:pt x="84" y="104"/>
                        </a:lnTo>
                        <a:lnTo>
                          <a:pt x="107" y="153"/>
                        </a:lnTo>
                        <a:lnTo>
                          <a:pt x="123" y="201"/>
                        </a:lnTo>
                        <a:lnTo>
                          <a:pt x="136" y="246"/>
                        </a:lnTo>
                        <a:lnTo>
                          <a:pt x="161" y="326"/>
                        </a:lnTo>
                        <a:lnTo>
                          <a:pt x="167" y="404"/>
                        </a:lnTo>
                        <a:lnTo>
                          <a:pt x="162" y="524"/>
                        </a:lnTo>
                        <a:lnTo>
                          <a:pt x="151" y="605"/>
                        </a:lnTo>
                        <a:lnTo>
                          <a:pt x="133" y="671"/>
                        </a:lnTo>
                        <a:lnTo>
                          <a:pt x="105" y="740"/>
                        </a:lnTo>
                        <a:lnTo>
                          <a:pt x="68" y="820"/>
                        </a:lnTo>
                        <a:lnTo>
                          <a:pt x="0" y="665"/>
                        </a:lnTo>
                        <a:lnTo>
                          <a:pt x="31" y="597"/>
                        </a:lnTo>
                        <a:lnTo>
                          <a:pt x="45" y="561"/>
                        </a:lnTo>
                        <a:lnTo>
                          <a:pt x="63" y="515"/>
                        </a:lnTo>
                        <a:lnTo>
                          <a:pt x="75" y="467"/>
                        </a:lnTo>
                        <a:lnTo>
                          <a:pt x="84" y="393"/>
                        </a:lnTo>
                        <a:lnTo>
                          <a:pt x="89" y="332"/>
                        </a:lnTo>
                        <a:lnTo>
                          <a:pt x="89" y="240"/>
                        </a:lnTo>
                        <a:lnTo>
                          <a:pt x="75" y="158"/>
                        </a:lnTo>
                        <a:lnTo>
                          <a:pt x="58" y="90"/>
                        </a:lnTo>
                        <a:lnTo>
                          <a:pt x="49" y="54"/>
                        </a:lnTo>
                        <a:lnTo>
                          <a:pt x="31" y="0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304" name="Freeform 16"/>
                  <p:cNvSpPr>
                    <a:spLocks noChangeArrowheads="1"/>
                  </p:cNvSpPr>
                  <p:nvPr/>
                </p:nvSpPr>
                <p:spPr bwMode="auto">
                  <a:xfrm rot="19260000">
                    <a:off x="4892" y="113"/>
                    <a:ext cx="378" cy="108"/>
                  </a:xfrm>
                  <a:custGeom>
                    <a:avLst/>
                    <a:gdLst>
                      <a:gd name="T0" fmla="*/ 0 w 662"/>
                      <a:gd name="T1" fmla="*/ 0 h 248"/>
                      <a:gd name="T2" fmla="*/ 51 w 662"/>
                      <a:gd name="T3" fmla="*/ 90 h 248"/>
                      <a:gd name="T4" fmla="*/ 128 w 662"/>
                      <a:gd name="T5" fmla="*/ 86 h 248"/>
                      <a:gd name="T6" fmla="*/ 200 w 662"/>
                      <a:gd name="T7" fmla="*/ 90 h 248"/>
                      <a:gd name="T8" fmla="*/ 266 w 662"/>
                      <a:gd name="T9" fmla="*/ 99 h 248"/>
                      <a:gd name="T10" fmla="*/ 328 w 662"/>
                      <a:gd name="T11" fmla="*/ 110 h 248"/>
                      <a:gd name="T12" fmla="*/ 390 w 662"/>
                      <a:gd name="T13" fmla="*/ 125 h 248"/>
                      <a:gd name="T14" fmla="*/ 432 w 662"/>
                      <a:gd name="T15" fmla="*/ 137 h 248"/>
                      <a:gd name="T16" fmla="*/ 487 w 662"/>
                      <a:gd name="T17" fmla="*/ 158 h 248"/>
                      <a:gd name="T18" fmla="*/ 550 w 662"/>
                      <a:gd name="T19" fmla="*/ 186 h 248"/>
                      <a:gd name="T20" fmla="*/ 662 w 662"/>
                      <a:gd name="T21" fmla="*/ 248 h 248"/>
                      <a:gd name="T22" fmla="*/ 597 w 662"/>
                      <a:gd name="T23" fmla="*/ 185 h 248"/>
                      <a:gd name="T24" fmla="*/ 552 w 662"/>
                      <a:gd name="T25" fmla="*/ 153 h 248"/>
                      <a:gd name="T26" fmla="*/ 492 w 662"/>
                      <a:gd name="T27" fmla="*/ 117 h 248"/>
                      <a:gd name="T28" fmla="*/ 455 w 662"/>
                      <a:gd name="T29" fmla="*/ 96 h 248"/>
                      <a:gd name="T30" fmla="*/ 372 w 662"/>
                      <a:gd name="T31" fmla="*/ 60 h 248"/>
                      <a:gd name="T32" fmla="*/ 318 w 662"/>
                      <a:gd name="T33" fmla="*/ 42 h 248"/>
                      <a:gd name="T34" fmla="*/ 274 w 662"/>
                      <a:gd name="T35" fmla="*/ 29 h 248"/>
                      <a:gd name="T36" fmla="*/ 234 w 662"/>
                      <a:gd name="T37" fmla="*/ 20 h 248"/>
                      <a:gd name="T38" fmla="*/ 171 w 662"/>
                      <a:gd name="T39" fmla="*/ 9 h 248"/>
                      <a:gd name="T40" fmla="*/ 104 w 662"/>
                      <a:gd name="T41" fmla="*/ 2 h 248"/>
                      <a:gd name="T42" fmla="*/ 30 w 662"/>
                      <a:gd name="T43" fmla="*/ 0 h 248"/>
                      <a:gd name="T44" fmla="*/ 0 w 662"/>
                      <a:gd name="T45" fmla="*/ 0 h 248"/>
                      <a:gd name="T46" fmla="*/ 0 w 662"/>
                      <a:gd name="T47" fmla="*/ 0 h 248"/>
                      <a:gd name="T48" fmla="*/ 662 w 662"/>
                      <a:gd name="T49" fmla="*/ 248 h 2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</a:cxnLst>
                    <a:rect l="T46" t="T47" r="T48" b="T49"/>
                    <a:pathLst>
                      <a:path w="662" h="248">
                        <a:moveTo>
                          <a:pt x="0" y="0"/>
                        </a:moveTo>
                        <a:lnTo>
                          <a:pt x="51" y="90"/>
                        </a:lnTo>
                        <a:lnTo>
                          <a:pt x="128" y="86"/>
                        </a:lnTo>
                        <a:lnTo>
                          <a:pt x="200" y="90"/>
                        </a:lnTo>
                        <a:lnTo>
                          <a:pt x="266" y="99"/>
                        </a:lnTo>
                        <a:lnTo>
                          <a:pt x="328" y="110"/>
                        </a:lnTo>
                        <a:lnTo>
                          <a:pt x="390" y="125"/>
                        </a:lnTo>
                        <a:lnTo>
                          <a:pt x="432" y="137"/>
                        </a:lnTo>
                        <a:lnTo>
                          <a:pt x="487" y="158"/>
                        </a:lnTo>
                        <a:lnTo>
                          <a:pt x="550" y="186"/>
                        </a:lnTo>
                        <a:lnTo>
                          <a:pt x="662" y="248"/>
                        </a:lnTo>
                        <a:lnTo>
                          <a:pt x="597" y="185"/>
                        </a:lnTo>
                        <a:lnTo>
                          <a:pt x="552" y="153"/>
                        </a:lnTo>
                        <a:lnTo>
                          <a:pt x="492" y="117"/>
                        </a:lnTo>
                        <a:lnTo>
                          <a:pt x="455" y="96"/>
                        </a:lnTo>
                        <a:lnTo>
                          <a:pt x="372" y="60"/>
                        </a:lnTo>
                        <a:lnTo>
                          <a:pt x="318" y="42"/>
                        </a:lnTo>
                        <a:lnTo>
                          <a:pt x="274" y="29"/>
                        </a:lnTo>
                        <a:lnTo>
                          <a:pt x="234" y="20"/>
                        </a:lnTo>
                        <a:lnTo>
                          <a:pt x="171" y="9"/>
                        </a:lnTo>
                        <a:lnTo>
                          <a:pt x="104" y="2"/>
                        </a:lnTo>
                        <a:lnTo>
                          <a:pt x="3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305" name="Freeform 17"/>
                  <p:cNvSpPr>
                    <a:spLocks noChangeArrowheads="1"/>
                  </p:cNvSpPr>
                  <p:nvPr/>
                </p:nvSpPr>
                <p:spPr bwMode="auto">
                  <a:xfrm rot="19260000">
                    <a:off x="4722" y="546"/>
                    <a:ext cx="116" cy="266"/>
                  </a:xfrm>
                  <a:custGeom>
                    <a:avLst/>
                    <a:gdLst>
                      <a:gd name="T0" fmla="*/ 0 w 211"/>
                      <a:gd name="T1" fmla="*/ 446 h 581"/>
                      <a:gd name="T2" fmla="*/ 5 w 211"/>
                      <a:gd name="T3" fmla="*/ 401 h 581"/>
                      <a:gd name="T4" fmla="*/ 8 w 211"/>
                      <a:gd name="T5" fmla="*/ 352 h 581"/>
                      <a:gd name="T6" fmla="*/ 23 w 211"/>
                      <a:gd name="T7" fmla="*/ 272 h 581"/>
                      <a:gd name="T8" fmla="*/ 39 w 211"/>
                      <a:gd name="T9" fmla="*/ 209 h 581"/>
                      <a:gd name="T10" fmla="*/ 62 w 211"/>
                      <a:gd name="T11" fmla="*/ 152 h 581"/>
                      <a:gd name="T12" fmla="*/ 91 w 211"/>
                      <a:gd name="T13" fmla="*/ 93 h 581"/>
                      <a:gd name="T14" fmla="*/ 117 w 211"/>
                      <a:gd name="T15" fmla="*/ 48 h 581"/>
                      <a:gd name="T16" fmla="*/ 149 w 211"/>
                      <a:gd name="T17" fmla="*/ 0 h 581"/>
                      <a:gd name="T18" fmla="*/ 211 w 211"/>
                      <a:gd name="T19" fmla="*/ 75 h 581"/>
                      <a:gd name="T20" fmla="*/ 175 w 211"/>
                      <a:gd name="T21" fmla="*/ 120 h 581"/>
                      <a:gd name="T22" fmla="*/ 149 w 211"/>
                      <a:gd name="T23" fmla="*/ 161 h 581"/>
                      <a:gd name="T24" fmla="*/ 128 w 211"/>
                      <a:gd name="T25" fmla="*/ 199 h 581"/>
                      <a:gd name="T26" fmla="*/ 97 w 211"/>
                      <a:gd name="T27" fmla="*/ 251 h 581"/>
                      <a:gd name="T28" fmla="*/ 78 w 211"/>
                      <a:gd name="T29" fmla="*/ 298 h 581"/>
                      <a:gd name="T30" fmla="*/ 67 w 211"/>
                      <a:gd name="T31" fmla="*/ 343 h 581"/>
                      <a:gd name="T32" fmla="*/ 52 w 211"/>
                      <a:gd name="T33" fmla="*/ 388 h 581"/>
                      <a:gd name="T34" fmla="*/ 42 w 211"/>
                      <a:gd name="T35" fmla="*/ 437 h 581"/>
                      <a:gd name="T36" fmla="*/ 34 w 211"/>
                      <a:gd name="T37" fmla="*/ 497 h 581"/>
                      <a:gd name="T38" fmla="*/ 28 w 211"/>
                      <a:gd name="T39" fmla="*/ 557 h 581"/>
                      <a:gd name="T40" fmla="*/ 16 w 211"/>
                      <a:gd name="T41" fmla="*/ 581 h 581"/>
                      <a:gd name="T42" fmla="*/ 0 w 211"/>
                      <a:gd name="T43" fmla="*/ 446 h 581"/>
                      <a:gd name="T44" fmla="*/ 0 w 211"/>
                      <a:gd name="T45" fmla="*/ 0 h 581"/>
                      <a:gd name="T46" fmla="*/ 211 w 211"/>
                      <a:gd name="T47" fmla="*/ 581 h 5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T44" t="T45" r="T46" b="T47"/>
                    <a:pathLst>
                      <a:path w="211" h="581">
                        <a:moveTo>
                          <a:pt x="0" y="446"/>
                        </a:moveTo>
                        <a:lnTo>
                          <a:pt x="5" y="401"/>
                        </a:lnTo>
                        <a:lnTo>
                          <a:pt x="8" y="352"/>
                        </a:lnTo>
                        <a:lnTo>
                          <a:pt x="23" y="272"/>
                        </a:lnTo>
                        <a:lnTo>
                          <a:pt x="39" y="209"/>
                        </a:lnTo>
                        <a:lnTo>
                          <a:pt x="62" y="152"/>
                        </a:lnTo>
                        <a:lnTo>
                          <a:pt x="91" y="93"/>
                        </a:lnTo>
                        <a:lnTo>
                          <a:pt x="117" y="48"/>
                        </a:lnTo>
                        <a:lnTo>
                          <a:pt x="149" y="0"/>
                        </a:lnTo>
                        <a:lnTo>
                          <a:pt x="211" y="75"/>
                        </a:lnTo>
                        <a:lnTo>
                          <a:pt x="175" y="120"/>
                        </a:lnTo>
                        <a:lnTo>
                          <a:pt x="149" y="161"/>
                        </a:lnTo>
                        <a:lnTo>
                          <a:pt x="128" y="199"/>
                        </a:lnTo>
                        <a:lnTo>
                          <a:pt x="97" y="251"/>
                        </a:lnTo>
                        <a:lnTo>
                          <a:pt x="78" y="298"/>
                        </a:lnTo>
                        <a:lnTo>
                          <a:pt x="67" y="343"/>
                        </a:lnTo>
                        <a:lnTo>
                          <a:pt x="52" y="388"/>
                        </a:lnTo>
                        <a:lnTo>
                          <a:pt x="42" y="437"/>
                        </a:lnTo>
                        <a:lnTo>
                          <a:pt x="34" y="497"/>
                        </a:lnTo>
                        <a:lnTo>
                          <a:pt x="28" y="557"/>
                        </a:lnTo>
                        <a:lnTo>
                          <a:pt x="16" y="581"/>
                        </a:lnTo>
                        <a:lnTo>
                          <a:pt x="0" y="446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  <p:sp>
            <p:nvSpPr>
              <p:cNvPr id="12306" name="Oval 18"/>
              <p:cNvSpPr>
                <a:spLocks noChangeArrowheads="1"/>
              </p:cNvSpPr>
              <p:nvPr/>
            </p:nvSpPr>
            <p:spPr bwMode="auto">
              <a:xfrm rot="19260000">
                <a:off x="4943" y="255"/>
                <a:ext cx="465" cy="535"/>
              </a:xfrm>
              <a:prstGeom prst="ellipse">
                <a:avLst/>
              </a:prstGeom>
              <a:noFill/>
              <a:ln w="2052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12307" name="Group 19"/>
              <p:cNvGrpSpPr>
                <a:grpSpLocks/>
              </p:cNvGrpSpPr>
              <p:nvPr/>
            </p:nvGrpSpPr>
            <p:grpSpPr bwMode="auto">
              <a:xfrm>
                <a:off x="3749" y="-891"/>
                <a:ext cx="2785" cy="2785"/>
                <a:chOff x="3749" y="-891"/>
                <a:chExt cx="2785" cy="2785"/>
              </a:xfrm>
            </p:grpSpPr>
            <p:sp>
              <p:nvSpPr>
                <p:cNvPr id="12308" name="Oval 20"/>
                <p:cNvSpPr>
                  <a:spLocks noChangeArrowheads="1"/>
                </p:cNvSpPr>
                <p:nvPr/>
              </p:nvSpPr>
              <p:spPr bwMode="auto">
                <a:xfrm rot="19260000">
                  <a:off x="4162" y="-456"/>
                  <a:ext cx="1930" cy="1926"/>
                </a:xfrm>
                <a:prstGeom prst="ellipse">
                  <a:avLst/>
                </a:prstGeom>
                <a:noFill/>
                <a:ln w="50760">
                  <a:solidFill>
                    <a:srgbClr val="9F9F9F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309" name="Oval 21"/>
                <p:cNvSpPr>
                  <a:spLocks noChangeArrowheads="1"/>
                </p:cNvSpPr>
                <p:nvPr/>
              </p:nvSpPr>
              <p:spPr bwMode="auto">
                <a:xfrm rot="19260000">
                  <a:off x="4152" y="-488"/>
                  <a:ext cx="1979" cy="1981"/>
                </a:xfrm>
                <a:prstGeom prst="ellipse">
                  <a:avLst/>
                </a:prstGeom>
                <a:noFill/>
                <a:ln w="2052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310" name="Oval 22"/>
                <p:cNvSpPr>
                  <a:spLocks noChangeArrowheads="1"/>
                </p:cNvSpPr>
                <p:nvPr/>
              </p:nvSpPr>
              <p:spPr bwMode="auto">
                <a:xfrm rot="19260000">
                  <a:off x="4199" y="-433"/>
                  <a:ext cx="1867" cy="1876"/>
                </a:xfrm>
                <a:prstGeom prst="ellipse">
                  <a:avLst/>
                </a:prstGeom>
                <a:no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grpSp>
          <p:nvGrpSpPr>
            <p:cNvPr id="12311" name="Group 23"/>
            <p:cNvGrpSpPr>
              <a:grpSpLocks/>
            </p:cNvGrpSpPr>
            <p:nvPr/>
          </p:nvGrpSpPr>
          <p:grpSpPr bwMode="auto">
            <a:xfrm>
              <a:off x="5157" y="300"/>
              <a:ext cx="726" cy="736"/>
              <a:chOff x="5157" y="300"/>
              <a:chExt cx="726" cy="736"/>
            </a:xfrm>
          </p:grpSpPr>
          <p:sp>
            <p:nvSpPr>
              <p:cNvPr id="12312" name="Freeform 24"/>
              <p:cNvSpPr>
                <a:spLocks noChangeArrowheads="1"/>
              </p:cNvSpPr>
              <p:nvPr/>
            </p:nvSpPr>
            <p:spPr bwMode="auto">
              <a:xfrm rot="19260000">
                <a:off x="5361" y="341"/>
                <a:ext cx="353" cy="658"/>
              </a:xfrm>
              <a:custGeom>
                <a:avLst/>
                <a:gdLst>
                  <a:gd name="T0" fmla="*/ 0 w 914"/>
                  <a:gd name="T1" fmla="*/ 90 h 1213"/>
                  <a:gd name="T2" fmla="*/ 648 w 914"/>
                  <a:gd name="T3" fmla="*/ 1213 h 1213"/>
                  <a:gd name="T4" fmla="*/ 914 w 914"/>
                  <a:gd name="T5" fmla="*/ 1088 h 1213"/>
                  <a:gd name="T6" fmla="*/ 262 w 914"/>
                  <a:gd name="T7" fmla="*/ 0 h 1213"/>
                  <a:gd name="T8" fmla="*/ 0 w 914"/>
                  <a:gd name="T9" fmla="*/ 90 h 1213"/>
                  <a:gd name="T10" fmla="*/ 0 w 914"/>
                  <a:gd name="T11" fmla="*/ 0 h 1213"/>
                  <a:gd name="T12" fmla="*/ 914 w 914"/>
                  <a:gd name="T13" fmla="*/ 1213 h 1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T10" t="T11" r="T12" b="T13"/>
                <a:pathLst>
                  <a:path w="914" h="1213">
                    <a:moveTo>
                      <a:pt x="0" y="90"/>
                    </a:moveTo>
                    <a:lnTo>
                      <a:pt x="648" y="1213"/>
                    </a:lnTo>
                    <a:lnTo>
                      <a:pt x="914" y="1088"/>
                    </a:lnTo>
                    <a:lnTo>
                      <a:pt x="262" y="0"/>
                    </a:lnTo>
                    <a:lnTo>
                      <a:pt x="0" y="90"/>
                    </a:lnTo>
                    <a:close/>
                  </a:path>
                </a:pathLst>
              </a:custGeom>
              <a:solidFill>
                <a:srgbClr val="5F3F1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313" name="Freeform 25"/>
              <p:cNvSpPr>
                <a:spLocks noChangeArrowheads="1"/>
              </p:cNvSpPr>
              <p:nvPr/>
            </p:nvSpPr>
            <p:spPr bwMode="auto">
              <a:xfrm rot="19260000">
                <a:off x="5236" y="485"/>
                <a:ext cx="105" cy="84"/>
              </a:xfrm>
              <a:custGeom>
                <a:avLst/>
                <a:gdLst>
                  <a:gd name="T0" fmla="*/ 178 w 178"/>
                  <a:gd name="T1" fmla="*/ 59 h 110"/>
                  <a:gd name="T2" fmla="*/ 92 w 178"/>
                  <a:gd name="T3" fmla="*/ 0 h 110"/>
                  <a:gd name="T4" fmla="*/ 1 w 178"/>
                  <a:gd name="T5" fmla="*/ 86 h 110"/>
                  <a:gd name="T6" fmla="*/ 4 w 178"/>
                  <a:gd name="T7" fmla="*/ 110 h 110"/>
                  <a:gd name="T8" fmla="*/ 92 w 178"/>
                  <a:gd name="T9" fmla="*/ 86 h 110"/>
                  <a:gd name="T10" fmla="*/ 178 w 178"/>
                  <a:gd name="T11" fmla="*/ 59 h 110"/>
                  <a:gd name="T12" fmla="*/ 0 w 178"/>
                  <a:gd name="T13" fmla="*/ 0 h 110"/>
                  <a:gd name="T14" fmla="*/ 178 w 178"/>
                  <a:gd name="T15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T12" t="T13" r="T14" b="T15"/>
                <a:pathLst>
                  <a:path w="178" h="110">
                    <a:moveTo>
                      <a:pt x="178" y="59"/>
                    </a:moveTo>
                    <a:cubicBezTo>
                      <a:pt x="166" y="24"/>
                      <a:pt x="131" y="0"/>
                      <a:pt x="92" y="0"/>
                    </a:cubicBezTo>
                    <a:cubicBezTo>
                      <a:pt x="41" y="0"/>
                      <a:pt x="1" y="38"/>
                      <a:pt x="1" y="86"/>
                    </a:cubicBezTo>
                    <a:cubicBezTo>
                      <a:pt x="0" y="94"/>
                      <a:pt x="2" y="102"/>
                      <a:pt x="4" y="110"/>
                    </a:cubicBezTo>
                    <a:lnTo>
                      <a:pt x="92" y="86"/>
                    </a:lnTo>
                    <a:lnTo>
                      <a:pt x="178" y="59"/>
                    </a:lnTo>
                    <a:close/>
                  </a:path>
                </a:pathLst>
              </a:cu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314" name="Freeform 26"/>
              <p:cNvSpPr>
                <a:spLocks noChangeArrowheads="1"/>
              </p:cNvSpPr>
              <p:nvPr/>
            </p:nvSpPr>
            <p:spPr bwMode="auto">
              <a:xfrm rot="19260000">
                <a:off x="5244" y="494"/>
                <a:ext cx="104" cy="74"/>
              </a:xfrm>
              <a:custGeom>
                <a:avLst/>
                <a:gdLst>
                  <a:gd name="T0" fmla="*/ 173 w 173"/>
                  <a:gd name="T1" fmla="*/ 61 h 100"/>
                  <a:gd name="T2" fmla="*/ 89 w 173"/>
                  <a:gd name="T3" fmla="*/ 0 h 100"/>
                  <a:gd name="T4" fmla="*/ 1 w 173"/>
                  <a:gd name="T5" fmla="*/ 89 h 100"/>
                  <a:gd name="T6" fmla="*/ 1 w 173"/>
                  <a:gd name="T7" fmla="*/ 100 h 100"/>
                  <a:gd name="T8" fmla="*/ 89 w 173"/>
                  <a:gd name="T9" fmla="*/ 89 h 100"/>
                  <a:gd name="T10" fmla="*/ 173 w 173"/>
                  <a:gd name="T11" fmla="*/ 61 h 100"/>
                  <a:gd name="T12" fmla="*/ 0 w 173"/>
                  <a:gd name="T13" fmla="*/ 0 h 100"/>
                  <a:gd name="T14" fmla="*/ 173 w 173"/>
                  <a:gd name="T15" fmla="*/ 10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T12" t="T13" r="T14" b="T15"/>
                <a:pathLst>
                  <a:path w="173" h="100">
                    <a:moveTo>
                      <a:pt x="173" y="61"/>
                    </a:moveTo>
                    <a:cubicBezTo>
                      <a:pt x="161" y="24"/>
                      <a:pt x="127" y="0"/>
                      <a:pt x="89" y="0"/>
                    </a:cubicBezTo>
                    <a:cubicBezTo>
                      <a:pt x="40" y="0"/>
                      <a:pt x="1" y="40"/>
                      <a:pt x="1" y="89"/>
                    </a:cubicBezTo>
                    <a:cubicBezTo>
                      <a:pt x="0" y="93"/>
                      <a:pt x="1" y="96"/>
                      <a:pt x="1" y="100"/>
                    </a:cubicBezTo>
                    <a:lnTo>
                      <a:pt x="89" y="89"/>
                    </a:lnTo>
                    <a:lnTo>
                      <a:pt x="173" y="61"/>
                    </a:lnTo>
                    <a:close/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315" name="Freeform 27"/>
              <p:cNvSpPr>
                <a:spLocks noChangeArrowheads="1"/>
              </p:cNvSpPr>
              <p:nvPr/>
            </p:nvSpPr>
            <p:spPr bwMode="auto">
              <a:xfrm rot="19260000">
                <a:off x="5263" y="503"/>
                <a:ext cx="63" cy="164"/>
              </a:xfrm>
              <a:custGeom>
                <a:avLst/>
                <a:gdLst>
                  <a:gd name="T0" fmla="*/ 5 w 174"/>
                  <a:gd name="T1" fmla="*/ 144 h 311"/>
                  <a:gd name="T2" fmla="*/ 0 w 174"/>
                  <a:gd name="T3" fmla="*/ 123 h 311"/>
                  <a:gd name="T4" fmla="*/ 0 w 174"/>
                  <a:gd name="T5" fmla="*/ 104 h 311"/>
                  <a:gd name="T6" fmla="*/ 4 w 174"/>
                  <a:gd name="T7" fmla="*/ 87 h 311"/>
                  <a:gd name="T8" fmla="*/ 10 w 174"/>
                  <a:gd name="T9" fmla="*/ 63 h 311"/>
                  <a:gd name="T10" fmla="*/ 20 w 174"/>
                  <a:gd name="T11" fmla="*/ 44 h 311"/>
                  <a:gd name="T12" fmla="*/ 34 w 174"/>
                  <a:gd name="T13" fmla="*/ 26 h 311"/>
                  <a:gd name="T14" fmla="*/ 51 w 174"/>
                  <a:gd name="T15" fmla="*/ 11 h 311"/>
                  <a:gd name="T16" fmla="*/ 67 w 174"/>
                  <a:gd name="T17" fmla="*/ 0 h 311"/>
                  <a:gd name="T18" fmla="*/ 174 w 174"/>
                  <a:gd name="T19" fmla="*/ 168 h 311"/>
                  <a:gd name="T20" fmla="*/ 155 w 174"/>
                  <a:gd name="T21" fmla="*/ 179 h 311"/>
                  <a:gd name="T22" fmla="*/ 142 w 174"/>
                  <a:gd name="T23" fmla="*/ 191 h 311"/>
                  <a:gd name="T24" fmla="*/ 129 w 174"/>
                  <a:gd name="T25" fmla="*/ 203 h 311"/>
                  <a:gd name="T26" fmla="*/ 119 w 174"/>
                  <a:gd name="T27" fmla="*/ 218 h 311"/>
                  <a:gd name="T28" fmla="*/ 107 w 174"/>
                  <a:gd name="T29" fmla="*/ 245 h 311"/>
                  <a:gd name="T30" fmla="*/ 101 w 174"/>
                  <a:gd name="T31" fmla="*/ 281 h 311"/>
                  <a:gd name="T32" fmla="*/ 101 w 174"/>
                  <a:gd name="T33" fmla="*/ 311 h 311"/>
                  <a:gd name="T34" fmla="*/ 5 w 174"/>
                  <a:gd name="T35" fmla="*/ 144 h 311"/>
                  <a:gd name="T36" fmla="*/ 0 w 174"/>
                  <a:gd name="T37" fmla="*/ 0 h 311"/>
                  <a:gd name="T38" fmla="*/ 174 w 174"/>
                  <a:gd name="T39" fmla="*/ 311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T36" t="T37" r="T38" b="T39"/>
                <a:pathLst>
                  <a:path w="174" h="311">
                    <a:moveTo>
                      <a:pt x="5" y="144"/>
                    </a:moveTo>
                    <a:lnTo>
                      <a:pt x="0" y="123"/>
                    </a:lnTo>
                    <a:lnTo>
                      <a:pt x="0" y="104"/>
                    </a:lnTo>
                    <a:lnTo>
                      <a:pt x="4" y="87"/>
                    </a:lnTo>
                    <a:lnTo>
                      <a:pt x="10" y="63"/>
                    </a:lnTo>
                    <a:lnTo>
                      <a:pt x="20" y="44"/>
                    </a:lnTo>
                    <a:lnTo>
                      <a:pt x="34" y="26"/>
                    </a:lnTo>
                    <a:lnTo>
                      <a:pt x="51" y="11"/>
                    </a:lnTo>
                    <a:lnTo>
                      <a:pt x="67" y="0"/>
                    </a:lnTo>
                    <a:lnTo>
                      <a:pt x="174" y="168"/>
                    </a:lnTo>
                    <a:lnTo>
                      <a:pt x="155" y="179"/>
                    </a:lnTo>
                    <a:lnTo>
                      <a:pt x="142" y="191"/>
                    </a:lnTo>
                    <a:lnTo>
                      <a:pt x="129" y="203"/>
                    </a:lnTo>
                    <a:lnTo>
                      <a:pt x="119" y="218"/>
                    </a:lnTo>
                    <a:lnTo>
                      <a:pt x="107" y="245"/>
                    </a:lnTo>
                    <a:lnTo>
                      <a:pt x="101" y="281"/>
                    </a:lnTo>
                    <a:lnTo>
                      <a:pt x="101" y="311"/>
                    </a:lnTo>
                    <a:lnTo>
                      <a:pt x="5" y="144"/>
                    </a:lnTo>
                    <a:close/>
                  </a:path>
                </a:pathLst>
              </a:custGeom>
              <a:solidFill>
                <a:srgbClr val="3F1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316" name="Freeform 28"/>
              <p:cNvSpPr>
                <a:spLocks noChangeArrowheads="1"/>
              </p:cNvSpPr>
              <p:nvPr/>
            </p:nvSpPr>
            <p:spPr bwMode="auto">
              <a:xfrm rot="19260000">
                <a:off x="5245" y="514"/>
                <a:ext cx="49" cy="74"/>
              </a:xfrm>
              <a:custGeom>
                <a:avLst/>
                <a:gdLst>
                  <a:gd name="T0" fmla="*/ 2 w 21600"/>
                  <a:gd name="T1" fmla="*/ 74 h 25736"/>
                  <a:gd name="T2" fmla="*/ 45 w 21600"/>
                  <a:gd name="T3" fmla="*/ 0 h 25736"/>
                  <a:gd name="T4" fmla="*/ 71 w 21600"/>
                  <a:gd name="T5" fmla="*/ 58 h 25736"/>
                  <a:gd name="T6" fmla="*/ 0 w 21600"/>
                  <a:gd name="T7" fmla="*/ 0 h 25736"/>
                  <a:gd name="T8" fmla="*/ 21600 w 21600"/>
                  <a:gd name="T9" fmla="*/ 25736 h 25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T6" t="T7" r="T8" b="T9"/>
                <a:pathLst>
                  <a:path w="21600" h="25736" fill="none" extrusionOk="0">
                    <a:moveTo>
                      <a:pt x="733" y="25736"/>
                    </a:moveTo>
                    <a:cubicBezTo>
                      <a:pt x="246" y="23915"/>
                      <a:pt x="0" y="22038"/>
                      <a:pt x="0" y="20153"/>
                    </a:cubicBezTo>
                    <a:cubicBezTo>
                      <a:pt x="-1" y="11222"/>
                      <a:pt x="5495" y="3213"/>
                      <a:pt x="13827" y="0"/>
                    </a:cubicBezTo>
                  </a:path>
                  <a:path w="21600" h="25736" stroke="0" extrusionOk="0">
                    <a:moveTo>
                      <a:pt x="733" y="25736"/>
                    </a:moveTo>
                    <a:cubicBezTo>
                      <a:pt x="246" y="23915"/>
                      <a:pt x="0" y="22038"/>
                      <a:pt x="0" y="20153"/>
                    </a:cubicBezTo>
                    <a:cubicBezTo>
                      <a:pt x="-1" y="11222"/>
                      <a:pt x="5495" y="3213"/>
                      <a:pt x="13827" y="0"/>
                    </a:cubicBezTo>
                    <a:lnTo>
                      <a:pt x="21600" y="20153"/>
                    </a:lnTo>
                    <a:close/>
                  </a:path>
                </a:pathLst>
              </a:cu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317" name="Freeform 29"/>
              <p:cNvSpPr>
                <a:spLocks noChangeArrowheads="1"/>
              </p:cNvSpPr>
              <p:nvPr/>
            </p:nvSpPr>
            <p:spPr bwMode="auto">
              <a:xfrm rot="19260000">
                <a:off x="5308" y="523"/>
                <a:ext cx="107" cy="81"/>
              </a:xfrm>
              <a:custGeom>
                <a:avLst/>
                <a:gdLst>
                  <a:gd name="T0" fmla="*/ 180 w 180"/>
                  <a:gd name="T1" fmla="*/ 61 h 108"/>
                  <a:gd name="T2" fmla="*/ 92 w 180"/>
                  <a:gd name="T3" fmla="*/ 0 h 108"/>
                  <a:gd name="T4" fmla="*/ 1 w 180"/>
                  <a:gd name="T5" fmla="*/ 86 h 108"/>
                  <a:gd name="T6" fmla="*/ 4 w 180"/>
                  <a:gd name="T7" fmla="*/ 108 h 108"/>
                  <a:gd name="T8" fmla="*/ 92 w 180"/>
                  <a:gd name="T9" fmla="*/ 86 h 108"/>
                  <a:gd name="T10" fmla="*/ 180 w 180"/>
                  <a:gd name="T11" fmla="*/ 61 h 108"/>
                  <a:gd name="T12" fmla="*/ 0 w 180"/>
                  <a:gd name="T13" fmla="*/ 0 h 108"/>
                  <a:gd name="T14" fmla="*/ 180 w 180"/>
                  <a:gd name="T15" fmla="*/ 108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T12" t="T13" r="T14" b="T15"/>
                <a:pathLst>
                  <a:path w="180" h="108">
                    <a:moveTo>
                      <a:pt x="180" y="61"/>
                    </a:moveTo>
                    <a:cubicBezTo>
                      <a:pt x="168" y="25"/>
                      <a:pt x="133" y="0"/>
                      <a:pt x="92" y="0"/>
                    </a:cubicBezTo>
                    <a:cubicBezTo>
                      <a:pt x="41" y="0"/>
                      <a:pt x="1" y="38"/>
                      <a:pt x="1" y="86"/>
                    </a:cubicBezTo>
                    <a:cubicBezTo>
                      <a:pt x="0" y="93"/>
                      <a:pt x="2" y="100"/>
                      <a:pt x="4" y="108"/>
                    </a:cubicBezTo>
                    <a:lnTo>
                      <a:pt x="92" y="86"/>
                    </a:lnTo>
                    <a:lnTo>
                      <a:pt x="180" y="61"/>
                    </a:lnTo>
                    <a:close/>
                  </a:path>
                </a:pathLst>
              </a:cu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12318" name="Group 30"/>
              <p:cNvGrpSpPr>
                <a:grpSpLocks/>
              </p:cNvGrpSpPr>
              <p:nvPr/>
            </p:nvGrpSpPr>
            <p:grpSpPr bwMode="auto">
              <a:xfrm>
                <a:off x="5185" y="300"/>
                <a:ext cx="392" cy="408"/>
                <a:chOff x="5185" y="300"/>
                <a:chExt cx="392" cy="408"/>
              </a:xfrm>
            </p:grpSpPr>
            <p:grpSp>
              <p:nvGrpSpPr>
                <p:cNvPr id="12319" name="Group 31"/>
                <p:cNvGrpSpPr>
                  <a:grpSpLocks/>
                </p:cNvGrpSpPr>
                <p:nvPr/>
              </p:nvGrpSpPr>
              <p:grpSpPr bwMode="auto">
                <a:xfrm>
                  <a:off x="5185" y="300"/>
                  <a:ext cx="392" cy="408"/>
                  <a:chOff x="5185" y="300"/>
                  <a:chExt cx="392" cy="408"/>
                </a:xfrm>
              </p:grpSpPr>
              <p:sp>
                <p:nvSpPr>
                  <p:cNvPr id="12320" name="Freeform 32"/>
                  <p:cNvSpPr>
                    <a:spLocks noChangeArrowheads="1"/>
                  </p:cNvSpPr>
                  <p:nvPr/>
                </p:nvSpPr>
                <p:spPr bwMode="auto">
                  <a:xfrm rot="19260000">
                    <a:off x="5227" y="369"/>
                    <a:ext cx="301" cy="241"/>
                  </a:xfrm>
                  <a:custGeom>
                    <a:avLst/>
                    <a:gdLst>
                      <a:gd name="T0" fmla="*/ 173 w 173"/>
                      <a:gd name="T1" fmla="*/ 61 h 100"/>
                      <a:gd name="T2" fmla="*/ 88 w 173"/>
                      <a:gd name="T3" fmla="*/ 0 h 100"/>
                      <a:gd name="T4" fmla="*/ 1 w 173"/>
                      <a:gd name="T5" fmla="*/ 82 h 100"/>
                      <a:gd name="T6" fmla="*/ 3 w 173"/>
                      <a:gd name="T7" fmla="*/ 100 h 100"/>
                      <a:gd name="T8" fmla="*/ 88 w 173"/>
                      <a:gd name="T9" fmla="*/ 82 h 100"/>
                      <a:gd name="T10" fmla="*/ 173 w 173"/>
                      <a:gd name="T11" fmla="*/ 61 h 100"/>
                      <a:gd name="T12" fmla="*/ 0 w 173"/>
                      <a:gd name="T13" fmla="*/ 0 h 100"/>
                      <a:gd name="T14" fmla="*/ 173 w 173"/>
                      <a:gd name="T15" fmla="*/ 100 h 1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T12" t="T13" r="T14" b="T15"/>
                    <a:pathLst>
                      <a:path w="173" h="100">
                        <a:moveTo>
                          <a:pt x="173" y="61"/>
                        </a:moveTo>
                        <a:cubicBezTo>
                          <a:pt x="163" y="25"/>
                          <a:pt x="128" y="0"/>
                          <a:pt x="88" y="0"/>
                        </a:cubicBezTo>
                        <a:cubicBezTo>
                          <a:pt x="40" y="0"/>
                          <a:pt x="1" y="36"/>
                          <a:pt x="1" y="82"/>
                        </a:cubicBezTo>
                        <a:cubicBezTo>
                          <a:pt x="0" y="88"/>
                          <a:pt x="1" y="94"/>
                          <a:pt x="3" y="100"/>
                        </a:cubicBezTo>
                        <a:lnTo>
                          <a:pt x="88" y="82"/>
                        </a:lnTo>
                        <a:lnTo>
                          <a:pt x="173" y="61"/>
                        </a:lnTo>
                        <a:close/>
                      </a:path>
                    </a:pathLst>
                  </a:custGeom>
                  <a:no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321" name="Freeform 33"/>
                  <p:cNvSpPr>
                    <a:spLocks noChangeArrowheads="1"/>
                  </p:cNvSpPr>
                  <p:nvPr/>
                </p:nvSpPr>
                <p:spPr bwMode="auto">
                  <a:xfrm rot="19260000">
                    <a:off x="5252" y="470"/>
                    <a:ext cx="149" cy="215"/>
                  </a:xfrm>
                  <a:custGeom>
                    <a:avLst/>
                    <a:gdLst>
                      <a:gd name="T0" fmla="*/ 46 w 88"/>
                      <a:gd name="T1" fmla="*/ 0 h 90"/>
                      <a:gd name="T2" fmla="*/ 1 w 88"/>
                      <a:gd name="T3" fmla="*/ 71 h 90"/>
                      <a:gd name="T4" fmla="*/ 3 w 88"/>
                      <a:gd name="T5" fmla="*/ 90 h 90"/>
                      <a:gd name="T6" fmla="*/ 88 w 88"/>
                      <a:gd name="T7" fmla="*/ 72 h 90"/>
                      <a:gd name="T8" fmla="*/ 46 w 88"/>
                      <a:gd name="T9" fmla="*/ 0 h 90"/>
                      <a:gd name="T10" fmla="*/ 0 w 88"/>
                      <a:gd name="T11" fmla="*/ 0 h 90"/>
                      <a:gd name="T12" fmla="*/ 88 w 88"/>
                      <a:gd name="T13" fmla="*/ 90 h 9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T10" t="T11" r="T12" b="T13"/>
                    <a:pathLst>
                      <a:path w="88" h="90">
                        <a:moveTo>
                          <a:pt x="46" y="0"/>
                        </a:moveTo>
                        <a:cubicBezTo>
                          <a:pt x="18" y="14"/>
                          <a:pt x="1" y="42"/>
                          <a:pt x="1" y="71"/>
                        </a:cubicBezTo>
                        <a:cubicBezTo>
                          <a:pt x="0" y="78"/>
                          <a:pt x="1" y="84"/>
                          <a:pt x="3" y="90"/>
                        </a:cubicBezTo>
                        <a:lnTo>
                          <a:pt x="88" y="72"/>
                        </a:lnTo>
                        <a:lnTo>
                          <a:pt x="46" y="0"/>
                        </a:lnTo>
                        <a:close/>
                      </a:path>
                    </a:pathLst>
                  </a:custGeom>
                  <a:no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322" name="Freeform 34"/>
                  <p:cNvSpPr>
                    <a:spLocks noChangeArrowheads="1"/>
                  </p:cNvSpPr>
                  <p:nvPr/>
                </p:nvSpPr>
                <p:spPr bwMode="auto">
                  <a:xfrm rot="19260000">
                    <a:off x="5232" y="371"/>
                    <a:ext cx="299" cy="246"/>
                  </a:xfrm>
                  <a:custGeom>
                    <a:avLst/>
                    <a:gdLst>
                      <a:gd name="T0" fmla="*/ 2 w 42423"/>
                      <a:gd name="T1" fmla="*/ 76 h 26595"/>
                      <a:gd name="T2" fmla="*/ 139 w 42423"/>
                      <a:gd name="T3" fmla="*/ 45 h 26595"/>
                      <a:gd name="T4" fmla="*/ 71 w 42423"/>
                      <a:gd name="T5" fmla="*/ 62 h 26595"/>
                      <a:gd name="T6" fmla="*/ 0 w 42423"/>
                      <a:gd name="T7" fmla="*/ 0 h 26595"/>
                      <a:gd name="T8" fmla="*/ 42423 w 42423"/>
                      <a:gd name="T9" fmla="*/ 26595 h 2659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T6" t="T7" r="T8" b="T9"/>
                    <a:pathLst>
                      <a:path w="42423" h="26595" fill="none" extrusionOk="0">
                        <a:moveTo>
                          <a:pt x="585" y="26594"/>
                        </a:moveTo>
                        <a:cubicBezTo>
                          <a:pt x="196" y="24958"/>
                          <a:pt x="0" y="23282"/>
                          <a:pt x="0" y="21600"/>
                        </a:cubicBezTo>
                        <a:cubicBezTo>
                          <a:pt x="0" y="9670"/>
                          <a:pt x="9670" y="0"/>
                          <a:pt x="21600" y="0"/>
                        </a:cubicBezTo>
                        <a:cubicBezTo>
                          <a:pt x="31318" y="-1"/>
                          <a:pt x="39840" y="6490"/>
                          <a:pt x="42423" y="15858"/>
                        </a:cubicBezTo>
                      </a:path>
                      <a:path w="42423" h="26595" stroke="0" extrusionOk="0">
                        <a:moveTo>
                          <a:pt x="585" y="26594"/>
                        </a:moveTo>
                        <a:cubicBezTo>
                          <a:pt x="196" y="24958"/>
                          <a:pt x="0" y="23282"/>
                          <a:pt x="0" y="21600"/>
                        </a:cubicBezTo>
                        <a:cubicBezTo>
                          <a:pt x="0" y="9670"/>
                          <a:pt x="9670" y="0"/>
                          <a:pt x="21600" y="0"/>
                        </a:cubicBezTo>
                        <a:cubicBezTo>
                          <a:pt x="31318" y="-1"/>
                          <a:pt x="39840" y="6490"/>
                          <a:pt x="42423" y="15858"/>
                        </a:cubicBezTo>
                        <a:lnTo>
                          <a:pt x="21600" y="21600"/>
                        </a:lnTo>
                        <a:close/>
                      </a:path>
                    </a:pathLst>
                  </a:custGeom>
                  <a:noFill/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2323" name="Freeform 35"/>
                <p:cNvSpPr>
                  <a:spLocks noChangeArrowheads="1"/>
                </p:cNvSpPr>
                <p:nvPr/>
              </p:nvSpPr>
              <p:spPr bwMode="auto">
                <a:xfrm rot="19260000">
                  <a:off x="5328" y="536"/>
                  <a:ext cx="114" cy="83"/>
                </a:xfrm>
                <a:custGeom>
                  <a:avLst/>
                  <a:gdLst>
                    <a:gd name="T0" fmla="*/ 180 w 180"/>
                    <a:gd name="T1" fmla="*/ 63 h 106"/>
                    <a:gd name="T2" fmla="*/ 92 w 180"/>
                    <a:gd name="T3" fmla="*/ 0 h 106"/>
                    <a:gd name="T4" fmla="*/ 1 w 180"/>
                    <a:gd name="T5" fmla="*/ 86 h 106"/>
                    <a:gd name="T6" fmla="*/ 3 w 180"/>
                    <a:gd name="T7" fmla="*/ 106 h 106"/>
                    <a:gd name="T8" fmla="*/ 92 w 180"/>
                    <a:gd name="T9" fmla="*/ 86 h 106"/>
                    <a:gd name="T10" fmla="*/ 180 w 180"/>
                    <a:gd name="T11" fmla="*/ 63 h 106"/>
                    <a:gd name="T12" fmla="*/ 0 w 180"/>
                    <a:gd name="T13" fmla="*/ 0 h 106"/>
                    <a:gd name="T14" fmla="*/ 180 w 180"/>
                    <a:gd name="T15" fmla="*/ 106 h 1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T12" t="T13" r="T14" b="T15"/>
                  <a:pathLst>
                    <a:path w="180" h="106">
                      <a:moveTo>
                        <a:pt x="180" y="63"/>
                      </a:moveTo>
                      <a:cubicBezTo>
                        <a:pt x="170" y="26"/>
                        <a:pt x="133" y="0"/>
                        <a:pt x="92" y="0"/>
                      </a:cubicBezTo>
                      <a:cubicBezTo>
                        <a:pt x="41" y="0"/>
                        <a:pt x="1" y="38"/>
                        <a:pt x="1" y="86"/>
                      </a:cubicBezTo>
                      <a:cubicBezTo>
                        <a:pt x="0" y="92"/>
                        <a:pt x="1" y="99"/>
                        <a:pt x="3" y="106"/>
                      </a:cubicBezTo>
                      <a:lnTo>
                        <a:pt x="92" y="86"/>
                      </a:lnTo>
                      <a:lnTo>
                        <a:pt x="180" y="63"/>
                      </a:lnTo>
                      <a:close/>
                    </a:path>
                  </a:pathLst>
                </a:custGeom>
                <a:noFill/>
                <a:ln w="936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2324" name="Group 36"/>
              <p:cNvGrpSpPr>
                <a:grpSpLocks/>
              </p:cNvGrpSpPr>
              <p:nvPr/>
            </p:nvGrpSpPr>
            <p:grpSpPr bwMode="auto">
              <a:xfrm>
                <a:off x="5203" y="317"/>
                <a:ext cx="389" cy="401"/>
                <a:chOff x="5203" y="317"/>
                <a:chExt cx="389" cy="401"/>
              </a:xfrm>
            </p:grpSpPr>
            <p:grpSp>
              <p:nvGrpSpPr>
                <p:cNvPr id="12325" name="Group 37"/>
                <p:cNvGrpSpPr>
                  <a:grpSpLocks/>
                </p:cNvGrpSpPr>
                <p:nvPr/>
              </p:nvGrpSpPr>
              <p:grpSpPr bwMode="auto">
                <a:xfrm>
                  <a:off x="5203" y="317"/>
                  <a:ext cx="389" cy="401"/>
                  <a:chOff x="5203" y="317"/>
                  <a:chExt cx="389" cy="401"/>
                </a:xfrm>
              </p:grpSpPr>
              <p:sp>
                <p:nvSpPr>
                  <p:cNvPr id="12326" name="Freeform 38"/>
                  <p:cNvSpPr>
                    <a:spLocks noChangeArrowheads="1"/>
                  </p:cNvSpPr>
                  <p:nvPr/>
                </p:nvSpPr>
                <p:spPr bwMode="auto">
                  <a:xfrm rot="19260000">
                    <a:off x="5245" y="388"/>
                    <a:ext cx="303" cy="243"/>
                  </a:xfrm>
                  <a:custGeom>
                    <a:avLst/>
                    <a:gdLst>
                      <a:gd name="T0" fmla="*/ 173 w 173"/>
                      <a:gd name="T1" fmla="*/ 62 h 99"/>
                      <a:gd name="T2" fmla="*/ 88 w 173"/>
                      <a:gd name="T3" fmla="*/ 0 h 99"/>
                      <a:gd name="T4" fmla="*/ 1 w 173"/>
                      <a:gd name="T5" fmla="*/ 82 h 99"/>
                      <a:gd name="T6" fmla="*/ 2 w 173"/>
                      <a:gd name="T7" fmla="*/ 99 h 99"/>
                      <a:gd name="T8" fmla="*/ 88 w 173"/>
                      <a:gd name="T9" fmla="*/ 82 h 99"/>
                      <a:gd name="T10" fmla="*/ 173 w 173"/>
                      <a:gd name="T11" fmla="*/ 62 h 99"/>
                      <a:gd name="T12" fmla="*/ 0 w 173"/>
                      <a:gd name="T13" fmla="*/ 0 h 99"/>
                      <a:gd name="T14" fmla="*/ 173 w 173"/>
                      <a:gd name="T15" fmla="*/ 99 h 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T12" t="T13" r="T14" b="T15"/>
                    <a:pathLst>
                      <a:path w="173" h="99">
                        <a:moveTo>
                          <a:pt x="173" y="62"/>
                        </a:moveTo>
                        <a:cubicBezTo>
                          <a:pt x="164" y="25"/>
                          <a:pt x="128" y="0"/>
                          <a:pt x="88" y="0"/>
                        </a:cubicBezTo>
                        <a:cubicBezTo>
                          <a:pt x="40" y="0"/>
                          <a:pt x="1" y="36"/>
                          <a:pt x="1" y="82"/>
                        </a:cubicBezTo>
                        <a:cubicBezTo>
                          <a:pt x="0" y="87"/>
                          <a:pt x="1" y="93"/>
                          <a:pt x="2" y="99"/>
                        </a:cubicBezTo>
                        <a:lnTo>
                          <a:pt x="88" y="82"/>
                        </a:lnTo>
                        <a:lnTo>
                          <a:pt x="173" y="62"/>
                        </a:lnTo>
                        <a:close/>
                      </a:path>
                    </a:pathLst>
                  </a:custGeom>
                  <a:no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327" name="Freeform 39"/>
                  <p:cNvSpPr>
                    <a:spLocks noChangeArrowheads="1"/>
                  </p:cNvSpPr>
                  <p:nvPr/>
                </p:nvSpPr>
                <p:spPr bwMode="auto">
                  <a:xfrm rot="19260000">
                    <a:off x="5270" y="480"/>
                    <a:ext cx="145" cy="216"/>
                  </a:xfrm>
                  <a:custGeom>
                    <a:avLst/>
                    <a:gdLst>
                      <a:gd name="T0" fmla="*/ 46 w 88"/>
                      <a:gd name="T1" fmla="*/ 0 h 89"/>
                      <a:gd name="T2" fmla="*/ 1 w 88"/>
                      <a:gd name="T3" fmla="*/ 71 h 89"/>
                      <a:gd name="T4" fmla="*/ 2 w 88"/>
                      <a:gd name="T5" fmla="*/ 89 h 89"/>
                      <a:gd name="T6" fmla="*/ 88 w 88"/>
                      <a:gd name="T7" fmla="*/ 72 h 89"/>
                      <a:gd name="T8" fmla="*/ 46 w 88"/>
                      <a:gd name="T9" fmla="*/ 0 h 89"/>
                      <a:gd name="T10" fmla="*/ 0 w 88"/>
                      <a:gd name="T11" fmla="*/ 0 h 89"/>
                      <a:gd name="T12" fmla="*/ 88 w 88"/>
                      <a:gd name="T13" fmla="*/ 89 h 8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T10" t="T11" r="T12" b="T13"/>
                    <a:pathLst>
                      <a:path w="88" h="89">
                        <a:moveTo>
                          <a:pt x="46" y="0"/>
                        </a:moveTo>
                        <a:cubicBezTo>
                          <a:pt x="18" y="14"/>
                          <a:pt x="1" y="42"/>
                          <a:pt x="1" y="71"/>
                        </a:cubicBezTo>
                        <a:cubicBezTo>
                          <a:pt x="0" y="77"/>
                          <a:pt x="1" y="83"/>
                          <a:pt x="2" y="89"/>
                        </a:cubicBezTo>
                        <a:lnTo>
                          <a:pt x="88" y="72"/>
                        </a:lnTo>
                        <a:lnTo>
                          <a:pt x="46" y="0"/>
                        </a:lnTo>
                        <a:close/>
                      </a:path>
                    </a:pathLst>
                  </a:custGeom>
                  <a:no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328" name="Freeform 40"/>
                  <p:cNvSpPr>
                    <a:spLocks noChangeArrowheads="1"/>
                  </p:cNvSpPr>
                  <p:nvPr/>
                </p:nvSpPr>
                <p:spPr bwMode="auto">
                  <a:xfrm rot="19260000">
                    <a:off x="5247" y="385"/>
                    <a:ext cx="301" cy="244"/>
                  </a:xfrm>
                  <a:custGeom>
                    <a:avLst/>
                    <a:gdLst>
                      <a:gd name="T0" fmla="*/ 2 w 42413"/>
                      <a:gd name="T1" fmla="*/ 75 h 26222"/>
                      <a:gd name="T2" fmla="*/ 140 w 42413"/>
                      <a:gd name="T3" fmla="*/ 45 h 26222"/>
                      <a:gd name="T4" fmla="*/ 71 w 42413"/>
                      <a:gd name="T5" fmla="*/ 62 h 26222"/>
                      <a:gd name="T6" fmla="*/ 0 w 42413"/>
                      <a:gd name="T7" fmla="*/ 0 h 26222"/>
                      <a:gd name="T8" fmla="*/ 42413 w 42413"/>
                      <a:gd name="T9" fmla="*/ 26222 h 262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T6" t="T7" r="T8" b="T9"/>
                    <a:pathLst>
                      <a:path w="42413" h="26222" fill="none" extrusionOk="0">
                        <a:moveTo>
                          <a:pt x="500" y="26221"/>
                        </a:moveTo>
                        <a:cubicBezTo>
                          <a:pt x="167" y="24703"/>
                          <a:pt x="0" y="23154"/>
                          <a:pt x="0" y="21600"/>
                        </a:cubicBezTo>
                        <a:cubicBezTo>
                          <a:pt x="0" y="9670"/>
                          <a:pt x="9670" y="0"/>
                          <a:pt x="21600" y="0"/>
                        </a:cubicBezTo>
                        <a:cubicBezTo>
                          <a:pt x="31304" y="-1"/>
                          <a:pt x="39817" y="6471"/>
                          <a:pt x="42412" y="15822"/>
                        </a:cubicBezTo>
                      </a:path>
                      <a:path w="42413" h="26222" stroke="0" extrusionOk="0">
                        <a:moveTo>
                          <a:pt x="500" y="26221"/>
                        </a:moveTo>
                        <a:cubicBezTo>
                          <a:pt x="167" y="24703"/>
                          <a:pt x="0" y="23154"/>
                          <a:pt x="0" y="21600"/>
                        </a:cubicBezTo>
                        <a:cubicBezTo>
                          <a:pt x="0" y="9670"/>
                          <a:pt x="9670" y="0"/>
                          <a:pt x="21600" y="0"/>
                        </a:cubicBezTo>
                        <a:cubicBezTo>
                          <a:pt x="31304" y="-1"/>
                          <a:pt x="39817" y="6471"/>
                          <a:pt x="42412" y="15822"/>
                        </a:cubicBezTo>
                        <a:lnTo>
                          <a:pt x="21600" y="21600"/>
                        </a:lnTo>
                        <a:close/>
                      </a:path>
                    </a:pathLst>
                  </a:custGeom>
                  <a:noFill/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2329" name="Freeform 41"/>
                <p:cNvSpPr>
                  <a:spLocks noChangeArrowheads="1"/>
                </p:cNvSpPr>
                <p:nvPr/>
              </p:nvSpPr>
              <p:spPr bwMode="auto">
                <a:xfrm rot="19260000">
                  <a:off x="5349" y="547"/>
                  <a:ext cx="114" cy="83"/>
                </a:xfrm>
                <a:custGeom>
                  <a:avLst/>
                  <a:gdLst>
                    <a:gd name="T0" fmla="*/ 181 w 181"/>
                    <a:gd name="T1" fmla="*/ 64 h 105"/>
                    <a:gd name="T2" fmla="*/ 92 w 181"/>
                    <a:gd name="T3" fmla="*/ 0 h 105"/>
                    <a:gd name="T4" fmla="*/ 1 w 181"/>
                    <a:gd name="T5" fmla="*/ 86 h 105"/>
                    <a:gd name="T6" fmla="*/ 3 w 181"/>
                    <a:gd name="T7" fmla="*/ 105 h 105"/>
                    <a:gd name="T8" fmla="*/ 92 w 181"/>
                    <a:gd name="T9" fmla="*/ 86 h 105"/>
                    <a:gd name="T10" fmla="*/ 181 w 181"/>
                    <a:gd name="T11" fmla="*/ 64 h 105"/>
                    <a:gd name="T12" fmla="*/ 0 w 181"/>
                    <a:gd name="T13" fmla="*/ 0 h 105"/>
                    <a:gd name="T14" fmla="*/ 181 w 181"/>
                    <a:gd name="T15" fmla="*/ 105 h 1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T12" t="T13" r="T14" b="T15"/>
                  <a:pathLst>
                    <a:path w="181" h="105">
                      <a:moveTo>
                        <a:pt x="181" y="64"/>
                      </a:moveTo>
                      <a:cubicBezTo>
                        <a:pt x="170" y="26"/>
                        <a:pt x="134" y="0"/>
                        <a:pt x="92" y="0"/>
                      </a:cubicBezTo>
                      <a:cubicBezTo>
                        <a:pt x="41" y="0"/>
                        <a:pt x="1" y="38"/>
                        <a:pt x="1" y="86"/>
                      </a:cubicBezTo>
                      <a:cubicBezTo>
                        <a:pt x="0" y="92"/>
                        <a:pt x="1" y="98"/>
                        <a:pt x="3" y="105"/>
                      </a:cubicBezTo>
                      <a:lnTo>
                        <a:pt x="92" y="86"/>
                      </a:lnTo>
                      <a:lnTo>
                        <a:pt x="181" y="64"/>
                      </a:lnTo>
                      <a:close/>
                    </a:path>
                  </a:pathLst>
                </a:custGeom>
                <a:noFill/>
                <a:ln w="936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2330" name="Group 42"/>
              <p:cNvGrpSpPr>
                <a:grpSpLocks/>
              </p:cNvGrpSpPr>
              <p:nvPr/>
            </p:nvGrpSpPr>
            <p:grpSpPr bwMode="auto">
              <a:xfrm>
                <a:off x="5233" y="337"/>
                <a:ext cx="362" cy="375"/>
                <a:chOff x="5233" y="337"/>
                <a:chExt cx="362" cy="375"/>
              </a:xfrm>
            </p:grpSpPr>
            <p:sp>
              <p:nvSpPr>
                <p:cNvPr id="12331" name="Freeform 43"/>
                <p:cNvSpPr>
                  <a:spLocks noChangeArrowheads="1"/>
                </p:cNvSpPr>
                <p:nvPr/>
              </p:nvSpPr>
              <p:spPr bwMode="auto">
                <a:xfrm rot="19260000">
                  <a:off x="5273" y="401"/>
                  <a:ext cx="281" cy="228"/>
                </a:xfrm>
                <a:custGeom>
                  <a:avLst/>
                  <a:gdLst>
                    <a:gd name="T0" fmla="*/ 173 w 173"/>
                    <a:gd name="T1" fmla="*/ 63 h 98"/>
                    <a:gd name="T2" fmla="*/ 88 w 173"/>
                    <a:gd name="T3" fmla="*/ 0 h 98"/>
                    <a:gd name="T4" fmla="*/ 1 w 173"/>
                    <a:gd name="T5" fmla="*/ 82 h 98"/>
                    <a:gd name="T6" fmla="*/ 2 w 173"/>
                    <a:gd name="T7" fmla="*/ 98 h 98"/>
                    <a:gd name="T8" fmla="*/ 88 w 173"/>
                    <a:gd name="T9" fmla="*/ 82 h 98"/>
                    <a:gd name="T10" fmla="*/ 173 w 173"/>
                    <a:gd name="T11" fmla="*/ 63 h 98"/>
                    <a:gd name="T12" fmla="*/ 0 w 173"/>
                    <a:gd name="T13" fmla="*/ 0 h 98"/>
                    <a:gd name="T14" fmla="*/ 173 w 173"/>
                    <a:gd name="T15" fmla="*/ 98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T12" t="T13" r="T14" b="T15"/>
                  <a:pathLst>
                    <a:path w="173" h="98">
                      <a:moveTo>
                        <a:pt x="173" y="63"/>
                      </a:moveTo>
                      <a:cubicBezTo>
                        <a:pt x="164" y="26"/>
                        <a:pt x="129" y="0"/>
                        <a:pt x="88" y="0"/>
                      </a:cubicBezTo>
                      <a:cubicBezTo>
                        <a:pt x="40" y="0"/>
                        <a:pt x="1" y="36"/>
                        <a:pt x="1" y="82"/>
                      </a:cubicBezTo>
                      <a:cubicBezTo>
                        <a:pt x="0" y="87"/>
                        <a:pt x="1" y="92"/>
                        <a:pt x="2" y="98"/>
                      </a:cubicBezTo>
                      <a:lnTo>
                        <a:pt x="88" y="82"/>
                      </a:lnTo>
                      <a:lnTo>
                        <a:pt x="173" y="63"/>
                      </a:lnTo>
                      <a:close/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332" name="Freeform 44"/>
                <p:cNvSpPr>
                  <a:spLocks noChangeArrowheads="1"/>
                </p:cNvSpPr>
                <p:nvPr/>
              </p:nvSpPr>
              <p:spPr bwMode="auto">
                <a:xfrm rot="19260000">
                  <a:off x="5297" y="489"/>
                  <a:ext cx="135" cy="204"/>
                </a:xfrm>
                <a:custGeom>
                  <a:avLst/>
                  <a:gdLst>
                    <a:gd name="T0" fmla="*/ 46 w 88"/>
                    <a:gd name="T1" fmla="*/ 0 h 88"/>
                    <a:gd name="T2" fmla="*/ 1 w 88"/>
                    <a:gd name="T3" fmla="*/ 71 h 88"/>
                    <a:gd name="T4" fmla="*/ 2 w 88"/>
                    <a:gd name="T5" fmla="*/ 88 h 88"/>
                    <a:gd name="T6" fmla="*/ 88 w 88"/>
                    <a:gd name="T7" fmla="*/ 72 h 88"/>
                    <a:gd name="T8" fmla="*/ 46 w 88"/>
                    <a:gd name="T9" fmla="*/ 0 h 88"/>
                    <a:gd name="T10" fmla="*/ 0 w 88"/>
                    <a:gd name="T11" fmla="*/ 0 h 88"/>
                    <a:gd name="T12" fmla="*/ 88 w 88"/>
                    <a:gd name="T13" fmla="*/ 88 h 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T10" t="T11" r="T12" b="T13"/>
                  <a:pathLst>
                    <a:path w="88" h="88">
                      <a:moveTo>
                        <a:pt x="46" y="0"/>
                      </a:moveTo>
                      <a:cubicBezTo>
                        <a:pt x="18" y="14"/>
                        <a:pt x="1" y="42"/>
                        <a:pt x="1" y="71"/>
                      </a:cubicBezTo>
                      <a:cubicBezTo>
                        <a:pt x="0" y="77"/>
                        <a:pt x="1" y="82"/>
                        <a:pt x="2" y="88"/>
                      </a:cubicBezTo>
                      <a:lnTo>
                        <a:pt x="88" y="72"/>
                      </a:lnTo>
                      <a:lnTo>
                        <a:pt x="46" y="0"/>
                      </a:lnTo>
                      <a:close/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2333" name="Group 45"/>
              <p:cNvGrpSpPr>
                <a:grpSpLocks/>
              </p:cNvGrpSpPr>
              <p:nvPr/>
            </p:nvGrpSpPr>
            <p:grpSpPr bwMode="auto">
              <a:xfrm>
                <a:off x="5157" y="328"/>
                <a:ext cx="535" cy="533"/>
                <a:chOff x="5157" y="328"/>
                <a:chExt cx="535" cy="533"/>
              </a:xfrm>
            </p:grpSpPr>
            <p:sp>
              <p:nvSpPr>
                <p:cNvPr id="12334" name="Freeform 46"/>
                <p:cNvSpPr>
                  <a:spLocks noChangeArrowheads="1"/>
                </p:cNvSpPr>
                <p:nvPr/>
              </p:nvSpPr>
              <p:spPr bwMode="auto">
                <a:xfrm rot="19260000">
                  <a:off x="5231" y="400"/>
                  <a:ext cx="355" cy="361"/>
                </a:xfrm>
                <a:custGeom>
                  <a:avLst/>
                  <a:gdLst>
                    <a:gd name="T0" fmla="*/ 1 w 42532"/>
                    <a:gd name="T1" fmla="*/ 74 h 25912"/>
                    <a:gd name="T2" fmla="*/ 140 w 42532"/>
                    <a:gd name="T3" fmla="*/ 46 h 25912"/>
                    <a:gd name="T4" fmla="*/ 71 w 42532"/>
                    <a:gd name="T5" fmla="*/ 62 h 25912"/>
                    <a:gd name="T6" fmla="*/ 0 w 42532"/>
                    <a:gd name="T7" fmla="*/ 0 h 25912"/>
                    <a:gd name="T8" fmla="*/ 42532 w 42532"/>
                    <a:gd name="T9" fmla="*/ 25912 h 259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T6" t="T7" r="T8" b="T9"/>
                  <a:pathLst>
                    <a:path w="42532" h="25912" fill="none" extrusionOk="0">
                      <a:moveTo>
                        <a:pt x="434" y="25912"/>
                      </a:moveTo>
                      <a:cubicBezTo>
                        <a:pt x="145" y="24492"/>
                        <a:pt x="0" y="23048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1476" y="-1"/>
                        <a:pt x="40094" y="6698"/>
                        <a:pt x="42531" y="16269"/>
                      </a:cubicBezTo>
                    </a:path>
                    <a:path w="42532" h="25912" stroke="0" extrusionOk="0">
                      <a:moveTo>
                        <a:pt x="434" y="25912"/>
                      </a:moveTo>
                      <a:cubicBezTo>
                        <a:pt x="145" y="24492"/>
                        <a:pt x="0" y="23048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1476" y="-1"/>
                        <a:pt x="40094" y="6698"/>
                        <a:pt x="42531" y="16269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noFill/>
                <a:ln w="936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335" name="Freeform 47"/>
                <p:cNvSpPr>
                  <a:spLocks noChangeArrowheads="1"/>
                </p:cNvSpPr>
                <p:nvPr/>
              </p:nvSpPr>
              <p:spPr bwMode="auto">
                <a:xfrm rot="19260000">
                  <a:off x="5250" y="420"/>
                  <a:ext cx="367" cy="366"/>
                </a:xfrm>
                <a:custGeom>
                  <a:avLst/>
                  <a:gdLst>
                    <a:gd name="T0" fmla="*/ 181 w 181"/>
                    <a:gd name="T1" fmla="*/ 65 h 104"/>
                    <a:gd name="T2" fmla="*/ 92 w 181"/>
                    <a:gd name="T3" fmla="*/ 0 h 104"/>
                    <a:gd name="T4" fmla="*/ 1 w 181"/>
                    <a:gd name="T5" fmla="*/ 86 h 104"/>
                    <a:gd name="T6" fmla="*/ 3 w 181"/>
                    <a:gd name="T7" fmla="*/ 104 h 104"/>
                    <a:gd name="T8" fmla="*/ 92 w 181"/>
                    <a:gd name="T9" fmla="*/ 86 h 104"/>
                    <a:gd name="T10" fmla="*/ 181 w 181"/>
                    <a:gd name="T11" fmla="*/ 65 h 104"/>
                    <a:gd name="T12" fmla="*/ 0 w 181"/>
                    <a:gd name="T13" fmla="*/ 0 h 104"/>
                    <a:gd name="T14" fmla="*/ 181 w 181"/>
                    <a:gd name="T15" fmla="*/ 104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T12" t="T13" r="T14" b="T15"/>
                  <a:pathLst>
                    <a:path w="181" h="104">
                      <a:moveTo>
                        <a:pt x="181" y="65"/>
                      </a:moveTo>
                      <a:cubicBezTo>
                        <a:pt x="171" y="27"/>
                        <a:pt x="134" y="0"/>
                        <a:pt x="92" y="0"/>
                      </a:cubicBezTo>
                      <a:cubicBezTo>
                        <a:pt x="41" y="0"/>
                        <a:pt x="1" y="38"/>
                        <a:pt x="1" y="86"/>
                      </a:cubicBezTo>
                      <a:cubicBezTo>
                        <a:pt x="0" y="92"/>
                        <a:pt x="1" y="98"/>
                        <a:pt x="3" y="104"/>
                      </a:cubicBezTo>
                      <a:lnTo>
                        <a:pt x="92" y="86"/>
                      </a:lnTo>
                      <a:lnTo>
                        <a:pt x="181" y="65"/>
                      </a:lnTo>
                      <a:close/>
                    </a:path>
                  </a:pathLst>
                </a:custGeom>
                <a:noFill/>
                <a:ln w="936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2336" name="Group 48"/>
              <p:cNvGrpSpPr>
                <a:grpSpLocks/>
              </p:cNvGrpSpPr>
              <p:nvPr/>
            </p:nvGrpSpPr>
            <p:grpSpPr bwMode="auto">
              <a:xfrm>
                <a:off x="5277" y="478"/>
                <a:ext cx="518" cy="373"/>
                <a:chOff x="5277" y="478"/>
                <a:chExt cx="518" cy="373"/>
              </a:xfrm>
            </p:grpSpPr>
            <p:sp>
              <p:nvSpPr>
                <p:cNvPr id="12337" name="Line 49"/>
                <p:cNvSpPr>
                  <a:spLocks noChangeShapeType="1"/>
                </p:cNvSpPr>
                <p:nvPr/>
              </p:nvSpPr>
              <p:spPr bwMode="auto">
                <a:xfrm>
                  <a:off x="5336" y="478"/>
                  <a:ext cx="458" cy="227"/>
                </a:xfrm>
                <a:prstGeom prst="line">
                  <a:avLst/>
                </a:prstGeom>
                <a:no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338" name="Line 50"/>
                <p:cNvSpPr>
                  <a:spLocks noChangeShapeType="1"/>
                </p:cNvSpPr>
                <p:nvPr/>
              </p:nvSpPr>
              <p:spPr bwMode="auto">
                <a:xfrm>
                  <a:off x="5277" y="606"/>
                  <a:ext cx="472" cy="244"/>
                </a:xfrm>
                <a:prstGeom prst="line">
                  <a:avLst/>
                </a:prstGeom>
                <a:no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2339" name="Group 51"/>
              <p:cNvGrpSpPr>
                <a:grpSpLocks/>
              </p:cNvGrpSpPr>
              <p:nvPr/>
            </p:nvGrpSpPr>
            <p:grpSpPr bwMode="auto">
              <a:xfrm>
                <a:off x="5246" y="337"/>
                <a:ext cx="386" cy="398"/>
                <a:chOff x="5246" y="337"/>
                <a:chExt cx="386" cy="398"/>
              </a:xfrm>
            </p:grpSpPr>
            <p:grpSp>
              <p:nvGrpSpPr>
                <p:cNvPr id="12340" name="Group 52"/>
                <p:cNvGrpSpPr>
                  <a:grpSpLocks/>
                </p:cNvGrpSpPr>
                <p:nvPr/>
              </p:nvGrpSpPr>
              <p:grpSpPr bwMode="auto">
                <a:xfrm>
                  <a:off x="5246" y="337"/>
                  <a:ext cx="386" cy="398"/>
                  <a:chOff x="5246" y="337"/>
                  <a:chExt cx="386" cy="398"/>
                </a:xfrm>
              </p:grpSpPr>
              <p:sp>
                <p:nvSpPr>
                  <p:cNvPr id="12341" name="Freeform 53"/>
                  <p:cNvSpPr>
                    <a:spLocks noChangeArrowheads="1"/>
                  </p:cNvSpPr>
                  <p:nvPr/>
                </p:nvSpPr>
                <p:spPr bwMode="auto">
                  <a:xfrm rot="19260000">
                    <a:off x="5289" y="405"/>
                    <a:ext cx="299" cy="243"/>
                  </a:xfrm>
                  <a:custGeom>
                    <a:avLst/>
                    <a:gdLst>
                      <a:gd name="T0" fmla="*/ 174 w 174"/>
                      <a:gd name="T1" fmla="*/ 64 h 97"/>
                      <a:gd name="T2" fmla="*/ 88 w 174"/>
                      <a:gd name="T3" fmla="*/ 0 h 97"/>
                      <a:gd name="T4" fmla="*/ 1 w 174"/>
                      <a:gd name="T5" fmla="*/ 82 h 97"/>
                      <a:gd name="T6" fmla="*/ 2 w 174"/>
                      <a:gd name="T7" fmla="*/ 97 h 97"/>
                      <a:gd name="T8" fmla="*/ 88 w 174"/>
                      <a:gd name="T9" fmla="*/ 82 h 97"/>
                      <a:gd name="T10" fmla="*/ 174 w 174"/>
                      <a:gd name="T11" fmla="*/ 64 h 97"/>
                      <a:gd name="T12" fmla="*/ 0 w 174"/>
                      <a:gd name="T13" fmla="*/ 0 h 97"/>
                      <a:gd name="T14" fmla="*/ 174 w 174"/>
                      <a:gd name="T15" fmla="*/ 97 h 9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T12" t="T13" r="T14" b="T15"/>
                    <a:pathLst>
                      <a:path w="174" h="97">
                        <a:moveTo>
                          <a:pt x="174" y="64"/>
                        </a:moveTo>
                        <a:cubicBezTo>
                          <a:pt x="165" y="26"/>
                          <a:pt x="129" y="0"/>
                          <a:pt x="88" y="0"/>
                        </a:cubicBezTo>
                        <a:cubicBezTo>
                          <a:pt x="40" y="0"/>
                          <a:pt x="1" y="36"/>
                          <a:pt x="1" y="82"/>
                        </a:cubicBezTo>
                        <a:cubicBezTo>
                          <a:pt x="0" y="87"/>
                          <a:pt x="1" y="92"/>
                          <a:pt x="2" y="97"/>
                        </a:cubicBezTo>
                        <a:lnTo>
                          <a:pt x="88" y="82"/>
                        </a:lnTo>
                        <a:lnTo>
                          <a:pt x="174" y="64"/>
                        </a:lnTo>
                        <a:close/>
                      </a:path>
                    </a:pathLst>
                  </a:custGeom>
                  <a:no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342" name="Freeform 54"/>
                  <p:cNvSpPr>
                    <a:spLocks noChangeArrowheads="1"/>
                  </p:cNvSpPr>
                  <p:nvPr/>
                </p:nvSpPr>
                <p:spPr bwMode="auto">
                  <a:xfrm rot="19260000">
                    <a:off x="5302" y="502"/>
                    <a:ext cx="143" cy="211"/>
                  </a:xfrm>
                  <a:custGeom>
                    <a:avLst/>
                    <a:gdLst>
                      <a:gd name="T0" fmla="*/ 46 w 88"/>
                      <a:gd name="T1" fmla="*/ 0 h 87"/>
                      <a:gd name="T2" fmla="*/ 1 w 88"/>
                      <a:gd name="T3" fmla="*/ 71 h 87"/>
                      <a:gd name="T4" fmla="*/ 2 w 88"/>
                      <a:gd name="T5" fmla="*/ 87 h 87"/>
                      <a:gd name="T6" fmla="*/ 88 w 88"/>
                      <a:gd name="T7" fmla="*/ 72 h 87"/>
                      <a:gd name="T8" fmla="*/ 46 w 88"/>
                      <a:gd name="T9" fmla="*/ 0 h 87"/>
                      <a:gd name="T10" fmla="*/ 0 w 88"/>
                      <a:gd name="T11" fmla="*/ 0 h 87"/>
                      <a:gd name="T12" fmla="*/ 88 w 88"/>
                      <a:gd name="T13" fmla="*/ 87 h 8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T10" t="T11" r="T12" b="T13"/>
                    <a:pathLst>
                      <a:path w="88" h="87">
                        <a:moveTo>
                          <a:pt x="46" y="0"/>
                        </a:moveTo>
                        <a:cubicBezTo>
                          <a:pt x="18" y="14"/>
                          <a:pt x="1" y="42"/>
                          <a:pt x="1" y="71"/>
                        </a:cubicBezTo>
                        <a:cubicBezTo>
                          <a:pt x="0" y="77"/>
                          <a:pt x="1" y="82"/>
                          <a:pt x="2" y="87"/>
                        </a:cubicBezTo>
                        <a:lnTo>
                          <a:pt x="88" y="72"/>
                        </a:lnTo>
                        <a:lnTo>
                          <a:pt x="46" y="0"/>
                        </a:lnTo>
                        <a:close/>
                      </a:path>
                    </a:pathLst>
                  </a:custGeom>
                  <a:no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2343" name="Freeform 55"/>
                <p:cNvSpPr>
                  <a:spLocks noChangeArrowheads="1"/>
                </p:cNvSpPr>
                <p:nvPr/>
              </p:nvSpPr>
              <p:spPr bwMode="auto">
                <a:xfrm rot="19260000">
                  <a:off x="5381" y="560"/>
                  <a:ext cx="109" cy="75"/>
                </a:xfrm>
                <a:custGeom>
                  <a:avLst/>
                  <a:gdLst>
                    <a:gd name="T0" fmla="*/ 1 w 42615"/>
                    <a:gd name="T1" fmla="*/ 73 h 25510"/>
                    <a:gd name="T2" fmla="*/ 140 w 42615"/>
                    <a:gd name="T3" fmla="*/ 48 h 25510"/>
                    <a:gd name="T4" fmla="*/ 71 w 42615"/>
                    <a:gd name="T5" fmla="*/ 62 h 25510"/>
                    <a:gd name="T6" fmla="*/ 0 w 42615"/>
                    <a:gd name="T7" fmla="*/ 0 h 25510"/>
                    <a:gd name="T8" fmla="*/ 42615 w 42615"/>
                    <a:gd name="T9" fmla="*/ 25510 h 255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T6" t="T7" r="T8" b="T9"/>
                  <a:pathLst>
                    <a:path w="42615" h="25510" fill="none" extrusionOk="0">
                      <a:moveTo>
                        <a:pt x="356" y="25510"/>
                      </a:moveTo>
                      <a:cubicBezTo>
                        <a:pt x="119" y="24220"/>
                        <a:pt x="0" y="22911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1605" y="-1"/>
                        <a:pt x="40300" y="6871"/>
                        <a:pt x="42614" y="16605"/>
                      </a:cubicBezTo>
                    </a:path>
                    <a:path w="42615" h="25510" stroke="0" extrusionOk="0">
                      <a:moveTo>
                        <a:pt x="356" y="25510"/>
                      </a:moveTo>
                      <a:cubicBezTo>
                        <a:pt x="119" y="24220"/>
                        <a:pt x="0" y="22911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1605" y="-1"/>
                        <a:pt x="40300" y="6871"/>
                        <a:pt x="42614" y="16605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noFill/>
                <a:ln w="936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344" name="Freeform 56"/>
                <p:cNvSpPr>
                  <a:spLocks noChangeArrowheads="1"/>
                </p:cNvSpPr>
                <p:nvPr/>
              </p:nvSpPr>
              <p:spPr bwMode="auto">
                <a:xfrm rot="19260000">
                  <a:off x="5392" y="572"/>
                  <a:ext cx="110" cy="82"/>
                </a:xfrm>
                <a:custGeom>
                  <a:avLst/>
                  <a:gdLst>
                    <a:gd name="T0" fmla="*/ 173 w 173"/>
                    <a:gd name="T1" fmla="*/ 60 h 101"/>
                    <a:gd name="T2" fmla="*/ 88 w 173"/>
                    <a:gd name="T3" fmla="*/ 0 h 101"/>
                    <a:gd name="T4" fmla="*/ 1 w 173"/>
                    <a:gd name="T5" fmla="*/ 82 h 101"/>
                    <a:gd name="T6" fmla="*/ 3 w 173"/>
                    <a:gd name="T7" fmla="*/ 101 h 101"/>
                    <a:gd name="T8" fmla="*/ 88 w 173"/>
                    <a:gd name="T9" fmla="*/ 82 h 101"/>
                    <a:gd name="T10" fmla="*/ 173 w 173"/>
                    <a:gd name="T11" fmla="*/ 60 h 101"/>
                    <a:gd name="T12" fmla="*/ 0 w 173"/>
                    <a:gd name="T13" fmla="*/ 0 h 101"/>
                    <a:gd name="T14" fmla="*/ 173 w 173"/>
                    <a:gd name="T15" fmla="*/ 101 h 1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T12" t="T13" r="T14" b="T15"/>
                  <a:pathLst>
                    <a:path w="173" h="101">
                      <a:moveTo>
                        <a:pt x="173" y="60"/>
                      </a:moveTo>
                      <a:cubicBezTo>
                        <a:pt x="162" y="24"/>
                        <a:pt x="128" y="0"/>
                        <a:pt x="88" y="0"/>
                      </a:cubicBezTo>
                      <a:cubicBezTo>
                        <a:pt x="40" y="0"/>
                        <a:pt x="1" y="36"/>
                        <a:pt x="1" y="82"/>
                      </a:cubicBezTo>
                      <a:cubicBezTo>
                        <a:pt x="0" y="88"/>
                        <a:pt x="1" y="95"/>
                        <a:pt x="3" y="101"/>
                      </a:cubicBezTo>
                      <a:lnTo>
                        <a:pt x="88" y="82"/>
                      </a:lnTo>
                      <a:lnTo>
                        <a:pt x="173" y="60"/>
                      </a:lnTo>
                      <a:close/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12345" name="Freeform 57"/>
              <p:cNvSpPr>
                <a:spLocks noChangeArrowheads="1"/>
              </p:cNvSpPr>
              <p:nvPr/>
            </p:nvSpPr>
            <p:spPr bwMode="auto">
              <a:xfrm rot="19260000">
                <a:off x="5470" y="475"/>
                <a:ext cx="215" cy="482"/>
              </a:xfrm>
              <a:custGeom>
                <a:avLst/>
                <a:gdLst>
                  <a:gd name="T0" fmla="*/ 71 w 564"/>
                  <a:gd name="T1" fmla="*/ 0 h 896"/>
                  <a:gd name="T2" fmla="*/ 50 w 564"/>
                  <a:gd name="T3" fmla="*/ 12 h 896"/>
                  <a:gd name="T4" fmla="*/ 34 w 564"/>
                  <a:gd name="T5" fmla="*/ 24 h 896"/>
                  <a:gd name="T6" fmla="*/ 20 w 564"/>
                  <a:gd name="T7" fmla="*/ 39 h 896"/>
                  <a:gd name="T8" fmla="*/ 13 w 564"/>
                  <a:gd name="T9" fmla="*/ 54 h 896"/>
                  <a:gd name="T10" fmla="*/ 7 w 564"/>
                  <a:gd name="T11" fmla="*/ 70 h 896"/>
                  <a:gd name="T12" fmla="*/ 2 w 564"/>
                  <a:gd name="T13" fmla="*/ 87 h 896"/>
                  <a:gd name="T14" fmla="*/ 0 w 564"/>
                  <a:gd name="T15" fmla="*/ 106 h 896"/>
                  <a:gd name="T16" fmla="*/ 0 w 564"/>
                  <a:gd name="T17" fmla="*/ 129 h 896"/>
                  <a:gd name="T18" fmla="*/ 438 w 564"/>
                  <a:gd name="T19" fmla="*/ 896 h 896"/>
                  <a:gd name="T20" fmla="*/ 564 w 564"/>
                  <a:gd name="T21" fmla="*/ 815 h 896"/>
                  <a:gd name="T22" fmla="*/ 71 w 564"/>
                  <a:gd name="T23" fmla="*/ 0 h 896"/>
                  <a:gd name="T24" fmla="*/ 0 w 564"/>
                  <a:gd name="T25" fmla="*/ 0 h 896"/>
                  <a:gd name="T26" fmla="*/ 564 w 564"/>
                  <a:gd name="T27" fmla="*/ 896 h 8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T24" t="T25" r="T26" b="T27"/>
                <a:pathLst>
                  <a:path w="564" h="896">
                    <a:moveTo>
                      <a:pt x="71" y="0"/>
                    </a:moveTo>
                    <a:lnTo>
                      <a:pt x="50" y="12"/>
                    </a:lnTo>
                    <a:lnTo>
                      <a:pt x="34" y="24"/>
                    </a:lnTo>
                    <a:lnTo>
                      <a:pt x="20" y="39"/>
                    </a:lnTo>
                    <a:lnTo>
                      <a:pt x="13" y="54"/>
                    </a:lnTo>
                    <a:lnTo>
                      <a:pt x="7" y="70"/>
                    </a:lnTo>
                    <a:lnTo>
                      <a:pt x="2" y="87"/>
                    </a:lnTo>
                    <a:lnTo>
                      <a:pt x="0" y="106"/>
                    </a:lnTo>
                    <a:lnTo>
                      <a:pt x="0" y="129"/>
                    </a:lnTo>
                    <a:lnTo>
                      <a:pt x="438" y="896"/>
                    </a:lnTo>
                    <a:lnTo>
                      <a:pt x="564" y="815"/>
                    </a:lnTo>
                    <a:lnTo>
                      <a:pt x="71" y="0"/>
                    </a:lnTo>
                    <a:close/>
                  </a:path>
                </a:pathLst>
              </a:custGeom>
              <a:solidFill>
                <a:srgbClr val="3F1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346" name="Oval 58"/>
              <p:cNvSpPr>
                <a:spLocks noChangeArrowheads="1"/>
              </p:cNvSpPr>
              <p:nvPr/>
            </p:nvSpPr>
            <p:spPr bwMode="auto">
              <a:xfrm rot="19260000">
                <a:off x="5728" y="723"/>
                <a:ext cx="116" cy="143"/>
              </a:xfrm>
              <a:prstGeom prst="ellipse">
                <a:avLst/>
              </a:prstGeom>
              <a:solidFill>
                <a:srgbClr val="7F5F3F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770" decel="1000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  <p:animScale>
                                      <p:cBhvr additive="repl">
                                        <p:cTn id="8" dur="770" decel="100000" fill="hold"/>
                                        <p:tgtEl>
                                          <p:spTgt spid="1229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 additive="repl">
                                        <p:cTn id="9" dur="1230" ac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 additive="repl">
                                        <p:cTn id="10" dur="77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 additive="repl">
                                        <p:cTn id="11" dur="1230" ac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 additive="repl">
                                        <p:cTn id="12" dur="77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 additive="repl">
                                        <p:cTn id="13" dur="1230" ac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"/>
        <a:cs typeface="Arial Unicode MS"/>
      </a:majorFont>
      <a:minorFont>
        <a:latin typeface="Arial"/>
        <a:ea typeface=""/>
        <a:cs typeface="Arial Unicode MS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 Unicode MS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Tahoma"/>
        <a:ea typeface=""/>
        <a:cs typeface="Lucida Sans Unicode"/>
      </a:majorFont>
      <a:minorFont>
        <a:latin typeface="Times New Roman"/>
        <a:ea typeface=""/>
        <a:cs typeface="Lucida Sans Unicode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 Unicode MS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762</Words>
  <PresentationFormat>Экран (4:3)</PresentationFormat>
  <Paragraphs>77</Paragraphs>
  <Slides>23</Slides>
  <Notes>23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23</vt:i4>
      </vt:variant>
    </vt:vector>
  </HeadingPairs>
  <TitlesOfParts>
    <vt:vector size="32" baseType="lpstr">
      <vt:lpstr>Times New Roman</vt:lpstr>
      <vt:lpstr>Arial</vt:lpstr>
      <vt:lpstr>Arial Unicode MS</vt:lpstr>
      <vt:lpstr>Tahoma</vt:lpstr>
      <vt:lpstr>Lucida Sans Unicode</vt:lpstr>
      <vt:lpstr>Century Schoolbook</vt:lpstr>
      <vt:lpstr>Calibri</vt:lpstr>
      <vt:lpstr>Тема Office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Виды РНК</vt:lpstr>
      <vt:lpstr>Функции различных РНК</vt:lpstr>
      <vt:lpstr>Слайд 21</vt:lpstr>
      <vt:lpstr>АТФ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Пользователь</cp:lastModifiedBy>
  <cp:revision>11</cp:revision>
  <cp:lastPrinted>1601-01-01T00:00:00Z</cp:lastPrinted>
  <dcterms:created xsi:type="dcterms:W3CDTF">1601-01-01T00:00:00Z</dcterms:created>
  <dcterms:modified xsi:type="dcterms:W3CDTF">2014-01-02T03:36:13Z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