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9" d="100"/>
          <a:sy n="39" d="100"/>
        </p:scale>
        <p:origin x="-22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F9C3D-692C-44DC-B8A6-73EC26A0CA74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33D35-58A5-458C-93FC-96E4719E157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81910-422C-4EA9-A4AC-B2462CF0F365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B43B7-12E9-433C-9A95-2746180B4A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B43B7-12E9-433C-9A95-2746180B4AE5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13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slide" Target="slide4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214514" y="1142984"/>
            <a:ext cx="69294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ArchDown">
              <a:avLst/>
            </a:prstTxWarp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Ершов Петр Павлович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Управляющая кнопка: далее 4">
            <a:hlinkClick r:id="rId2" action="ppaction://hlinksldjump" highlightClick="1"/>
          </p:cNvPr>
          <p:cNvSpPr/>
          <p:nvPr/>
        </p:nvSpPr>
        <p:spPr>
          <a:xfrm>
            <a:off x="8786842" y="6572272"/>
            <a:ext cx="35715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357158" y="142852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14348" y="2857496"/>
            <a:ext cx="7358114" cy="203132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Видят они – в океане лежит рыба-кит, на хвосте бор шумит, не спине село стоит. Иван вспоминает о том, что девица просила его поклониться Месяцу от ее имени и направляется в хоромы красавицы</a:t>
            </a:r>
            <a:r>
              <a:rPr lang="ru-RU" dirty="0" smtClean="0"/>
              <a:t>. Также </a:t>
            </a:r>
            <a:r>
              <a:rPr lang="ru-RU" dirty="0" smtClean="0"/>
              <a:t>Месяц, узнав от Ивана о страданиях кита, рассказывает ему страшную тайну: много лет назад он проглотил аж три десятка кораблей, коль выпустит их – получит прощение и сможет вернуться в море</a:t>
            </a:r>
            <a:r>
              <a:rPr lang="ru-RU" dirty="0" smtClean="0"/>
              <a:t>.</a:t>
            </a:r>
            <a:r>
              <a:rPr lang="ru-RU" dirty="0" smtClean="0"/>
              <a:t> Благодарный кит помогает достать кольцо, и Иван привозит его царю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786842" y="6357958"/>
            <a:ext cx="357158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357158" y="214290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86058"/>
            <a:ext cx="7358114" cy="313932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Девица говорит, что царь слишком стар для нее, но она знает, как его омолодить: царь должен искупаться в трех котлах – с горячим молоком, с кипяченой водой и с холодной водой. Царь боится и отправляет Ивана первым пройти это испытание.</a:t>
            </a:r>
            <a:br>
              <a:rPr lang="ru-RU" dirty="0" smtClean="0"/>
            </a:br>
            <a:r>
              <a:rPr lang="ru-RU" dirty="0" smtClean="0"/>
              <a:t>Иван, понимая, что ему грозит погибель, закрывает глаза и прыгает в котел и вдруг понимает, что и здесь Конек-Горбунок его выручил – подул в котел с молоком, обмакнул мордочку в кипяток, помахал хвостом над ледяной водой – и вышел Иван целый и невредимый. Царь, глядя на Ивана, прыгнул в котел и в первом же и обварился. Народ выбирает храброго Ивана царем, а девицу - царицей и устраивает им свадебный пир.</a:t>
            </a:r>
            <a:endParaRPr lang="ru-RU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27969">
            <a:off x="538789" y="124356"/>
            <a:ext cx="1819275" cy="251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 descr="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327428">
            <a:off x="5514319" y="112616"/>
            <a:ext cx="3005145" cy="4071009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88237">
            <a:off x="3232230" y="727263"/>
            <a:ext cx="1819275" cy="2514600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968985">
            <a:off x="1831854" y="3646336"/>
            <a:ext cx="3060021" cy="229206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Управляющая кнопка: далее 5">
            <a:hlinkClick r:id="rId6" action="ppaction://hlinksldjump" highlightClick="1"/>
          </p:cNvPr>
          <p:cNvSpPr/>
          <p:nvPr/>
        </p:nvSpPr>
        <p:spPr>
          <a:xfrm>
            <a:off x="8715404" y="6357958"/>
            <a:ext cx="428596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763883">
            <a:off x="249116" y="406793"/>
            <a:ext cx="3993655" cy="270632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 descr="9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750633">
            <a:off x="4757347" y="1374023"/>
            <a:ext cx="4048145" cy="327090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29681">
            <a:off x="1229262" y="3973680"/>
            <a:ext cx="3576691" cy="2703313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8143932" cy="5078313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Работу выполняли ученицы 5 класса:</a:t>
            </a:r>
          </a:p>
          <a:p>
            <a:pPr algn="r"/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</a:rPr>
              <a:t>Гурбаева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 Фаина</a:t>
            </a:r>
          </a:p>
          <a:p>
            <a:pPr algn="r"/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</a:rPr>
              <a:t>Емшанова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 Анна</a:t>
            </a:r>
          </a:p>
          <a:p>
            <a:pPr algn="r"/>
            <a:r>
              <a:rPr lang="ru-RU" sz="5400" dirty="0" err="1" smtClean="0">
                <a:solidFill>
                  <a:schemeClr val="accent1">
                    <a:lumMod val="75000"/>
                  </a:schemeClr>
                </a:solidFill>
              </a:rPr>
              <a:t>Скляревская</a:t>
            </a:r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 Анастасия</a:t>
            </a:r>
          </a:p>
          <a:p>
            <a:pPr algn="r"/>
            <a:r>
              <a:rPr lang="ru-RU" sz="5400" dirty="0" smtClean="0">
                <a:solidFill>
                  <a:schemeClr val="accent1">
                    <a:lumMod val="75000"/>
                  </a:schemeClr>
                </a:solidFill>
              </a:rPr>
              <a:t>Соловьева Полина</a:t>
            </a:r>
            <a:endParaRPr lang="ru-RU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572528" y="6357958"/>
            <a:ext cx="571472" cy="50004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8572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Русский поэт, прозаик, драматург. Родился 22 февраля (6 марта) 1815. В 1834 году написал свою знаменитую сказку «Конек-горбунок» </a:t>
            </a:r>
          </a:p>
          <a:p>
            <a:endParaRPr lang="ru-RU" dirty="0"/>
          </a:p>
        </p:txBody>
      </p:sp>
      <p:pic>
        <p:nvPicPr>
          <p:cNvPr id="4" name="Рисунок 3" descr="ершо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142984"/>
            <a:ext cx="4643470" cy="407196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858248" y="6572272"/>
            <a:ext cx="285752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Рамка 5"/>
          <p:cNvSpPr/>
          <p:nvPr/>
        </p:nvSpPr>
        <p:spPr>
          <a:xfrm>
            <a:off x="1785918" y="928670"/>
            <a:ext cx="5214974" cy="4572032"/>
          </a:xfrm>
          <a:prstGeom prst="frame">
            <a:avLst/>
          </a:prstGeom>
          <a:ln>
            <a:solidFill>
              <a:schemeClr val="bg1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57158" y="428604"/>
            <a:ext cx="30003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Знаменитая сказка Ершова «Конек-горбунок», состоит из 3 частей, 1-я из которых вышла в 1834 году.</a:t>
            </a:r>
          </a:p>
          <a:p>
            <a:r>
              <a:rPr lang="ru-RU" dirty="0" smtClean="0"/>
              <a:t>Сказка настолько произвела впечатление на окружающих, что сам А.С. Пушкин сказал «Теперь этот род сочинений можно мне и оставить».</a:t>
            </a:r>
            <a:endParaRPr lang="ru-RU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444350">
            <a:off x="2301104" y="3281242"/>
            <a:ext cx="4196430" cy="3143272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7796">
            <a:off x="5234625" y="935415"/>
            <a:ext cx="2968852" cy="2286016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Управляющая кнопка: далее 5">
            <a:hlinkClick r:id="rId5" action="ppaction://hlinksldjump" highlightClick="1"/>
          </p:cNvPr>
          <p:cNvSpPr/>
          <p:nvPr/>
        </p:nvSpPr>
        <p:spPr>
          <a:xfrm>
            <a:off x="8786842" y="6572272"/>
            <a:ext cx="357158" cy="28572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 flipV="1">
            <a:off x="6500826" y="2786055"/>
            <a:ext cx="45719" cy="45719"/>
          </a:xfrm>
        </p:spPr>
        <p:txBody>
          <a:bodyPr>
            <a:noAutofit/>
          </a:bodyPr>
          <a:lstStyle/>
          <a:p>
            <a:endParaRPr lang="ru-RU" sz="1000" i="1" dirty="0" smtClean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i="1" dirty="0" smtClean="0">
                <a:solidFill>
                  <a:schemeClr val="bg2">
                    <a:lumMod val="25000"/>
                  </a:schemeClr>
                </a:solidFill>
              </a:rPr>
              <a:t>Ершов использовал многие народные сказочные сюжеты (об Иване-дураке, Сивке-Бурке, Жар-птице и другие) . (Сказку Жар-птица и Василиса-царевна из сборника А.Н.Афанасьева), создав на их основе вполне оригинальное произведение, по стихотворной форме (4-стопный хорей с парной рифмовкой) близкое пушкинским литературным обработкам русских сказок (А.Ярославцев передавал слова А.С.Пушкина, сказанные автору Конька-Горбунка: «Теперь этот род сочинений можно мне и оставить»; есть также малодостоверное сообщение П.В.Анненкова, что первые четыре строки сказки принадлежат Пушкину). Образ Конька-Горбунка вполне оригинален. Тем не менее сказка Ершова бытовала как народное произведение, вызывая к жизни множество подражаний и прямых подделок (например, в 1870–1890-х вышло около 40 поддельных Коньков-Горбунков общим тиражом около 350 тыс. экз.). С подлинными образцами устного народного творчества Конька-Горбунка роднит не только особая сказительская манера – веселая, с прибаутками, балагурством, обращениями к слушателям и т.п., но и «комизм» запечатленного в сказке крестьянского мировоззрения («против неба – на земле»), соседство достоверно изображенных быта и нравов крестьян со сказочными чудесами (напр., на спине наказанного кита стоит село, обитатели которого живут своими обыденными заботами и радостями) и мн. др. Образ Ершовского Ивана - дурака, ироничного, скрывающего за своими дурачествами, нарушениями общепринятых норм поведения настоящую мудрость, бескорыстие и внутреннюю свободу, выявил смысловые возможности «дураков» русских сказок, родственных юродивым в церковной традиции.</a:t>
            </a:r>
          </a:p>
          <a:p>
            <a:endParaRPr lang="ru-RU" dirty="0"/>
          </a:p>
        </p:txBody>
      </p:sp>
      <p:pic>
        <p:nvPicPr>
          <p:cNvPr id="5" name="Рисунок 4" descr="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2" y="214290"/>
            <a:ext cx="2449666" cy="6500858"/>
          </a:xfrm>
          <a:prstGeom prst="rect">
            <a:avLst/>
          </a:prstGeom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285720" y="214290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9" name="Управляющая кнопка: настраиваемая 8">
            <a:hlinkClick r:id="" action="ppaction://noaction" highlightClick="1"/>
          </p:cNvPr>
          <p:cNvSpPr/>
          <p:nvPr/>
        </p:nvSpPr>
        <p:spPr>
          <a:xfrm>
            <a:off x="1428728" y="2428868"/>
            <a:ext cx="6000792" cy="3786214"/>
          </a:xfrm>
          <a:prstGeom prst="actionButtonBlank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Жил-был крестьянин, у которого было 3 сына, Данило – умный, Гаврило – «и так, и сяк», младший - </a:t>
            </a:r>
            <a:r>
              <a:rPr lang="ru-RU" dirty="0" err="1" smtClean="0"/>
              <a:t>Иван-дурак</a:t>
            </a:r>
            <a:r>
              <a:rPr lang="ru-RU" dirty="0" smtClean="0"/>
              <a:t>. Заметили братья, что в поле, где они выращивают пшено, пропадают посевы. Решили они дежурить по очереди по ночам. Во время своей смены Иван увидел в поле белую кобылу с золотой гривой, вскочил на нее и поскакал. Кобыла обещает Ивану родить трех коней, двух красавцев и одного с горбиком на спине в обмен на свою свободу. Иван соглашается, но кобыла предупреждает его, что двух коней он может продать, а третьего должен оставить себе, он выручит в трудную минуту. Через три дня кобылица выполнила свое обещание.</a:t>
            </a:r>
            <a:endParaRPr lang="ru-RU" dirty="0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786842" y="6500834"/>
            <a:ext cx="357158" cy="35716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500034" y="0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86058"/>
            <a:ext cx="7358114" cy="2308324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Однажды старшие братья увидели двух коней, увели их и продали. Конек-горбунок рассказал хозяину о произошедшем, Иван опечалился, вскочил на конька и догнал братьев, но помиловал их Иван и, решив продать коней, поехал с ними в город.</a:t>
            </a:r>
            <a:br>
              <a:rPr lang="ru-RU" dirty="0" smtClean="0"/>
            </a:br>
            <a:r>
              <a:rPr lang="ru-RU" dirty="0" smtClean="0"/>
              <a:t>Ночью они увидели огонек и отправили Ивана на разведку. Видит Иван - чудный свет кругом струится, но не греет, не дымится. Конек говорит, что это перо Жар-птицы, которое приносит несчастье. Но Иван не слушает конька, и прячет перо себе под шапку.</a:t>
            </a:r>
            <a:endParaRPr lang="ru-RU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357158" y="142852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348" y="2714620"/>
            <a:ext cx="7572428" cy="3139321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На ярмарке коней сразу же заметил городничий и уговорил царя купить красавцев. Однако по дороге во дворец кони разворачиваются и убегают назад к Ивану. Видя это, царь устраивает Ивана на работу во дворец – управляющим конюшен.</a:t>
            </a:r>
            <a:br>
              <a:rPr lang="ru-RU" dirty="0" smtClean="0"/>
            </a:br>
            <a:r>
              <a:rPr lang="ru-RU" dirty="0" smtClean="0"/>
              <a:t>Злой спальник хочет во что бы то ни стало избавиться от Ивана, но видит, что лошади ухожены и накормлены. Ночью он тайком пробирается в конюшню и видит: Иван достает перо </a:t>
            </a:r>
            <a:r>
              <a:rPr lang="ru-RU" dirty="0" err="1" smtClean="0"/>
              <a:t>Жар-Птицы</a:t>
            </a:r>
            <a:r>
              <a:rPr lang="ru-RU" dirty="0" smtClean="0"/>
              <a:t>, и освещая им помещение, убирает и чистит коней и ложится спать. Спальник похищает перо и докладывает обо всем царю. Утром царь зовет к себе Ивана и требует поймать ему Жар-птицу. Иван, не зная как быть, возвращается к коньку и плачет, но горбунок обещает помочь ему.</a:t>
            </a:r>
            <a:endParaRPr lang="ru-RU" dirty="0"/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8715404" y="6357958"/>
            <a:ext cx="428596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Круглая лента лицом вверх 2"/>
          <p:cNvSpPr/>
          <p:nvPr/>
        </p:nvSpPr>
        <p:spPr>
          <a:xfrm>
            <a:off x="285720" y="142852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857496"/>
            <a:ext cx="7929618" cy="2031325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Иван берет пшено и вино заморское и верхом на горбунке скачет за </a:t>
            </a:r>
            <a:r>
              <a:rPr lang="ru-RU" dirty="0" err="1" smtClean="0"/>
              <a:t>чудо-птицей</a:t>
            </a:r>
            <a:r>
              <a:rPr lang="ru-RU" dirty="0" smtClean="0"/>
              <a:t>. Едут они долго, и наконец приезжают в лес, посреди которого - гора из серебра. К ручью у горы прилетают Жар-птицы. Иван в одно корыто насыпал зерна и налил вина, а во второе сам спрятался. Только Жар-птица подлетела, Иван тут же ее схватил. Радостный возвращается Иван во дворец и доставляет царю его заказ, за что царь повышает Ивана до царского стремянного.</a:t>
            </a:r>
            <a:endParaRPr lang="ru-RU" dirty="0"/>
          </a:p>
        </p:txBody>
      </p:sp>
      <p:sp>
        <p:nvSpPr>
          <p:cNvPr id="5" name="Управляющая кнопка: далее 4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428596" cy="42860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Круглая лента лицом вверх 1"/>
          <p:cNvSpPr/>
          <p:nvPr/>
        </p:nvSpPr>
        <p:spPr>
          <a:xfrm>
            <a:off x="357158" y="214290"/>
            <a:ext cx="8286808" cy="2214578"/>
          </a:xfrm>
          <a:prstGeom prst="ellipseRibbon2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latin typeface="+mj-lt"/>
              </a:rPr>
              <a:t>Сюжет сказки.</a:t>
            </a:r>
            <a:endParaRPr lang="ru-RU" sz="4800" dirty="0"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85786" y="2857496"/>
            <a:ext cx="7358114" cy="2862322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/>
              <a:t>Спальник завидует Ивану и находит новый способ выгнать его из дворца: говорит царю, что на берегу океана видел Царь-девицу на золотой лодке. Царь тут же посылает Ивана на поиски дочери Месяца. И снова конек берется помочь хозяину.</a:t>
            </a:r>
            <a:br>
              <a:rPr lang="ru-RU" dirty="0" smtClean="0"/>
            </a:br>
            <a:r>
              <a:rPr lang="ru-RU" dirty="0" smtClean="0"/>
              <a:t>По приезду Иван раскладывает шатер, накрывает скатерть со сластями, дожидается, пока царевна подойдет к накрытой поляне, хватает ее и привозит царю. Царь тут же влюбляется в красавицу и предлагает ей выйти за него замуж. Однако Царь-девица говорит, что сначала он должен достать со дна океана ее перстень. И снова Иван с Коньком-Горбунком отправляются в путь-дорогу исполнять повеление царя.</a:t>
            </a:r>
            <a:endParaRPr lang="ru-RU" dirty="0"/>
          </a:p>
        </p:txBody>
      </p:sp>
      <p:sp>
        <p:nvSpPr>
          <p:cNvPr id="4" name="Управляющая кнопка: далее 3">
            <a:hlinkClick r:id="rId3" action="ppaction://hlinksldjump" highlightClick="1"/>
          </p:cNvPr>
          <p:cNvSpPr/>
          <p:nvPr/>
        </p:nvSpPr>
        <p:spPr>
          <a:xfrm>
            <a:off x="8715404" y="6357958"/>
            <a:ext cx="428596" cy="50004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150</TotalTime>
  <Words>819</Words>
  <PresentationFormat>Экран (4:3)</PresentationFormat>
  <Paragraphs>25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Ершов Петр Павлович</dc:title>
  <cp:lastModifiedBy>Your User Name</cp:lastModifiedBy>
  <cp:revision>23</cp:revision>
  <dcterms:modified xsi:type="dcterms:W3CDTF">2015-01-18T18:18:38Z</dcterms:modified>
</cp:coreProperties>
</file>