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7"/>
  </p:notesMasterIdLst>
  <p:sldIdLst>
    <p:sldId id="257" r:id="rId2"/>
    <p:sldId id="275" r:id="rId3"/>
    <p:sldId id="284" r:id="rId4"/>
    <p:sldId id="271" r:id="rId5"/>
    <p:sldId id="273" r:id="rId6"/>
    <p:sldId id="274" r:id="rId7"/>
    <p:sldId id="277" r:id="rId8"/>
    <p:sldId id="278" r:id="rId9"/>
    <p:sldId id="272" r:id="rId10"/>
    <p:sldId id="276" r:id="rId11"/>
    <p:sldId id="279" r:id="rId12"/>
    <p:sldId id="280" r:id="rId13"/>
    <p:sldId id="281" r:id="rId14"/>
    <p:sldId id="283" r:id="rId15"/>
    <p:sldId id="287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20" d="100"/>
        <a:sy n="2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учителя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Затягивающая</c:v>
                </c:pt>
                <c:pt idx="1">
                  <c:v>На деньги</c:v>
                </c:pt>
                <c:pt idx="2">
                  <c:v>Пустая трата времени</c:v>
                </c:pt>
                <c:pt idx="3">
                  <c:v>Не знаю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40</c:v>
                </c:pt>
                <c:pt idx="1">
                  <c:v>45</c:v>
                </c:pt>
                <c:pt idx="2">
                  <c:v>10</c:v>
                </c:pt>
                <c:pt idx="3">
                  <c:v>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учащиеся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Затягивающая</c:v>
                </c:pt>
                <c:pt idx="1">
                  <c:v>На деньги</c:v>
                </c:pt>
                <c:pt idx="2">
                  <c:v>Пустая трата времени</c:v>
                </c:pt>
                <c:pt idx="3">
                  <c:v>Не знаю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35</c:v>
                </c:pt>
                <c:pt idx="1">
                  <c:v>45</c:v>
                </c:pt>
                <c:pt idx="2">
                  <c:v>5</c:v>
                </c:pt>
                <c:pt idx="3">
                  <c:v>15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жители села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Затягивающая</c:v>
                </c:pt>
                <c:pt idx="1">
                  <c:v>На деньги</c:v>
                </c:pt>
                <c:pt idx="2">
                  <c:v>Пустая трата времени</c:v>
                </c:pt>
                <c:pt idx="3">
                  <c:v>Не знаю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50</c:v>
                </c:pt>
                <c:pt idx="1">
                  <c:v>35</c:v>
                </c:pt>
                <c:pt idx="2">
                  <c:v>4</c:v>
                </c:pt>
                <c:pt idx="3">
                  <c:v>11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9514864"/>
        <c:axId val="239515424"/>
      </c:barChart>
      <c:catAx>
        <c:axId val="23951486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39515424"/>
        <c:crosses val="autoZero"/>
        <c:auto val="1"/>
        <c:lblAlgn val="ctr"/>
        <c:lblOffset val="100"/>
        <c:noMultiLvlLbl val="0"/>
      </c:catAx>
      <c:valAx>
        <c:axId val="23951542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3951486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учителя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Редко</c:v>
                </c:pt>
                <c:pt idx="1">
                  <c:v>Зависит от случая</c:v>
                </c:pt>
                <c:pt idx="2">
                  <c:v>Да</c:v>
                </c:pt>
                <c:pt idx="3">
                  <c:v>Нет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37</c:v>
                </c:pt>
                <c:pt idx="1">
                  <c:v>10</c:v>
                </c:pt>
                <c:pt idx="2">
                  <c:v>3</c:v>
                </c:pt>
                <c:pt idx="3">
                  <c:v>50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учащиеся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Редко</c:v>
                </c:pt>
                <c:pt idx="1">
                  <c:v>Зависит от случая</c:v>
                </c:pt>
                <c:pt idx="2">
                  <c:v>Да</c:v>
                </c:pt>
                <c:pt idx="3">
                  <c:v>Нет</c:v>
                </c:pt>
              </c:strCache>
            </c:strRef>
          </c:cat>
          <c:val>
            <c:numRef>
              <c:f>Лист1!$C$2:$C$5</c:f>
              <c:numCache>
                <c:formatCode>General</c:formatCode>
                <c:ptCount val="4"/>
                <c:pt idx="0">
                  <c:v>27</c:v>
                </c:pt>
                <c:pt idx="1">
                  <c:v>28</c:v>
                </c:pt>
                <c:pt idx="2">
                  <c:v>33</c:v>
                </c:pt>
                <c:pt idx="3">
                  <c:v>22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жители села</c:v>
                </c:pt>
              </c:strCache>
            </c:strRef>
          </c:tx>
          <c:invertIfNegative val="0"/>
          <c:cat>
            <c:strRef>
              <c:f>Лист1!$A$2:$A$5</c:f>
              <c:strCache>
                <c:ptCount val="4"/>
                <c:pt idx="0">
                  <c:v>Редко</c:v>
                </c:pt>
                <c:pt idx="1">
                  <c:v>Зависит от случая</c:v>
                </c:pt>
                <c:pt idx="2">
                  <c:v>Да</c:v>
                </c:pt>
                <c:pt idx="3">
                  <c:v>Нет</c:v>
                </c:pt>
              </c:strCache>
            </c:strRef>
          </c:cat>
          <c:val>
            <c:numRef>
              <c:f>Лист1!$D$2:$D$5</c:f>
              <c:numCache>
                <c:formatCode>General</c:formatCode>
                <c:ptCount val="4"/>
                <c:pt idx="0">
                  <c:v>22</c:v>
                </c:pt>
                <c:pt idx="1">
                  <c:v>11</c:v>
                </c:pt>
                <c:pt idx="2">
                  <c:v>7</c:v>
                </c:pt>
                <c:pt idx="3">
                  <c:v>60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9518784"/>
        <c:axId val="239519344"/>
      </c:barChart>
      <c:catAx>
        <c:axId val="239518784"/>
        <c:scaling>
          <c:orientation val="minMax"/>
        </c:scaling>
        <c:delete val="0"/>
        <c:axPos val="b"/>
        <c:numFmt formatCode="General" sourceLinked="0"/>
        <c:majorTickMark val="out"/>
        <c:minorTickMark val="none"/>
        <c:tickLblPos val="nextTo"/>
        <c:crossAx val="239519344"/>
        <c:crosses val="autoZero"/>
        <c:auto val="1"/>
        <c:lblAlgn val="ctr"/>
        <c:lblOffset val="100"/>
        <c:noMultiLvlLbl val="0"/>
      </c:catAx>
      <c:valAx>
        <c:axId val="239519344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23951878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4.1666666666666678E-2"/>
          <c:y val="0.21117647058823541"/>
          <c:w val="0.62802083333333492"/>
          <c:h val="0.72509803921568716"/>
        </c:manualLayout>
      </c:layout>
      <c:bar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36535696"/>
        <c:axId val="236536256"/>
      </c:barChart>
      <c:catAx>
        <c:axId val="236535696"/>
        <c:scaling>
          <c:orientation val="minMax"/>
        </c:scaling>
        <c:delete val="0"/>
        <c:axPos val="b"/>
        <c:majorTickMark val="out"/>
        <c:minorTickMark val="none"/>
        <c:tickLblPos val="nextTo"/>
        <c:crossAx val="236536256"/>
        <c:crosses val="autoZero"/>
        <c:auto val="1"/>
        <c:lblAlgn val="ctr"/>
        <c:lblOffset val="100"/>
        <c:noMultiLvlLbl val="0"/>
      </c:catAx>
      <c:valAx>
        <c:axId val="236536256"/>
        <c:scaling>
          <c:orientation val="minMax"/>
        </c:scaling>
        <c:delete val="0"/>
        <c:axPos val="l"/>
        <c:majorGridlines/>
        <c:majorTickMark val="out"/>
        <c:minorTickMark val="none"/>
        <c:tickLblPos val="nextTo"/>
        <c:crossAx val="23653569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6FED53C-D92E-4CF5-86BA-4253C8208335}" type="datetimeFigureOut">
              <a:rPr lang="ru-RU" smtClean="0"/>
              <a:pPr/>
              <a:t>04.03.2014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88A2FA-1ECB-413C-B2F5-CDB109D666B4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832852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88A2FA-1ECB-413C-B2F5-CDB109D666B4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245925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88A2FA-1ECB-413C-B2F5-CDB109D666B4}" type="slidenum">
              <a:rPr lang="ru-RU" smtClean="0"/>
              <a:pPr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888213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3/4/2014</a:t>
            </a:fld>
            <a:endParaRPr lang="en-US" dirty="0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3/4/2014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3/4/2014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3/4/2014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3/4/2014</a:t>
            </a:fld>
            <a:endParaRPr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3/4/2014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3/4/2014</a:t>
            </a:fld>
            <a:endParaRPr lang="en-US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3/4/2014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3/4/2014</a:t>
            </a:fld>
            <a:endParaRPr lang="en-US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3/4/2014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3/4/2014</a:t>
            </a:fld>
            <a:endParaRPr lang="en-US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3/4/2014</a:t>
            </a:fld>
            <a:endParaRPr lang="en-US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hyperlink" Target="http://www.relef.ru/data/catalog/products/121106.jpg" TargetMode="Externa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png"/><Relationship Id="rId4" Type="http://schemas.microsoft.com/office/2007/relationships/hdphoto" Target="../media/hdphoto1.wdp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all-hotels.ru/photos/87625.jpg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2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mg.oboz.obozrevatel.com/files/NewsPhoto/2009/09/25/323663/173413_image_large.jpg" TargetMode="External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magiccasino.ru/source/istorija-azartnykh-igr/foto/8.jpg" TargetMode="External"/><Relationship Id="rId7" Type="http://schemas.openxmlformats.org/officeDocument/2006/relationships/image" Target="../media/image2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ummerboard.ru/images/iphones_wallpapers/71.jpg" TargetMode="Externa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komandagb.ucoz.ru/_fr/0/s5620408.jpg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allday.ru/uploads/posts/2009-02/1234470156_shutterstock_1914678.jpg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F:\альбом\1 сентября 2013\P1080784.JPG"/>
          <p:cNvPicPr>
            <a:picLocks noGrp="1"/>
          </p:cNvPicPr>
          <p:nvPr>
            <p:ph type="pic" idx="1"/>
          </p:nvPr>
        </p:nvPicPr>
        <p:blipFill>
          <a:blip r:embed="rId3" cstate="print">
            <a:lum bright="-10000" contrast="20000"/>
          </a:blip>
          <a:srcRect l="17119" r="17119"/>
          <a:stretch>
            <a:fillRect/>
          </a:stretch>
        </p:blipFill>
        <p:spPr bwMode="auto">
          <a:prstGeom prst="ellipse">
            <a:avLst/>
          </a:prstGeom>
          <a:ln w="190500" cap="rnd">
            <a:solidFill>
              <a:srgbClr val="C8C6BD"/>
            </a:solidFill>
            <a:prstDash val="solid"/>
          </a:ln>
          <a:effectLst>
            <a:outerShdw blurRad="127000" algn="bl" rotWithShape="0">
              <a:srgbClr val="000000"/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9" name="TextBox 8"/>
          <p:cNvSpPr txBox="1"/>
          <p:nvPr/>
        </p:nvSpPr>
        <p:spPr>
          <a:xfrm>
            <a:off x="1752600" y="53340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143000" y="228600"/>
            <a:ext cx="708424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филиал №2 МБОУ «Первомайская СОШ»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4724400" y="1524000"/>
            <a:ext cx="44196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Районный конкурс ученических проектов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математике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Номинация «Фейерверк»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133600" y="5503783"/>
            <a:ext cx="701040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/>
              <a:t>    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Автор работы: Кузнецова Надежда ученица 9 класса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Руководитель: Фебенчукова Е. В. учитель математики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          </a:t>
            </a:r>
          </a:p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                                     п.Восточный 2014 год</a:t>
            </a:r>
          </a:p>
          <a:p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5029200" y="3124200"/>
            <a:ext cx="39268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/>
              <a:t> </a:t>
            </a:r>
            <a:r>
              <a:rPr lang="ru-RU" sz="2000" b="1" dirty="0" smtClean="0">
                <a:latin typeface="Gungsuh" pitchFamily="18" charset="-127"/>
                <a:ea typeface="Gungsuh" pitchFamily="18" charset="-127"/>
                <a:cs typeface="Meiryo UI" pitchFamily="34" charset="-128"/>
              </a:rPr>
              <a:t>Можно ли выиграть в азартных играх?</a:t>
            </a:r>
            <a:endParaRPr lang="ru-RU" sz="2000" b="1" dirty="0">
              <a:latin typeface="Gungsuh" pitchFamily="18" charset="-127"/>
              <a:ea typeface="Gungsuh" pitchFamily="18" charset="-127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  <a:alpha val="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5800" y="457200"/>
            <a:ext cx="6858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Теория вероятностей решает вопрос: </a:t>
            </a:r>
            <a:r>
              <a:rPr lang="ru-RU" sz="2400" b="1" i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Как часто наступает то, или иное событие в большой серии испытаний со случайными исходами, которые происходят в одинаковых условиях? </a:t>
            </a:r>
            <a:endParaRPr lang="ru-RU" sz="2400" b="1" i="1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58504" y="2133600"/>
            <a:ext cx="696149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Случайное событием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-  событие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, которое может произойти, а может и не произойти в процессе наблюдения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или эксперимента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58504" y="2886671"/>
            <a:ext cx="6199496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А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случайное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событие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Р(А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)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- вероятность события А, </a:t>
            </a: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N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- число всех возможных исходов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,</a:t>
            </a: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М-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число благоприятных исходов события А. </a:t>
            </a:r>
            <a:endParaRPr lang="ru-RU" dirty="0" smtClean="0">
              <a:latin typeface="Times New Roman" panose="02020603050405020304" pitchFamily="18" charset="0"/>
              <a:ea typeface="Calibri" panose="020F0502020204030204" pitchFamily="34" charset="0"/>
            </a:endParaRPr>
          </a:p>
          <a:p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Вероятностью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события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называют отношение числа благоприятных исхода испытания к числу всех равновозможных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исходов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 </a:t>
            </a:r>
            <a:r>
              <a:rPr lang="ru-RU" dirty="0" smtClean="0"/>
              <a:t>Р(А) =          ,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где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k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-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число устраивающих нас вариантов (благоприятных исходов), а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n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- общее число возможных вариантов. Таким образом, все задачи по теории вероятностей сводятся к нахождению чисел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n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 и 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k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. </a:t>
            </a:r>
            <a:endParaRPr lang="ru-RU" dirty="0"/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3327" tIns="44436" rIns="33327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                     . </a:t>
            </a:r>
          </a:p>
        </p:txBody>
      </p:sp>
      <p:pic>
        <p:nvPicPr>
          <p:cNvPr id="8" name="Picture 5" descr="Картинка 62 из 27338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accent5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FilmGrain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48400" y="2886671"/>
            <a:ext cx="1600200" cy="1564928"/>
          </a:xfrm>
          <a:prstGeom prst="rect">
            <a:avLst/>
          </a:prstGeom>
          <a:noFill/>
          <a:ln>
            <a:noFill/>
          </a:ln>
          <a:scene3d>
            <a:camera prst="perspectiveRelaxedModerately"/>
            <a:lightRig rig="threePt" dir="t"/>
          </a:scene3d>
          <a:sp3d>
            <a:bevelT prst="angl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12289" name="Picture 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962400" y="4495800"/>
            <a:ext cx="657225" cy="38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  <a:alpha val="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88118" y="1248637"/>
            <a:ext cx="601105" cy="4142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33327" tIns="44436" rIns="33327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</a:rPr>
              <a:t>     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525896" y="440128"/>
            <a:ext cx="2645340" cy="5878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Игра в </a:t>
            </a:r>
            <a:r>
              <a:rPr lang="ru-RU" sz="2800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лотерею</a:t>
            </a:r>
            <a:r>
              <a:rPr lang="ru-RU" sz="2800" dirty="0" smtClean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ru-RU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457165" y="1402952"/>
            <a:ext cx="369741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В прошлые века процветала так называемая </a:t>
            </a:r>
            <a:r>
              <a:rPr lang="ru-RU" b="1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Генуэзская </a:t>
            </a: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лотерея</a:t>
            </a:r>
            <a:endParaRPr lang="ru-RU" dirty="0"/>
          </a:p>
        </p:txBody>
      </p:sp>
      <p:pic>
        <p:nvPicPr>
          <p:cNvPr id="15" name="Picture 5" descr="Картинка 16 из 202838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1248637"/>
            <a:ext cx="2864914" cy="18718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14" name="Прямоугольник 13"/>
          <p:cNvSpPr/>
          <p:nvPr/>
        </p:nvSpPr>
        <p:spPr>
          <a:xfrm>
            <a:off x="1296579" y="3485953"/>
            <a:ext cx="6858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Участники лотереи покупали билеты, на которых стояли числа от 1 до 90. В день розыгрыша лотереи из мешка, содержавшего жетоны с числами от 1 до 99, вынимали пять жетонов. Выигрывали те, у которых все числа на билете были среди вынутых из мешка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.</a:t>
            </a:r>
          </a:p>
          <a:p>
            <a:r>
              <a:rPr lang="ru-RU" dirty="0" smtClean="0">
                <a:latin typeface="Times New Roman" panose="02020603050405020304" pitchFamily="18" charset="0"/>
              </a:rPr>
              <a:t>Многие люди пытались обогатиться, участвуя в этой лотерее не удалось это сделать, но почти никому это не удалось. </a:t>
            </a:r>
          </a:p>
          <a:p>
            <a:pPr algn="ctr"/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</a:rPr>
              <a:t>Лотерея была рассчитана так, чтобы в выигрыше оставались ее устроители.</a:t>
            </a:r>
            <a:endParaRPr lang="ru-RU" i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628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  <a:alpha val="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29000" y="76465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Требуется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угадать шесть отобранных (счастливых карточек) из общего количества имеющихся в наличии 49.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9200" y="304800"/>
            <a:ext cx="1726965" cy="129654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Прямоугольник 3"/>
          <p:cNvSpPr/>
          <p:nvPr/>
        </p:nvSpPr>
        <p:spPr>
          <a:xfrm>
            <a:off x="4230158" y="228600"/>
            <a:ext cx="25124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Лото «Миллион»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762000" y="3733800"/>
            <a:ext cx="7010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Наша цель состоит в «угадывании» этих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цветных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карточек, и чем большее их число мы угадываем, тем лучше. </a:t>
            </a:r>
            <a:endParaRPr lang="ru-RU" dirty="0"/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40718638"/>
              </p:ext>
            </p:extLst>
          </p:nvPr>
        </p:nvGraphicFramePr>
        <p:xfrm>
          <a:off x="838198" y="2057399"/>
          <a:ext cx="6934201" cy="1529431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416885"/>
                <a:gridCol w="724062"/>
                <a:gridCol w="724062"/>
                <a:gridCol w="724062"/>
                <a:gridCol w="724062"/>
                <a:gridCol w="724062"/>
                <a:gridCol w="724062"/>
                <a:gridCol w="724062"/>
                <a:gridCol w="724062"/>
                <a:gridCol w="724820"/>
              </a:tblGrid>
              <a:tr h="524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solidFill>
                            <a:schemeClr val="tx1"/>
                          </a:solidFill>
                          <a:effectLst/>
                        </a:rPr>
                        <a:t>1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2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3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4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5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6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7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8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9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10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29273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11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</a:rPr>
                        <a:t>12</a:t>
                      </a:r>
                      <a:endParaRPr lang="ru-RU" sz="1400" b="1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</a:rPr>
                        <a:t>13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</a:rPr>
                        <a:t>14</a:t>
                      </a:r>
                      <a:endParaRPr lang="ru-RU" sz="1400" b="1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</a:rPr>
                        <a:t>15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</a:rPr>
                        <a:t>16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</a:rPr>
                        <a:t>17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</a:rPr>
                        <a:t>18</a:t>
                      </a:r>
                      <a:endParaRPr lang="ru-RU" sz="1400" b="1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</a:rPr>
                        <a:t>19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</a:rPr>
                        <a:t>20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29273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21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</a:rPr>
                        <a:t>22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</a:rPr>
                        <a:t>23</a:t>
                      </a:r>
                      <a:endParaRPr lang="ru-RU" sz="1400" b="1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</a:rPr>
                        <a:t>24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</a:rPr>
                        <a:t>25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</a:rPr>
                        <a:t>26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</a:rPr>
                        <a:t>27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</a:rPr>
                        <a:t>28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</a:rPr>
                        <a:t>29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</a:rPr>
                        <a:t>30</a:t>
                      </a:r>
                      <a:endParaRPr lang="ru-RU" sz="1400" b="1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292739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31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</a:rPr>
                        <a:t>32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</a:rPr>
                        <a:t>33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</a:rPr>
                        <a:t>34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</a:rPr>
                        <a:t>35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b="1" dirty="0">
                          <a:solidFill>
                            <a:srgbClr val="C00000"/>
                          </a:solidFill>
                          <a:effectLst/>
                        </a:rPr>
                        <a:t>36</a:t>
                      </a:r>
                      <a:endParaRPr lang="ru-RU" sz="1400" b="1" dirty="0">
                        <a:solidFill>
                          <a:srgbClr val="C00000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</a:rPr>
                        <a:t>37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</a:rPr>
                        <a:t>38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</a:rPr>
                        <a:t>39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</a:rPr>
                        <a:t>40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  <a:tr h="440902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solidFill>
                            <a:schemeClr val="tx1"/>
                          </a:solidFill>
                          <a:effectLst/>
                        </a:rPr>
                        <a:t>41</a:t>
                      </a:r>
                      <a:endParaRPr lang="ru-RU" sz="1100" b="0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</a:rPr>
                        <a:t>42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</a:rPr>
                        <a:t>43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</a:rPr>
                        <a:t>44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</a:rPr>
                        <a:t>45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</a:rPr>
                        <a:t>46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</a:rPr>
                        <a:t>47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</a:rPr>
                        <a:t>48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</a:rPr>
                        <a:t>49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0" dirty="0">
                          <a:effectLst/>
                        </a:rPr>
                        <a:t> </a:t>
                      </a:r>
                      <a:endParaRPr lang="ru-RU" sz="1100" b="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762000" y="4495800"/>
            <a:ext cx="7010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Какова вероятность того, что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выбранная карточка 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окажется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цветной? </a:t>
            </a:r>
            <a:r>
              <a:rPr lang="ru-RU" dirty="0">
                <a:solidFill>
                  <a:schemeClr val="accent1">
                    <a:lumMod val="50000"/>
                  </a:schemeClr>
                </a:solidFill>
              </a:rPr>
              <a:t>6/49≈0,12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5270310"/>
            <a:ext cx="7239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Какова вероятность того, что выбранная карточка окажется </a:t>
            </a:r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не цветной</a:t>
            </a:r>
            <a:r>
              <a:rPr lang="ru-RU" dirty="0">
                <a:latin typeface="Times New Roman" panose="02020603050405020304" pitchFamily="18" charset="0"/>
                <a:ea typeface="Calibri" panose="020F0502020204030204" pitchFamily="34" charset="0"/>
              </a:rPr>
              <a:t>?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43/49≈0,88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8681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  <a:alpha val="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57400" y="381000"/>
            <a:ext cx="381700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Игра в игровые автоматы</a:t>
            </a:r>
            <a:endParaRPr lang="ru-RU" sz="24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143000" y="1066800"/>
          <a:ext cx="1905000" cy="1682496"/>
        </p:xfrm>
        <a:graphic>
          <a:graphicData uri="http://schemas.openxmlformats.org/drawingml/2006/table">
            <a:tbl>
              <a:tblPr/>
              <a:tblGrid>
                <a:gridCol w="990600"/>
                <a:gridCol w="914400"/>
              </a:tblGrid>
              <a:tr h="0">
                <a:tc grid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ТАБЛИЦА ВЫИГРЫШЕЙ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хх0 =1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888=20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хх7=2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125=25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х00=5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333=25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Х77-10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444=50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111=15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555=50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999=15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000=100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222=20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777=200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9217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95800" y="1066800"/>
            <a:ext cx="1054101" cy="381000"/>
          </a:xfrm>
          <a:prstGeom prst="rect">
            <a:avLst/>
          </a:prstGeom>
          <a:noFill/>
        </p:spPr>
      </p:pic>
      <p:sp>
        <p:nvSpPr>
          <p:cNvPr id="9219" name="Rectangle 3"/>
          <p:cNvSpPr>
            <a:spLocks noChangeArrowheads="1"/>
          </p:cNvSpPr>
          <p:nvPr/>
        </p:nvSpPr>
        <p:spPr bwMode="auto">
          <a:xfrm>
            <a:off x="5638800" y="1066800"/>
            <a:ext cx="914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0,001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33800" y="1066800"/>
            <a:ext cx="7620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Р(999) =</a:t>
            </a:r>
            <a:endParaRPr lang="ru-RU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95800" y="1524000"/>
            <a:ext cx="1143000" cy="413133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3733800" y="1524000"/>
            <a:ext cx="76174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Р(Х99) =</a:t>
            </a:r>
            <a:endParaRPr lang="ru-RU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3"/>
          <p:cNvSpPr>
            <a:spLocks noChangeArrowheads="1"/>
          </p:cNvSpPr>
          <p:nvPr/>
        </p:nvSpPr>
        <p:spPr bwMode="auto">
          <a:xfrm>
            <a:off x="5638800" y="1524000"/>
            <a:ext cx="914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 0,009</a:t>
            </a:r>
            <a:r>
              <a:rPr kumimoji="0" lang="ru-RU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733800" y="2057400"/>
            <a:ext cx="99060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Р(ХХ9) =</a:t>
            </a:r>
            <a:endParaRPr lang="ru-RU" sz="1200" dirty="0" smtClean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638800" y="1981200"/>
            <a:ext cx="6799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</a:t>
            </a:r>
            <a:r>
              <a:rPr lang="ru-RU" sz="1200" dirty="0" smtClean="0">
                <a:latin typeface="Times New Roman" pitchFamily="18" charset="0"/>
                <a:ea typeface="Calibri" pitchFamily="34" charset="0"/>
                <a:cs typeface="Times New Roman" pitchFamily="18" charset="0"/>
              </a:rPr>
              <a:t>0,09</a:t>
            </a:r>
            <a:r>
              <a:rPr lang="ru-RU" sz="1100" dirty="0" smtClean="0">
                <a:latin typeface="Arial" pitchFamily="34" charset="0"/>
                <a:cs typeface="Arial" pitchFamily="34" charset="0"/>
              </a:rPr>
              <a:t> </a:t>
            </a:r>
            <a:endParaRPr lang="ru-RU" sz="28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224" name="Rectangle 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9223" name="Picture 7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648200" y="2057400"/>
            <a:ext cx="895350" cy="371475"/>
          </a:xfrm>
          <a:prstGeom prst="rect">
            <a:avLst/>
          </a:prstGeom>
          <a:noFill/>
        </p:spPr>
      </p:pic>
      <p:graphicFrame>
        <p:nvGraphicFramePr>
          <p:cNvPr id="20" name="Таблица 19"/>
          <p:cNvGraphicFramePr>
            <a:graphicFrameLocks noGrp="1"/>
          </p:cNvGraphicFramePr>
          <p:nvPr/>
        </p:nvGraphicFramePr>
        <p:xfrm>
          <a:off x="1447800" y="3429000"/>
          <a:ext cx="6077585" cy="841248"/>
        </p:xfrm>
        <a:graphic>
          <a:graphicData uri="http://schemas.openxmlformats.org/drawingml/2006/table">
            <a:tbl>
              <a:tblPr/>
              <a:tblGrid>
                <a:gridCol w="759460"/>
                <a:gridCol w="759460"/>
                <a:gridCol w="759460"/>
                <a:gridCol w="759460"/>
                <a:gridCol w="759460"/>
                <a:gridCol w="760095"/>
                <a:gridCol w="760095"/>
                <a:gridCol w="760095"/>
              </a:tblGrid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Х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5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25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50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500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75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р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0,09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0,09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0,009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0,009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0,001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0,001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125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250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250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125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1000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100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75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0,001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0,001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0,001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0,001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0,001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0,001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0,001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Calibri"/>
                          <a:cs typeface="Times New Roman"/>
                        </a:rPr>
                        <a:t>0,001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225" name="Rectangle 9"/>
          <p:cNvSpPr>
            <a:spLocks noChangeArrowheads="1"/>
          </p:cNvSpPr>
          <p:nvPr/>
        </p:nvSpPr>
        <p:spPr bwMode="auto">
          <a:xfrm>
            <a:off x="2133600" y="2971800"/>
            <a:ext cx="47244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итоге закон распределения случайной величины Х имеет вид: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27" name="Rectangle 11"/>
          <p:cNvSpPr>
            <a:spLocks noChangeArrowheads="1"/>
          </p:cNvSpPr>
          <p:nvPr/>
        </p:nvSpPr>
        <p:spPr bwMode="auto">
          <a:xfrm>
            <a:off x="1143000" y="4724400"/>
            <a:ext cx="67818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 [Х]</a:t>
            </a:r>
            <a:r>
              <a:rPr kumimoji="0" lang="ru-RU" sz="12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=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226" name="Picture 10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28800" y="4724400"/>
            <a:ext cx="6153150" cy="571500"/>
          </a:xfrm>
          <a:prstGeom prst="rect">
            <a:avLst/>
          </a:prstGeom>
          <a:noFill/>
        </p:spPr>
      </p:pic>
      <p:sp>
        <p:nvSpPr>
          <p:cNvPr id="9228" name="Rectangle 12"/>
          <p:cNvSpPr>
            <a:spLocks noChangeArrowheads="1"/>
          </p:cNvSpPr>
          <p:nvPr/>
        </p:nvSpPr>
        <p:spPr bwMode="auto">
          <a:xfrm>
            <a:off x="0" y="10287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229" name="Rectangle 13"/>
          <p:cNvSpPr>
            <a:spLocks noChangeArrowheads="1"/>
          </p:cNvSpPr>
          <p:nvPr/>
        </p:nvSpPr>
        <p:spPr bwMode="auto">
          <a:xfrm>
            <a:off x="1981200" y="5486400"/>
            <a:ext cx="4419600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 проиграете свои деньги и вдобавок потратите время!!! 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6" name="Picture 20" descr="Картинка 22 из 34057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77000" y="228600"/>
            <a:ext cx="1488571" cy="1676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405149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  <a:alpha val="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609600" y="3337411"/>
            <a:ext cx="7086600" cy="23391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Вычислим вероятность каждого события. Вероятность Р (1) того, что выпадает 1, равна</a:t>
            </a:r>
            <a:r>
              <a:rPr lang="ru-RU" sz="1600" dirty="0" smtClean="0"/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600" dirty="0" smtClean="0"/>
              <a:t>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(один благоприятный случай из шести возможных), а вероятность выпадения любого числа, равна     Математическое ожидание рассчитывается как сумма всех вероятностей, умноженных на соответствующие доходы или  убытки, (доход берем со знаком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“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плюс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”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а убыток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”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минус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“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). В нашем случае математическое ожидание будет равно М [Х]=4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·     –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30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·  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-        = -  1,66 евро. Эта игра будет справедливой, если при выпадении чего-либо, отличного от 1, мы будем получать 6 евро, поскольку: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 [Х]=6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·    –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30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·     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</a:t>
            </a:r>
            <a:r>
              <a:rPr lang="ru-RU" sz="1600" dirty="0" smtClean="0"/>
              <a:t>0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381000" y="5544235"/>
            <a:ext cx="73152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Вывод: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1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Из примера следует, что вероятность получения выигрыша меньше, чем проигрыша. 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accent1">
                  <a:lumMod val="5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7" descr="Картинка 44 из 20995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" y="609600"/>
            <a:ext cx="2160587" cy="16224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3810000" y="228600"/>
            <a:ext cx="154741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Игра в кости</a:t>
            </a:r>
            <a:endParaRPr lang="ru-RU" sz="1400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819400" y="60960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Кости – одна из древнейших игр. Инструменты для игры являются кубики. Каждый игрок бросает некоторое количество игральных костей (1 – 5), после чего результат броска используется для определения победителя или проигравшего.</a:t>
            </a:r>
            <a:endParaRPr lang="ru-RU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09600" y="2438400"/>
            <a:ext cx="716280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Задача 1: Мы бросаем кости, если выпадает 1, то вы платите € 30, а если что-то другое, то вы выигрываете € 4.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5800" y="2971800"/>
            <a:ext cx="1219200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Решение: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47800" y="3657600"/>
            <a:ext cx="76200" cy="330200"/>
          </a:xfrm>
          <a:prstGeom prst="rect">
            <a:avLst/>
          </a:prstGeom>
          <a:noFill/>
        </p:spPr>
      </p:pic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7177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7176" name="Picture 8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00" y="5334000"/>
            <a:ext cx="85725" cy="371475"/>
          </a:xfrm>
          <a:prstGeom prst="rect">
            <a:avLst/>
          </a:prstGeom>
          <a:noFill/>
        </p:spPr>
      </p:pic>
      <p:pic>
        <p:nvPicPr>
          <p:cNvPr id="18" name="Picture 8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5200" y="3886200"/>
            <a:ext cx="76200" cy="371475"/>
          </a:xfrm>
          <a:prstGeom prst="rect">
            <a:avLst/>
          </a:prstGeom>
          <a:noFill/>
        </p:spPr>
      </p:pic>
      <p:sp>
        <p:nvSpPr>
          <p:cNvPr id="7179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sp>
        <p:nvSpPr>
          <p:cNvPr id="7181" name="Rectangle 1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7180" name="Picture 1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53000" y="4572000"/>
            <a:ext cx="76200" cy="330200"/>
          </a:xfrm>
          <a:prstGeom prst="rect">
            <a:avLst/>
          </a:prstGeom>
          <a:noFill/>
        </p:spPr>
      </p:pic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86400" y="4572000"/>
            <a:ext cx="76200" cy="330200"/>
          </a:xfrm>
          <a:prstGeom prst="rect">
            <a:avLst/>
          </a:prstGeom>
          <a:noFill/>
        </p:spPr>
      </p:pic>
      <p:sp>
        <p:nvSpPr>
          <p:cNvPr id="7183" name="Rectangle 1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7182" name="Picture 14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19800" y="4572000"/>
            <a:ext cx="171450" cy="371475"/>
          </a:xfrm>
          <a:prstGeom prst="rect">
            <a:avLst/>
          </a:prstGeom>
          <a:noFill/>
        </p:spPr>
      </p:pic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 dirty="0"/>
          </a:p>
        </p:txBody>
      </p:sp>
      <p:pic>
        <p:nvPicPr>
          <p:cNvPr id="8193" name="Picture 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33600" y="5334000"/>
            <a:ext cx="85725" cy="3714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87873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  <a:alpha val="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4114800" y="304800"/>
            <a:ext cx="15919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457200" y="2667000"/>
            <a:ext cx="7315200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 примере вероятностных задач я выяснила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000" b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выигрыш в азартных играх ничтожно мал и сводится к нулю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большинство людей считает, что игра в карты, игровые автоматы, рулетку и т. п. являются азартными, так как играют в них на деньги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однако на деньги можно играть и в теннис, и в шахматы. Теннисисты и шахматисты получают большие гонорары за выигрыши в турнирах, но в них главную роль играет все - таки мастерство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ru-RU" sz="2000" b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есть игры, в которых от игроков уже не требуется никакого умения, а все зависит от случая</a:t>
            </a:r>
            <a:r>
              <a:rPr kumimoji="0" lang="ru-RU" sz="2000" b="0" u="none" strike="noStrike" cap="none" normalizeH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</a:t>
            </a:r>
            <a:r>
              <a:rPr kumimoji="0" lang="ru-RU" sz="2000" b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игра в кости, рулетку, игровые автоматы и т. п.)</a:t>
            </a:r>
          </a:p>
        </p:txBody>
      </p:sp>
      <p:pic>
        <p:nvPicPr>
          <p:cNvPr id="5" name="Picture 20" descr="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990600"/>
            <a:ext cx="1728787" cy="13684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2895600" y="762000"/>
            <a:ext cx="50292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Мне хотелось, чтобы моя работа помогла людям не совершать ошибки, которые они допускают, играя в азартные игры.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Я надеюсь, что моим проектом воспользуются учителя математики, и учащиеся при изучении раздела </a:t>
            </a: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latin typeface="Calibri"/>
                <a:ea typeface="Calibri" pitchFamily="34" charset="0"/>
                <a:cs typeface="Times New Roman" pitchFamily="18" charset="0"/>
              </a:rPr>
              <a:t>«</a:t>
            </a: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Теория вероятностей и статистика</a:t>
            </a:r>
            <a:r>
              <a:rPr lang="ru-RU" i="1" dirty="0" smtClean="0">
                <a:solidFill>
                  <a:schemeClr val="accent1">
                    <a:lumMod val="50000"/>
                  </a:schemeClr>
                </a:solidFill>
                <a:latin typeface="Calibri"/>
                <a:ea typeface="Calibri" pitchFamily="34" charset="0"/>
                <a:cs typeface="Times New Roman" pitchFamily="18" charset="0"/>
              </a:rPr>
              <a:t>»</a:t>
            </a:r>
            <a:endParaRPr lang="ru-RU" i="1" dirty="0" smtClean="0">
              <a:solidFill>
                <a:schemeClr val="accent1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2680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  <a:alpha val="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Диаграмма 6"/>
          <p:cNvGraphicFramePr/>
          <p:nvPr/>
        </p:nvGraphicFramePr>
        <p:xfrm>
          <a:off x="914400" y="1981200"/>
          <a:ext cx="6400800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Прямоугольник 7"/>
          <p:cNvSpPr/>
          <p:nvPr/>
        </p:nvSpPr>
        <p:spPr>
          <a:xfrm>
            <a:off x="1752600" y="381000"/>
            <a:ext cx="456323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Результаты опроса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295400" y="1371600"/>
            <a:ext cx="67818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 в Вашем понимании есть азартная игра?</a:t>
            </a:r>
            <a:endParaRPr lang="ru-RU" sz="2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1" descr="j0400660_Ful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5105400"/>
            <a:ext cx="1508300" cy="11019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  <a:alpha val="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1676400" y="1905000"/>
          <a:ext cx="5029200" cy="3327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1905000" y="381000"/>
            <a:ext cx="456323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Результаты опроса</a:t>
            </a:r>
            <a:endParaRPr lang="ru-RU" sz="40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81200" y="1295400"/>
            <a:ext cx="441614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Можно ли выиграть в азартных играх?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3" descr="ruletk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5257800"/>
            <a:ext cx="1871663" cy="1411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22859484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  <a:alpha val="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838200"/>
            <a:ext cx="28144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lang="ru-RU" sz="3200" b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371600" y="2133600"/>
            <a:ext cx="6477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«Теория вероятностей и статистика – две важные области, неразрывно связанные с нашей повседневной деятельностью» </a:t>
            </a:r>
          </a:p>
          <a:p>
            <a:pPr algn="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У. Уивер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838200" y="4572000"/>
            <a:ext cx="7239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математика соприкасается с обыденной жизнью гораздо более тесно, чем этому учат традиционно в школе. </a:t>
            </a:r>
            <a:endParaRPr lang="ru-RU" sz="2400" dirty="0"/>
          </a:p>
        </p:txBody>
      </p:sp>
      <p:pic>
        <p:nvPicPr>
          <p:cNvPr id="10" name="Picture 31" descr="lovi_udachu_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81000"/>
            <a:ext cx="2245881" cy="1676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  <a:alpha val="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Диаграмма 9"/>
          <p:cNvGraphicFramePr/>
          <p:nvPr/>
        </p:nvGraphicFramePr>
        <p:xfrm>
          <a:off x="3352800" y="3962400"/>
          <a:ext cx="2438400" cy="14478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1" name="Прямоугольник 10"/>
          <p:cNvSpPr/>
          <p:nvPr/>
        </p:nvSpPr>
        <p:spPr>
          <a:xfrm>
            <a:off x="381000" y="1446261"/>
            <a:ext cx="75438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bg2">
                    <a:lumMod val="25000"/>
                  </a:schemeClr>
                </a:solidFill>
                <a:latin typeface="Times New Roman" pitchFamily="18" charset="0"/>
                <a:cs typeface="Times New Roman" pitchFamily="18" charset="0"/>
              </a:rPr>
              <a:t>Цель проекта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>
              <a:buFont typeface="Arial" pitchFamily="34" charset="0"/>
              <a:buChar char="•"/>
            </a:pP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провести вероятностный анализ азартных игр</a:t>
            </a:r>
          </a:p>
          <a:p>
            <a:pPr>
              <a:buFont typeface="Arial" pitchFamily="34" charset="0"/>
              <a:buChar char="•"/>
            </a:pPr>
            <a:r>
              <a:rPr lang="ru-RU" sz="3600" i="1" dirty="0">
                <a:latin typeface="Times New Roman" pitchFamily="18" charset="0"/>
                <a:cs typeface="Times New Roman" pitchFamily="18" charset="0"/>
              </a:rPr>
              <a:t>на примерах задач доказать</a:t>
            </a:r>
            <a:r>
              <a:rPr lang="ru-RU" sz="3600" i="1" dirty="0" smtClean="0">
                <a:latin typeface="Times New Roman" pitchFamily="18" charset="0"/>
                <a:cs typeface="Times New Roman" pitchFamily="18" charset="0"/>
              </a:rPr>
              <a:t>, что вероятность выигрыша очень мала </a:t>
            </a:r>
          </a:p>
        </p:txBody>
      </p:sp>
      <p:pic>
        <p:nvPicPr>
          <p:cNvPr id="12" name="Picture 7" descr="Картинка 128 из 273387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l="8956"/>
          <a:stretch>
            <a:fillRect/>
          </a:stretch>
        </p:blipFill>
        <p:spPr bwMode="auto">
          <a:xfrm>
            <a:off x="6553200" y="4308583"/>
            <a:ext cx="1549336" cy="25494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  <a:alpha val="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381000" y="533400"/>
            <a:ext cx="79248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Задача проекта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проанализировать наиболее привлекательные азартные игры </a:t>
            </a:r>
          </a:p>
          <a:p>
            <a:pPr>
              <a:buFont typeface="Arial" pitchFamily="34" charset="0"/>
              <a:buChar char="•"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провести опрос-исследование среди учащихся, учителей и жителей поселка по теме «что в Вашем понимании есть азартные игры?» и «можно ли предугадать результат игры, в которой властвует случай?».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" name="Picture 9" descr="Картинка 84 из 20995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123836"/>
            <a:ext cx="2590800" cy="1734164"/>
          </a:xfrm>
          <a:prstGeom prst="rect">
            <a:avLst/>
          </a:prstGeom>
          <a:noFill/>
          <a:ln w="38100">
            <a:solidFill>
              <a:schemeClr val="accent2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  <a:alpha val="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457200" y="1447800"/>
            <a:ext cx="76962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36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Можно ли предугадать результат игры, в которой властвует случай? </a:t>
            </a:r>
          </a:p>
          <a:p>
            <a:pPr algn="ctr"/>
            <a:endParaRPr lang="ru-RU" sz="3600" i="1" dirty="0" smtClean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Да, если вычислить математическое ожидание. </a:t>
            </a:r>
            <a:endParaRPr lang="ru-RU" sz="3600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429000" y="685800"/>
            <a:ext cx="195399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Гипотеза</a:t>
            </a:r>
            <a:endParaRPr lang="ru-RU" sz="36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33" descr="Картинка 3 из 6783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2895600" y="4495800"/>
            <a:ext cx="3025775" cy="188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  <a:alpha val="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048000" y="609600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i="1" dirty="0" smtClean="0"/>
              <a:t> 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Христиан Гюйгенс </a:t>
            </a:r>
            <a:r>
              <a:rPr lang="ru-RU" sz="1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(1629 – 1695) </a:t>
            </a:r>
            <a:endParaRPr lang="ru-RU" sz="1400" b="1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Дом\Desktop\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457200"/>
            <a:ext cx="1219200" cy="196987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3048000" y="1143000"/>
            <a:ext cx="4858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1657 г. появляется труд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«О расчетах при игре в кости» — одна из первых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работ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теории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вероятностей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://fs.nashaucheba.ru/tw_files2/urls_2/245/d-244863/img2.jpg"/>
          <p:cNvPicPr>
            <a:picLocks noChangeAspect="1" noChangeArrowheads="1"/>
          </p:cNvPicPr>
          <p:nvPr/>
        </p:nvPicPr>
        <p:blipFill>
          <a:blip r:embed="rId3" cstate="print"/>
          <a:srcRect l="2958" t="4000" r="73042" b="52000"/>
          <a:stretch>
            <a:fillRect/>
          </a:stretch>
        </p:blipFill>
        <p:spPr bwMode="auto">
          <a:xfrm>
            <a:off x="6324600" y="2286000"/>
            <a:ext cx="1274618" cy="1752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2743200" y="2819400"/>
            <a:ext cx="343946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Пьер де Ферма </a:t>
            </a:r>
            <a:r>
              <a:rPr lang="ru-RU" sz="16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(1601 – 1665)</a:t>
            </a:r>
            <a:endParaRPr lang="ru-RU" sz="1600" b="1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0" name="Picture 6" descr="http://fs.nashaucheba.ru/tw_files2/urls_2/245/d-244863/img4.jpg"/>
          <p:cNvPicPr>
            <a:picLocks noChangeAspect="1" noChangeArrowheads="1"/>
          </p:cNvPicPr>
          <p:nvPr/>
        </p:nvPicPr>
        <p:blipFill>
          <a:blip r:embed="rId4" cstate="print"/>
          <a:srcRect l="70000" t="1333" r="9000" b="58667"/>
          <a:stretch>
            <a:fillRect/>
          </a:stretch>
        </p:blipFill>
        <p:spPr bwMode="auto">
          <a:xfrm>
            <a:off x="533400" y="3124200"/>
            <a:ext cx="1371600" cy="19202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10" name="Прямоугольник 9"/>
          <p:cNvSpPr/>
          <p:nvPr/>
        </p:nvSpPr>
        <p:spPr>
          <a:xfrm>
            <a:off x="1981200" y="3657600"/>
            <a:ext cx="3136884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Блез Паскаль </a:t>
            </a:r>
            <a:r>
              <a:rPr lang="ru-RU" sz="1400" b="1" i="1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(1601 – 1665) </a:t>
            </a:r>
            <a:endParaRPr lang="ru-RU" sz="1400" b="1" i="1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2362200" y="4419600"/>
            <a:ext cx="518160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Исследуя прогнозирование выигрыша в азартных играх, Блез Паскаль и Пьер Ферма открыли первые вероятностные закономерности, возникающие при бросании костей.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75000"/>
            <a:alpha val="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1" y="304801"/>
            <a:ext cx="1371600" cy="1903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3" name="TextBox 2"/>
          <p:cNvSpPr txBox="1"/>
          <p:nvPr/>
        </p:nvSpPr>
        <p:spPr>
          <a:xfrm>
            <a:off x="3276600" y="533400"/>
            <a:ext cx="333700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Якоб Бернулли </a:t>
            </a:r>
            <a:r>
              <a:rPr lang="ru-RU" sz="14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(1654 </a:t>
            </a:r>
            <a:r>
              <a:rPr lang="ru-RU" sz="1400" b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– 1705) </a:t>
            </a:r>
            <a:endParaRPr lang="ru-RU" sz="1400" b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4558" y="2667000"/>
            <a:ext cx="1371600" cy="195942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Прямоугольник 4"/>
          <p:cNvSpPr/>
          <p:nvPr/>
        </p:nvSpPr>
        <p:spPr>
          <a:xfrm>
            <a:off x="443323" y="3180500"/>
            <a:ext cx="566655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Андрей Николаевич Колмогоров </a:t>
            </a:r>
            <a:r>
              <a:rPr lang="ru-RU" sz="14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(1903 – 1987</a:t>
            </a:r>
            <a:r>
              <a:rPr lang="ru-RU" sz="2400" b="1" i="1" dirty="0" smtClean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endParaRPr lang="ru-RU" sz="2400" b="1" i="1" dirty="0">
              <a:solidFill>
                <a:schemeClr val="accent1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09800" y="1268955"/>
            <a:ext cx="4572000" cy="101566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 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Дал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доказательство закона больших чисел в простейшем случае независимых испытаний. </a:t>
            </a:r>
            <a:endParaRPr lang="ru-RU" sz="2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26461" y="4023246"/>
            <a:ext cx="5500276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Современный вид теории вероятностей получила благодаря аксиоматизации, предложенной Андреем Николаевичем Колмогоровым. В результате теория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вероятностей приобрела </a:t>
            </a:r>
            <a:r>
              <a:rPr lang="ru-RU" sz="2000" dirty="0">
                <a:latin typeface="Times New Roman" panose="02020603050405020304" pitchFamily="18" charset="0"/>
                <a:ea typeface="Calibri" panose="020F0502020204030204" pitchFamily="34" charset="0"/>
              </a:rPr>
              <a:t>строгий математический вклад и окончательно стала восприниматься как один из разделов </a:t>
            </a:r>
            <a:r>
              <a:rPr lang="ru-RU" sz="2000" dirty="0" smtClean="0">
                <a:latin typeface="Times New Roman" panose="02020603050405020304" pitchFamily="18" charset="0"/>
                <a:ea typeface="Calibri" panose="020F0502020204030204" pitchFamily="34" charset="0"/>
              </a:rPr>
              <a:t>математики.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1019</TotalTime>
  <Words>1100</Words>
  <Application>Microsoft Office PowerPoint</Application>
  <PresentationFormat>Экран (4:3)</PresentationFormat>
  <Paragraphs>181</Paragraphs>
  <Slides>15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4" baseType="lpstr">
      <vt:lpstr>Gungsuh</vt:lpstr>
      <vt:lpstr>Meiryo UI</vt:lpstr>
      <vt:lpstr>Arial</vt:lpstr>
      <vt:lpstr>Calibri</vt:lpstr>
      <vt:lpstr>Times New Roman</vt:lpstr>
      <vt:lpstr>Trebuchet MS</vt:lpstr>
      <vt:lpstr>Wingdings</vt:lpstr>
      <vt:lpstr>Wingdings 2</vt:lpstr>
      <vt:lpstr>Изящная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Дом</dc:creator>
  <cp:lastModifiedBy>1</cp:lastModifiedBy>
  <cp:revision>82</cp:revision>
  <dcterms:created xsi:type="dcterms:W3CDTF">2014-02-22T09:59:37Z</dcterms:created>
  <dcterms:modified xsi:type="dcterms:W3CDTF">2014-03-04T08:05:54Z</dcterms:modified>
</cp:coreProperties>
</file>