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3"/>
  </p:notesMasterIdLst>
  <p:sldIdLst>
    <p:sldId id="282" r:id="rId2"/>
    <p:sldId id="283" r:id="rId3"/>
    <p:sldId id="256" r:id="rId4"/>
    <p:sldId id="257" r:id="rId5"/>
    <p:sldId id="259" r:id="rId6"/>
    <p:sldId id="260" r:id="rId7"/>
    <p:sldId id="276" r:id="rId8"/>
    <p:sldId id="265" r:id="rId9"/>
    <p:sldId id="266" r:id="rId10"/>
    <p:sldId id="267" r:id="rId11"/>
    <p:sldId id="263" r:id="rId12"/>
    <p:sldId id="262" r:id="rId13"/>
    <p:sldId id="258" r:id="rId14"/>
    <p:sldId id="269" r:id="rId15"/>
    <p:sldId id="268" r:id="rId16"/>
    <p:sldId id="270" r:id="rId17"/>
    <p:sldId id="264" r:id="rId18"/>
    <p:sldId id="284" r:id="rId19"/>
    <p:sldId id="271" r:id="rId20"/>
    <p:sldId id="273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6A6"/>
    <a:srgbClr val="4B01D1"/>
    <a:srgbClr val="00FF00"/>
    <a:srgbClr val="FFFF00"/>
    <a:srgbClr val="06CC0F"/>
    <a:srgbClr val="FF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94" autoAdjust="0"/>
  </p:normalViewPr>
  <p:slideViewPr>
    <p:cSldViewPr>
      <p:cViewPr varScale="1">
        <p:scale>
          <a:sx n="67" d="100"/>
          <a:sy n="67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49F2BD-73D6-438F-A9D3-44255604F226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F5F3FE-A741-4BC1-8941-3147B000FD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186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F167F-4A5C-40D3-A746-256E5C97EE8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F167F-4A5C-40D3-A746-256E5C97EE8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gif"/><Relationship Id="rId4" Type="http://schemas.openxmlformats.org/officeDocument/2006/relationships/image" Target="../media/image3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Box 1"/>
          <p:cNvSpPr txBox="1">
            <a:spLocks noChangeArrowheads="1"/>
          </p:cNvSpPr>
          <p:nvPr/>
        </p:nvSpPr>
        <p:spPr bwMode="auto">
          <a:xfrm>
            <a:off x="2936659" y="4653136"/>
            <a:ext cx="5543730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C06A6"/>
                </a:solidFill>
                <a:latin typeface="Times New Roman" pitchFamily="18" charset="0"/>
                <a:cs typeface="Times New Roman" pitchFamily="18" charset="0"/>
              </a:rPr>
              <a:t>Автор презентации: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C06A6"/>
                </a:solidFill>
                <a:latin typeface="Times New Roman" pitchFamily="18" charset="0"/>
                <a:cs typeface="Times New Roman" pitchFamily="18" charset="0"/>
              </a:rPr>
              <a:t> учитель начальных классов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C06A6"/>
                </a:solidFill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sz="2400" b="1" dirty="0">
                <a:solidFill>
                  <a:srgbClr val="CC06A6"/>
                </a:solidFill>
                <a:latin typeface="Times New Roman" pitchFamily="18" charset="0"/>
                <a:cs typeface="Times New Roman" pitchFamily="18" charset="0"/>
              </a:rPr>
              <a:t>« СОШ № 2</a:t>
            </a:r>
            <a:r>
              <a:rPr lang="ru-RU" sz="2400" b="1" dirty="0" smtClean="0">
                <a:solidFill>
                  <a:srgbClr val="CC06A6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b="1" dirty="0">
                <a:solidFill>
                  <a:srgbClr val="CC06A6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400" b="1" dirty="0" smtClean="0">
                <a:solidFill>
                  <a:srgbClr val="CC06A6"/>
                </a:solidFill>
                <a:latin typeface="Times New Roman" pitchFamily="18" charset="0"/>
                <a:cs typeface="Times New Roman" pitchFamily="18" charset="0"/>
              </a:rPr>
              <a:t>Кирова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C06A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CC06A6"/>
                </a:solidFill>
                <a:latin typeface="Times New Roman" pitchFamily="18" charset="0"/>
                <a:cs typeface="Times New Roman" pitchFamily="18" charset="0"/>
              </a:rPr>
              <a:t>Коврова</a:t>
            </a:r>
            <a:r>
              <a:rPr lang="ru-RU" sz="2400" b="1" dirty="0" smtClean="0">
                <a:solidFill>
                  <a:srgbClr val="CC06A6"/>
                </a:solidFill>
                <a:latin typeface="Times New Roman" pitchFamily="18" charset="0"/>
                <a:cs typeface="Times New Roman" pitchFamily="18" charset="0"/>
              </a:rPr>
              <a:t> Елена Викторовна.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                                          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52428" y="2816307"/>
            <a:ext cx="52406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Учебник входит в систему «Школа России»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Авторы: Л. Ф. Климанова, В. Г. Горецкий,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М. В. Голованова. </a:t>
            </a:r>
          </a:p>
        </p:txBody>
      </p:sp>
      <p:pic>
        <p:nvPicPr>
          <p:cNvPr id="2050" name="Picture 2" descr="http://www.bookin.org.ru/book/3483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24" y="2755379"/>
            <a:ext cx="2685139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7864" y="225101"/>
            <a:ext cx="873925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итературного чтения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4 классе.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141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/>
          </p:cNvSpPr>
          <p:nvPr>
            <p:ph idx="1"/>
          </p:nvPr>
        </p:nvSpPr>
        <p:spPr>
          <a:xfrm>
            <a:off x="179512" y="1484783"/>
            <a:ext cx="5545013" cy="4569941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dirty="0" smtClean="0">
                <a:solidFill>
                  <a:srgbClr val="C00000"/>
                </a:solidFill>
                <a:latin typeface="Bodoni MT Black" pitchFamily="18" charset="0"/>
              </a:rPr>
              <a:t>5. Кем был дед </a:t>
            </a:r>
            <a:r>
              <a:rPr lang="ru-RU" b="1" dirty="0" err="1" smtClean="0">
                <a:solidFill>
                  <a:srgbClr val="C00000"/>
                </a:solidFill>
                <a:latin typeface="Bodoni MT Black" pitchFamily="18" charset="0"/>
              </a:rPr>
              <a:t>Кокованя</a:t>
            </a:r>
            <a:r>
              <a:rPr lang="ru-RU" b="1" dirty="0" smtClean="0">
                <a:solidFill>
                  <a:srgbClr val="C00000"/>
                </a:solidFill>
                <a:latin typeface="Bodoni MT Black" pitchFamily="18" charset="0"/>
              </a:rPr>
              <a:t>?</a:t>
            </a:r>
          </a:p>
          <a:p>
            <a:pPr>
              <a:buFont typeface="Arial" charset="0"/>
              <a:buNone/>
            </a:pPr>
            <a:endParaRPr lang="ru-RU" dirty="0" smtClean="0">
              <a:solidFill>
                <a:srgbClr val="C00000"/>
              </a:solidFill>
              <a:latin typeface="Bodoni MT Black" pitchFamily="18" charset="0"/>
            </a:endParaRPr>
          </a:p>
          <a:p>
            <a:pPr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  <a:latin typeface="Bodoni MT Black" pitchFamily="18" charset="0"/>
              </a:rPr>
              <a:t>А) лесником</a:t>
            </a:r>
          </a:p>
          <a:p>
            <a:pPr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  <a:latin typeface="Bodoni MT Black" pitchFamily="18" charset="0"/>
              </a:rPr>
              <a:t>Б) охотником</a:t>
            </a:r>
          </a:p>
          <a:p>
            <a:pPr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  <a:latin typeface="Bodoni MT Black" pitchFamily="18" charset="0"/>
              </a:rPr>
              <a:t>В) охотником и </a:t>
            </a:r>
          </a:p>
          <a:p>
            <a:pPr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  <a:latin typeface="Bodoni MT Black" pitchFamily="18" charset="0"/>
              </a:rPr>
              <a:t>золотоискателем</a:t>
            </a:r>
          </a:p>
        </p:txBody>
      </p:sp>
      <p:pic>
        <p:nvPicPr>
          <p:cNvPr id="54277" name="Picture 5" descr="Photobuck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052736"/>
            <a:ext cx="3456384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978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Проблема урока:</a:t>
            </a:r>
            <a:endParaRPr lang="ru-RU" sz="5400" b="1" dirty="0">
              <a:solidFill>
                <a:srgbClr val="FF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D:\точ.рис\точечные рисунки\мальчик.bm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43182"/>
            <a:ext cx="2071670" cy="4214818"/>
          </a:xfrm>
          <a:prstGeom prst="rect">
            <a:avLst/>
          </a:prstGeom>
          <a:noFill/>
        </p:spPr>
      </p:pic>
      <p:pic>
        <p:nvPicPr>
          <p:cNvPr id="5" name="Picture 2" descr="D:\точ.рис\точечные рисунки\мальчик.bm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072330" y="2643182"/>
            <a:ext cx="2071670" cy="4214818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2214546" y="2214554"/>
            <a:ext cx="2214578" cy="2143140"/>
          </a:xfrm>
          <a:prstGeom prst="cloudCallout">
            <a:avLst>
              <a:gd name="adj1" fmla="val -70228"/>
              <a:gd name="adj2" fmla="val 21758"/>
            </a:avLst>
          </a:prstGeom>
          <a:solidFill>
            <a:srgbClr val="1AF2F2"/>
          </a:solidFill>
          <a:ln>
            <a:solidFill>
              <a:srgbClr val="F517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-облако 7"/>
          <p:cNvSpPr/>
          <p:nvPr/>
        </p:nvSpPr>
        <p:spPr>
          <a:xfrm>
            <a:off x="4500562" y="2143116"/>
            <a:ext cx="2428892" cy="2000264"/>
          </a:xfrm>
          <a:prstGeom prst="cloudCallout">
            <a:avLst>
              <a:gd name="adj1" fmla="val 69051"/>
              <a:gd name="adj2" fmla="val 30246"/>
            </a:avLst>
          </a:prstGeom>
          <a:solidFill>
            <a:srgbClr val="1AF2F2"/>
          </a:solidFill>
          <a:ln>
            <a:solidFill>
              <a:srgbClr val="F517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2857496"/>
            <a:ext cx="26411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Рассказ!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29190" y="2714620"/>
            <a:ext cx="20717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Сказка!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27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26" name="Line 22"/>
          <p:cNvSpPr>
            <a:spLocks noChangeShapeType="1"/>
          </p:cNvSpPr>
          <p:nvPr/>
        </p:nvSpPr>
        <p:spPr bwMode="auto">
          <a:xfrm flipH="1">
            <a:off x="5004047" y="1294211"/>
            <a:ext cx="2528799" cy="936104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0383" y="332656"/>
            <a:ext cx="2880320" cy="108012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Рассказ</a:t>
            </a:r>
            <a:endParaRPr lang="ru-RU" sz="5400" b="1" dirty="0">
              <a:solidFill>
                <a:srgbClr val="00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707904" y="296652"/>
            <a:ext cx="2160240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b="1" dirty="0" smtClean="0">
                <a:solidFill>
                  <a:srgbClr val="CC06A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Сказ</a:t>
            </a:r>
            <a:endParaRPr lang="ru-RU" sz="6600" b="1" dirty="0">
              <a:solidFill>
                <a:srgbClr val="CC06A6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003776" y="404664"/>
            <a:ext cx="288870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Сказка</a:t>
            </a:r>
            <a:endParaRPr lang="ru-RU" b="1" dirty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12135" y="2374004"/>
            <a:ext cx="2987824" cy="2783188"/>
          </a:xfrm>
          <a:prstGeom prst="verticalScroll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Повествование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</a:p>
          <a:p>
            <a:pPr>
              <a:buNone/>
            </a:pP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описывающее </a:t>
            </a:r>
          </a:p>
          <a:p>
            <a:pPr>
              <a:buNone/>
            </a:pPr>
            <a:r>
              <a:rPr lang="ru-RU" b="1" i="1" u="sng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реальный</a:t>
            </a:r>
          </a:p>
          <a:p>
            <a:pPr>
              <a:buNone/>
            </a:pP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жизненный случай,</a:t>
            </a:r>
          </a:p>
          <a:p>
            <a:pPr>
              <a:buNone/>
            </a:pP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эпизод из жизни</a:t>
            </a:r>
          </a:p>
          <a:p>
            <a:pPr>
              <a:buNone/>
            </a:pP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ероев.</a:t>
            </a:r>
            <a:endParaRPr lang="ru-RU" b="1" i="1" dirty="0">
              <a:solidFill>
                <a:schemeClr val="bg2">
                  <a:lumMod val="1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6003776" y="2378844"/>
            <a:ext cx="2987824" cy="2850356"/>
          </a:xfrm>
          <a:prstGeom prst="vertic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b="1" i="1" u="sng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Волшебство</a:t>
            </a:r>
            <a:r>
              <a:rPr lang="ru-RU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</a:p>
          <a:p>
            <a:pPr>
              <a:buNone/>
            </a:pPr>
            <a:r>
              <a:rPr lang="ru-RU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фантастический</a:t>
            </a:r>
          </a:p>
          <a:p>
            <a:pPr algn="ctr">
              <a:buNone/>
            </a:pPr>
            <a:r>
              <a:rPr lang="ru-RU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</a:t>
            </a:r>
            <a:r>
              <a:rPr lang="ru-RU" b="1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ымысел.</a:t>
            </a:r>
            <a:endParaRPr lang="ru-RU" b="1" i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Вертикальный свиток 10"/>
          <p:cNvSpPr/>
          <p:nvPr/>
        </p:nvSpPr>
        <p:spPr>
          <a:xfrm>
            <a:off x="3015952" y="2348880"/>
            <a:ext cx="2987824" cy="4104456"/>
          </a:xfrm>
          <a:prstGeom prst="verticalScroll">
            <a:avLst/>
          </a:prstGeom>
          <a:solidFill>
            <a:srgbClr val="CC06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Литературный </a:t>
            </a:r>
            <a:r>
              <a:rPr lang="ru-RU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жанр,</a:t>
            </a:r>
          </a:p>
          <a:p>
            <a:pPr>
              <a:buNone/>
            </a:pPr>
            <a:r>
              <a:rPr lang="ru-RU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описывающий</a:t>
            </a:r>
          </a:p>
          <a:p>
            <a:pPr>
              <a:buNone/>
            </a:pPr>
            <a:r>
              <a:rPr lang="ru-RU" i="1" u="sng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реальную </a:t>
            </a:r>
            <a:r>
              <a:rPr lang="ru-RU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жизнь героев,</a:t>
            </a:r>
          </a:p>
          <a:p>
            <a:pPr>
              <a:buNone/>
            </a:pPr>
            <a:r>
              <a:rPr lang="ru-RU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которой происходят</a:t>
            </a:r>
          </a:p>
          <a:p>
            <a:pPr>
              <a:buNone/>
            </a:pPr>
            <a:r>
              <a:rPr lang="ru-RU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необыкновенные ,</a:t>
            </a:r>
          </a:p>
          <a:p>
            <a:pPr>
              <a:buNone/>
            </a:pPr>
            <a:r>
              <a:rPr lang="ru-RU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фантастические</a:t>
            </a:r>
            <a:r>
              <a:rPr lang="ru-RU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</a:p>
          <a:p>
            <a:pPr>
              <a:buNone/>
            </a:pPr>
            <a:r>
              <a:rPr lang="ru-RU" i="1" u="sng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волшебные </a:t>
            </a:r>
            <a:r>
              <a:rPr lang="ru-RU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события.</a:t>
            </a:r>
            <a:endParaRPr lang="ru-RU" i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Line 22"/>
          <p:cNvSpPr>
            <a:spLocks noChangeShapeType="1"/>
          </p:cNvSpPr>
          <p:nvPr/>
        </p:nvSpPr>
        <p:spPr bwMode="auto">
          <a:xfrm>
            <a:off x="1558957" y="1196752"/>
            <a:ext cx="2508988" cy="108012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Дуга 4"/>
          <p:cNvSpPr/>
          <p:nvPr/>
        </p:nvSpPr>
        <p:spPr>
          <a:xfrm rot="18949181">
            <a:off x="1889758" y="415516"/>
            <a:ext cx="914400" cy="914400"/>
          </a:xfrm>
          <a:prstGeom prst="arc">
            <a:avLst>
              <a:gd name="adj1" fmla="val 15373556"/>
              <a:gd name="adj2" fmla="val 904955"/>
            </a:avLst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18949181">
            <a:off x="6777536" y="345067"/>
            <a:ext cx="914400" cy="914400"/>
          </a:xfrm>
          <a:prstGeom prst="arc">
            <a:avLst>
              <a:gd name="adj1" fmla="val 15373556"/>
              <a:gd name="adj2" fmla="val 904955"/>
            </a:avLst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Line 22"/>
          <p:cNvSpPr>
            <a:spLocks noChangeShapeType="1"/>
          </p:cNvSpPr>
          <p:nvPr/>
        </p:nvSpPr>
        <p:spPr bwMode="auto">
          <a:xfrm flipH="1">
            <a:off x="4509864" y="1270682"/>
            <a:ext cx="19269" cy="1078197"/>
          </a:xfrm>
          <a:prstGeom prst="line">
            <a:avLst/>
          </a:prstGeom>
          <a:noFill/>
          <a:ln w="57150">
            <a:solidFill>
              <a:srgbClr val="CC06A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264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26" grpId="0" animBg="1"/>
      <p:bldP spid="7" grpId="0"/>
      <p:bldP spid="12" grpId="0" animBg="1"/>
      <p:bldP spid="5" grpId="0" animBg="1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152" y="-162272"/>
            <a:ext cx="8229600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Характеристика героев.</a:t>
            </a:r>
            <a:endParaRPr lang="ru-RU" sz="48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0467558"/>
              </p:ext>
            </p:extLst>
          </p:nvPr>
        </p:nvGraphicFramePr>
        <p:xfrm>
          <a:off x="467544" y="980728"/>
          <a:ext cx="8229600" cy="5570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4197152"/>
              </a:tblGrid>
              <a:tr h="748715">
                <a:tc>
                  <a:txBody>
                    <a:bodyPr/>
                    <a:lstStyle/>
                    <a:p>
                      <a:r>
                        <a:rPr lang="ru-RU" sz="2800" b="1" dirty="0" err="1" smtClean="0">
                          <a:solidFill>
                            <a:srgbClr val="4B01D1"/>
                          </a:solidFill>
                          <a:latin typeface="Arial" pitchFamily="34" charset="0"/>
                          <a:ea typeface="Batang" pitchFamily="18" charset="-127"/>
                          <a:cs typeface="Arial" pitchFamily="34" charset="0"/>
                        </a:rPr>
                        <a:t>Дарёнка</a:t>
                      </a:r>
                      <a:endParaRPr lang="ru-RU" sz="2800" b="1" dirty="0">
                        <a:solidFill>
                          <a:srgbClr val="4B01D1"/>
                        </a:solidFill>
                        <a:latin typeface="Arial" pitchFamily="34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err="1" smtClean="0">
                          <a:solidFill>
                            <a:srgbClr val="4B01D1"/>
                          </a:solidFill>
                          <a:latin typeface="Arial" pitchFamily="34" charset="0"/>
                          <a:ea typeface="Batang" pitchFamily="18" charset="-127"/>
                          <a:cs typeface="Arial" pitchFamily="34" charset="0"/>
                        </a:rPr>
                        <a:t>Кокованя</a:t>
                      </a:r>
                      <a:endParaRPr lang="ru-RU" sz="2800" b="1" dirty="0">
                        <a:solidFill>
                          <a:srgbClr val="4B01D1"/>
                        </a:solidFill>
                        <a:latin typeface="Arial" pitchFamily="34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9370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 Семейное положение.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solidFill>
                            <a:srgbClr val="CC06A6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Сирота</a:t>
                      </a:r>
                      <a:endParaRPr lang="ru-RU" sz="1600" b="1" dirty="0">
                        <a:solidFill>
                          <a:srgbClr val="CC06A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 Семейное положение.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solidFill>
                            <a:srgbClr val="CC06A6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Одинокий</a:t>
                      </a:r>
                      <a:endParaRPr lang="ru-RU" sz="1600" b="1" dirty="0">
                        <a:solidFill>
                          <a:srgbClr val="CC06A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95250" marB="95250"/>
                </a:tc>
              </a:tr>
              <a:tr h="992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Внешность.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solidFill>
                            <a:srgbClr val="CC06A6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шестому году, маленькая, носишка пуговкой.</a:t>
                      </a:r>
                      <a:endParaRPr lang="ru-RU" sz="1600" b="1" dirty="0">
                        <a:solidFill>
                          <a:srgbClr val="CC06A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Внешность.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solidFill>
                            <a:srgbClr val="CC06A6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Старик большой да бородатый.</a:t>
                      </a:r>
                      <a:endParaRPr lang="ru-RU" sz="1600" b="1" dirty="0">
                        <a:solidFill>
                          <a:srgbClr val="CC06A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95250" marB="95250"/>
                </a:tc>
              </a:tr>
              <a:tr h="1289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Характер.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solidFill>
                            <a:srgbClr val="CC06A6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Любопытная, веселая, смелая, ласковая, трудолюбивая, любит природу, ценит красоту.</a:t>
                      </a:r>
                      <a:endParaRPr lang="ru-RU" sz="1600" b="1" dirty="0">
                        <a:solidFill>
                          <a:srgbClr val="CC06A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Характер.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solidFill>
                            <a:srgbClr val="CC06A6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Веселый, ласковый,  добрый, трудолюбивый, любознательный, любит природу, ценит красоту.</a:t>
                      </a:r>
                      <a:endParaRPr lang="ru-RU" sz="1600" b="1" dirty="0">
                        <a:solidFill>
                          <a:srgbClr val="CC06A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95250" marB="95250"/>
                </a:tc>
              </a:tr>
              <a:tr h="1289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 Чем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занимается.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solidFill>
                            <a:srgbClr val="CC06A6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избе прибирала, похлебку да кашу  варила, кукле платье шила, любила сказки слушать.</a:t>
                      </a:r>
                      <a:endParaRPr lang="ru-RU" sz="1600" b="1" dirty="0">
                        <a:solidFill>
                          <a:srgbClr val="CC06A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 Чем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занимается.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solidFill>
                            <a:srgbClr val="CC06A6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Охотник. Летом пески промывает, золото добывает, а зимой по лесам за козлом бегает. Мастер сказки сказывать.</a:t>
                      </a:r>
                      <a:endParaRPr lang="ru-RU" sz="1600" b="1" dirty="0">
                        <a:solidFill>
                          <a:srgbClr val="CC06A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95250" marB="9525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95536" y="2218636"/>
            <a:ext cx="2664296" cy="529938"/>
          </a:xfrm>
          <a:prstGeom prst="rect">
            <a:avLst/>
          </a:prstGeom>
          <a:solidFill>
            <a:srgbClr val="E9ED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92720" y="2996952"/>
            <a:ext cx="4074736" cy="785812"/>
          </a:xfrm>
          <a:prstGeom prst="rect">
            <a:avLst/>
          </a:prstGeom>
          <a:solidFill>
            <a:srgbClr val="E9ED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259736"/>
            <a:ext cx="4123868" cy="897456"/>
          </a:xfrm>
          <a:prstGeom prst="rect">
            <a:avLst/>
          </a:prstGeom>
          <a:solidFill>
            <a:srgbClr val="E9ED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15596" y="5625244"/>
            <a:ext cx="4003808" cy="785812"/>
          </a:xfrm>
          <a:prstGeom prst="rect">
            <a:avLst/>
          </a:prstGeom>
          <a:solidFill>
            <a:srgbClr val="E9ED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19404" y="2209464"/>
            <a:ext cx="2644884" cy="539110"/>
          </a:xfrm>
          <a:prstGeom prst="rect">
            <a:avLst/>
          </a:prstGeom>
          <a:solidFill>
            <a:srgbClr val="E9ED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70872" y="3058394"/>
            <a:ext cx="3931944" cy="641796"/>
          </a:xfrm>
          <a:prstGeom prst="rect">
            <a:avLst/>
          </a:prstGeom>
          <a:solidFill>
            <a:srgbClr val="E9ED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519405" y="4236290"/>
            <a:ext cx="4159780" cy="920902"/>
          </a:xfrm>
          <a:prstGeom prst="rect">
            <a:avLst/>
          </a:prstGeom>
          <a:solidFill>
            <a:srgbClr val="E9ED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567456" y="5589240"/>
            <a:ext cx="3995364" cy="857820"/>
          </a:xfrm>
          <a:prstGeom prst="rect">
            <a:avLst/>
          </a:prstGeom>
          <a:solidFill>
            <a:srgbClr val="E9ED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980728"/>
            <a:ext cx="1554456" cy="1767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Рисунок 4" descr="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999638"/>
            <a:ext cx="1514897" cy="198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1173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/>
          <a:lstStyle/>
          <a:p>
            <a:r>
              <a:rPr lang="ru-RU" b="1" dirty="0" smtClean="0">
                <a:solidFill>
                  <a:srgbClr val="FF3300"/>
                </a:solidFill>
              </a:rPr>
              <a:t>Особенный козлик…</a:t>
            </a: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107504" y="5517232"/>
            <a:ext cx="8964488" cy="1512168"/>
          </a:xfrm>
        </p:spPr>
        <p:txBody>
          <a:bodyPr anchor="b"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той  местности, которая описана в сказе, дикими козликами называли  косуль  и оленей, так как и те, и другие имели  рога.</a:t>
            </a:r>
          </a:p>
          <a:p>
            <a:pPr marL="0" indent="0">
              <a:buNone/>
            </a:pPr>
            <a:endParaRPr lang="ru-RU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dirty="0"/>
          </a:p>
        </p:txBody>
      </p:sp>
      <p:pic>
        <p:nvPicPr>
          <p:cNvPr id="2050" name="Picture 2" descr="http://img0.liveinternet.ru/images/foto/b/0/4/3009004/f_190834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854714"/>
            <a:ext cx="4680520" cy="35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7405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Проблема урока:</a:t>
            </a:r>
            <a:endParaRPr lang="ru-RU" sz="5400" b="1" dirty="0">
              <a:solidFill>
                <a:srgbClr val="FF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D:\точ.рис\точечные рисунки\мальчик.bm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43182"/>
            <a:ext cx="2071670" cy="4214818"/>
          </a:xfrm>
          <a:prstGeom prst="rect">
            <a:avLst/>
          </a:prstGeom>
          <a:noFill/>
        </p:spPr>
      </p:pic>
      <p:pic>
        <p:nvPicPr>
          <p:cNvPr id="5" name="Picture 2" descr="D:\точ.рис\точечные рисунки\мальчик.bm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072330" y="2643182"/>
            <a:ext cx="2071670" cy="4214818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2214546" y="2214554"/>
            <a:ext cx="2214578" cy="2143140"/>
          </a:xfrm>
          <a:prstGeom prst="cloudCallout">
            <a:avLst>
              <a:gd name="adj1" fmla="val -70228"/>
              <a:gd name="adj2" fmla="val 21758"/>
            </a:avLst>
          </a:prstGeom>
          <a:solidFill>
            <a:srgbClr val="1AF2F2"/>
          </a:solidFill>
          <a:ln>
            <a:solidFill>
              <a:srgbClr val="F517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-облако 7"/>
          <p:cNvSpPr/>
          <p:nvPr/>
        </p:nvSpPr>
        <p:spPr>
          <a:xfrm>
            <a:off x="4500562" y="2143116"/>
            <a:ext cx="2428892" cy="2000264"/>
          </a:xfrm>
          <a:prstGeom prst="cloudCallout">
            <a:avLst>
              <a:gd name="adj1" fmla="val 69051"/>
              <a:gd name="adj2" fmla="val 30246"/>
            </a:avLst>
          </a:prstGeom>
          <a:solidFill>
            <a:srgbClr val="1AF2F2"/>
          </a:solidFill>
          <a:ln>
            <a:solidFill>
              <a:srgbClr val="F517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2857496"/>
            <a:ext cx="26411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Косуля!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29190" y="2714620"/>
            <a:ext cx="20717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</a:rPr>
              <a:t>О</a:t>
            </a:r>
            <a:r>
              <a:rPr lang="ru-RU" sz="4000" dirty="0" smtClean="0">
                <a:solidFill>
                  <a:srgbClr val="002060"/>
                </a:solidFill>
              </a:rPr>
              <a:t>лень!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854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0"/>
            <a:ext cx="8229600" cy="78579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такой Серебряное копытце?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0034" y="4143380"/>
            <a:ext cx="4040188" cy="65935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Сибирская косуля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786314" y="4143380"/>
            <a:ext cx="4041775" cy="65484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Благородный олень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285720" y="4857760"/>
            <a:ext cx="4040188" cy="1843094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</a:rPr>
              <a:t>Размер: маленький олень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</a:rPr>
              <a:t>Рожки: не более 2-3 отростков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</a:rPr>
              <a:t>Сбрасывает рога осенью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4"/>
          </p:nvPr>
        </p:nvSpPr>
        <p:spPr>
          <a:xfrm>
            <a:off x="4643438" y="4800592"/>
            <a:ext cx="4041775" cy="2057408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</a:rPr>
              <a:t>Размер: средний и крупный олень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</a:rPr>
              <a:t>Рога: от 5 и более отростков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</a:rPr>
              <a:t>Всю зиму ходит в рогах, сбрасывает рога весной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http://www.ebftour.ru/images/import/news/1/6193ae699fc0ed0b64ecfa35021ba42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78116"/>
            <a:ext cx="2774082" cy="3341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miatz.ru/upload/blog/d71/deers-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784533"/>
            <a:ext cx="2352261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9073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Восстановите текст.</a:t>
            </a:r>
            <a:endParaRPr lang="ru-RU" b="1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23324"/>
            <a:ext cx="9144000" cy="597666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      Так </a:t>
            </a:r>
            <a:r>
              <a:rPr lang="ru-RU" b="1" dirty="0">
                <a:solidFill>
                  <a:schemeClr val="tx1"/>
                </a:solidFill>
              </a:rPr>
              <a:t>и стали жить </a:t>
            </a:r>
            <a:r>
              <a:rPr lang="ru-RU" b="1" dirty="0" smtClean="0">
                <a:solidFill>
                  <a:schemeClr val="tx1"/>
                </a:solidFill>
              </a:rPr>
              <a:t>вместе  дед  ________        , </a:t>
            </a:r>
            <a:endParaRPr lang="ru-RU" b="1" dirty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______    </a:t>
            </a:r>
            <a:r>
              <a:rPr lang="ru-RU" b="1" dirty="0" err="1" smtClean="0">
                <a:solidFill>
                  <a:schemeClr val="tx1"/>
                </a:solidFill>
              </a:rPr>
              <a:t>Дарёнка</a:t>
            </a:r>
            <a:r>
              <a:rPr lang="ru-RU" b="1" dirty="0" smtClean="0">
                <a:solidFill>
                  <a:schemeClr val="tx1"/>
                </a:solidFill>
              </a:rPr>
              <a:t>  да  кошка   ________     .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tx1"/>
                </a:solidFill>
              </a:rPr>
              <a:t>  Жили – __________       , добра  много  </a:t>
            </a:r>
            <a:r>
              <a:rPr lang="ru-RU" b="1" dirty="0">
                <a:solidFill>
                  <a:schemeClr val="tx1"/>
                </a:solidFill>
              </a:rPr>
              <a:t>не наживали, </a:t>
            </a:r>
            <a:r>
              <a:rPr lang="ru-RU" b="1" dirty="0" smtClean="0">
                <a:solidFill>
                  <a:schemeClr val="tx1"/>
                </a:solidFill>
              </a:rPr>
              <a:t>а на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tx1"/>
                </a:solidFill>
              </a:rPr>
              <a:t> житьё </a:t>
            </a:r>
            <a:r>
              <a:rPr lang="ru-RU" b="1" dirty="0">
                <a:solidFill>
                  <a:schemeClr val="tx1"/>
                </a:solidFill>
              </a:rPr>
              <a:t>не плакались, и у всякого дело было. </a:t>
            </a:r>
            <a:endParaRPr lang="ru-RU" b="1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         </a:t>
            </a:r>
            <a:r>
              <a:rPr lang="ru-RU" b="1" dirty="0" err="1" smtClean="0">
                <a:solidFill>
                  <a:schemeClr val="tx1"/>
                </a:solidFill>
              </a:rPr>
              <a:t>Кокованя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с утра </a:t>
            </a:r>
            <a:r>
              <a:rPr lang="ru-RU" b="1" dirty="0" smtClean="0">
                <a:solidFill>
                  <a:schemeClr val="tx1"/>
                </a:solidFill>
              </a:rPr>
              <a:t>на ________      </a:t>
            </a:r>
            <a:r>
              <a:rPr lang="ru-RU" b="1" dirty="0">
                <a:solidFill>
                  <a:schemeClr val="tx1"/>
                </a:solidFill>
              </a:rPr>
              <a:t>уходил, </a:t>
            </a:r>
            <a:r>
              <a:rPr lang="ru-RU" b="1" dirty="0" err="1">
                <a:solidFill>
                  <a:schemeClr val="tx1"/>
                </a:solidFill>
              </a:rPr>
              <a:t>Дарёнка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в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tx1"/>
                </a:solidFill>
              </a:rPr>
              <a:t> избе  __________        ,  похлёбку да  ______       варила</a:t>
            </a:r>
            <a:r>
              <a:rPr lang="ru-RU" b="1" dirty="0">
                <a:solidFill>
                  <a:schemeClr val="tx1"/>
                </a:solidFill>
              </a:rPr>
              <a:t>, </a:t>
            </a:r>
            <a:endParaRPr lang="ru-RU" b="1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tx1"/>
                </a:solidFill>
              </a:rPr>
              <a:t>а </a:t>
            </a:r>
            <a:r>
              <a:rPr lang="ru-RU" b="1" dirty="0">
                <a:solidFill>
                  <a:schemeClr val="tx1"/>
                </a:solidFill>
              </a:rPr>
              <a:t>кошка </a:t>
            </a:r>
            <a:r>
              <a:rPr lang="ru-RU" b="1" dirty="0" err="1">
                <a:solidFill>
                  <a:schemeClr val="tx1"/>
                </a:solidFill>
              </a:rPr>
              <a:t>Мурёнка</a:t>
            </a:r>
            <a:r>
              <a:rPr lang="ru-RU" b="1" dirty="0">
                <a:solidFill>
                  <a:schemeClr val="tx1"/>
                </a:solidFill>
              </a:rPr>
              <a:t>  на охоту ходила – </a:t>
            </a:r>
            <a:r>
              <a:rPr lang="ru-RU" b="1" dirty="0" smtClean="0">
                <a:solidFill>
                  <a:schemeClr val="tx1"/>
                </a:solidFill>
              </a:rPr>
              <a:t>мышей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tx1"/>
                </a:solidFill>
              </a:rPr>
              <a:t>_______      . </a:t>
            </a:r>
            <a:r>
              <a:rPr lang="ru-RU" b="1" dirty="0">
                <a:solidFill>
                  <a:schemeClr val="tx1"/>
                </a:solidFill>
              </a:rPr>
              <a:t>К вечеру соберутся, </a:t>
            </a:r>
            <a:r>
              <a:rPr lang="ru-RU" b="1" dirty="0" smtClean="0">
                <a:solidFill>
                  <a:schemeClr val="tx1"/>
                </a:solidFill>
              </a:rPr>
              <a:t>и  _______        им</a:t>
            </a:r>
            <a:r>
              <a:rPr lang="ru-RU" b="1" dirty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90051" y="1058412"/>
            <a:ext cx="1832857" cy="432048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b="1" dirty="0" err="1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Кокованя</a:t>
            </a:r>
            <a:endParaRPr lang="ru-RU" sz="2800" b="1" dirty="0" smtClean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8351" y="1638130"/>
            <a:ext cx="1540835" cy="432048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сиротка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02766" y="2299793"/>
            <a:ext cx="2088232" cy="432048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поживали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29810" y="3501008"/>
            <a:ext cx="1656184" cy="432048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работу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4149080"/>
            <a:ext cx="2081914" cy="432048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прибирала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24128" y="4149080"/>
            <a:ext cx="1190735" cy="432048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кашу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68351" y="5405469"/>
            <a:ext cx="1512168" cy="432048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ловила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599415" y="5405469"/>
            <a:ext cx="1440160" cy="432048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весело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040052" y="1634073"/>
            <a:ext cx="1656184" cy="432048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b="1" dirty="0" err="1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Мурёнка</a:t>
            </a:r>
            <a:endParaRPr lang="ru-RU" sz="2800" b="1" dirty="0" smtClean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0444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16832"/>
            <a:ext cx="8640960" cy="1124744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Почему </a:t>
            </a:r>
            <a:r>
              <a:rPr lang="ru-RU" sz="4000" b="1" dirty="0" err="1">
                <a:solidFill>
                  <a:srgbClr val="C00000"/>
                </a:solidFill>
              </a:rPr>
              <a:t>Кокованя</a:t>
            </a:r>
            <a:r>
              <a:rPr lang="ru-RU" sz="4000" b="1" dirty="0">
                <a:solidFill>
                  <a:srgbClr val="C00000"/>
                </a:solidFill>
              </a:rPr>
              <a:t> и </a:t>
            </a:r>
            <a:r>
              <a:rPr lang="ru-RU" sz="4000" b="1" dirty="0" err="1">
                <a:solidFill>
                  <a:srgbClr val="C00000"/>
                </a:solidFill>
              </a:rPr>
              <a:t>Дарёнка</a:t>
            </a:r>
            <a:r>
              <a:rPr lang="ru-RU" sz="4000" b="1" dirty="0">
                <a:solidFill>
                  <a:srgbClr val="C00000"/>
                </a:solidFill>
              </a:rPr>
              <a:t> так хотели увидеть серебряное копытце</a:t>
            </a:r>
            <a:r>
              <a:rPr lang="ru-RU" sz="4000" b="1" dirty="0" smtClean="0">
                <a:solidFill>
                  <a:srgbClr val="C00000"/>
                </a:solidFill>
              </a:rPr>
              <a:t>?               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611560" y="3284984"/>
            <a:ext cx="7859216" cy="233744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b="1" i="1" dirty="0">
                <a:solidFill>
                  <a:schemeClr val="tx1"/>
                </a:solidFill>
              </a:rPr>
              <a:t>М</a:t>
            </a:r>
            <a:r>
              <a:rPr lang="ru-RU" b="1" i="1" dirty="0" smtClean="0">
                <a:solidFill>
                  <a:schemeClr val="tx1"/>
                </a:solidFill>
              </a:rPr>
              <a:t>ожет </a:t>
            </a:r>
            <a:r>
              <a:rPr lang="ru-RU" b="1" i="1" dirty="0">
                <a:solidFill>
                  <a:schemeClr val="tx1"/>
                </a:solidFill>
              </a:rPr>
              <a:t>быть, каждый из героев верил в сказки и хотел увидеть </a:t>
            </a:r>
            <a:r>
              <a:rPr lang="ru-RU" b="1" i="1" dirty="0" smtClean="0">
                <a:solidFill>
                  <a:schemeClr val="tx1"/>
                </a:solidFill>
              </a:rPr>
              <a:t>чудо. </a:t>
            </a:r>
          </a:p>
          <a:p>
            <a:pPr marL="0" indent="0">
              <a:buNone/>
            </a:pPr>
            <a:r>
              <a:rPr lang="ru-RU" b="1" i="1" smtClean="0">
                <a:solidFill>
                  <a:schemeClr val="tx1"/>
                </a:solidFill>
              </a:rPr>
              <a:t>                                   или</a:t>
            </a:r>
            <a:endParaRPr lang="ru-RU" b="1" i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tx1"/>
                </a:solidFill>
              </a:rPr>
              <a:t>Герои </a:t>
            </a:r>
            <a:r>
              <a:rPr lang="ru-RU" b="1" i="1" dirty="0">
                <a:solidFill>
                  <a:schemeClr val="tx1"/>
                </a:solidFill>
              </a:rPr>
              <a:t>были бедными ,надеялись продать драгоценные камни</a:t>
            </a:r>
            <a:r>
              <a:rPr lang="ru-RU" b="1" i="1" dirty="0" smtClean="0">
                <a:solidFill>
                  <a:schemeClr val="tx1"/>
                </a:solidFill>
              </a:rPr>
              <a:t>, </a:t>
            </a:r>
            <a:r>
              <a:rPr lang="ru-RU" b="1" i="1" dirty="0">
                <a:solidFill>
                  <a:schemeClr val="tx1"/>
                </a:solidFill>
              </a:rPr>
              <a:t>и зажить богато?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087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16632"/>
            <a:ext cx="8143964" cy="6429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Те самые хризолиты…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836712"/>
            <a:ext cx="4040188" cy="65935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Необработанный хризолит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3970095" y="332656"/>
            <a:ext cx="5004049" cy="693860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Хризолиты, после огранки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hrizolit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42845" y="1500175"/>
            <a:ext cx="3571900" cy="3571900"/>
          </a:xfrm>
        </p:spPr>
      </p:pic>
      <p:pic>
        <p:nvPicPr>
          <p:cNvPr id="12" name="Содержимое 11" descr="граненый.gif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929190" y="1000108"/>
            <a:ext cx="4041775" cy="2974494"/>
          </a:xfrm>
        </p:spPr>
      </p:pic>
      <p:pic>
        <p:nvPicPr>
          <p:cNvPr id="14" name="Рисунок 13" descr="павлин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04" y="3286125"/>
            <a:ext cx="4762500" cy="35718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2844" y="5286388"/>
            <a:ext cx="3643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Обработанные хризолиты в ювелирных изделиях</a:t>
            </a:r>
            <a:endParaRPr lang="ru-RU" sz="2400" b="1" dirty="0"/>
          </a:p>
        </p:txBody>
      </p:sp>
      <p:pic>
        <p:nvPicPr>
          <p:cNvPr id="15" name="Рисунок 14" descr="кольцо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7884" y="3500438"/>
            <a:ext cx="3500462" cy="347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34110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"/>
                            </p:stCondLst>
                            <p:childTnLst>
                              <p:par>
                                <p:cTn id="3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400"/>
                            </p:stCondLst>
                            <p:childTnLst>
                              <p:par>
                                <p:cTn id="5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8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400"/>
                            </p:stCondLst>
                            <p:childTnLst>
                              <p:par>
                                <p:cTn id="6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8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664" y="-315416"/>
            <a:ext cx="8352928" cy="3888432"/>
          </a:xfrm>
        </p:spPr>
        <p:txBody>
          <a:bodyPr/>
          <a:lstStyle/>
          <a:p>
            <a:pPr algn="l" fontAlgn="base"/>
            <a:r>
              <a:rPr lang="ru-RU" dirty="0" smtClean="0">
                <a:effectLst/>
              </a:rPr>
              <a:t>Мы </a:t>
            </a:r>
            <a:r>
              <a:rPr lang="ru-RU" dirty="0">
                <a:effectLst/>
              </a:rPr>
              <a:t>сюда пришли учиться,                                                                                                                                                                Не лениться, а трудиться.                                                                                                                                      Работаем </a:t>
            </a:r>
            <a:r>
              <a:rPr lang="ru-RU" dirty="0" smtClean="0">
                <a:effectLst/>
              </a:rPr>
              <a:t>старательно.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>Слушаем </a:t>
            </a:r>
            <a:r>
              <a:rPr lang="ru-RU" dirty="0">
                <a:effectLst/>
              </a:rPr>
              <a:t>внимательно.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j03433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3645024"/>
            <a:ext cx="3476625" cy="302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828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8280920" cy="6120680"/>
          </a:xfrm>
        </p:spPr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C00000"/>
                </a:solidFill>
              </a:rPr>
              <a:t>Я знал …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C00000"/>
                </a:solidFill>
              </a:rPr>
              <a:t>Я сегодня узнал … 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C00000"/>
                </a:solidFill>
              </a:rPr>
              <a:t>Я учился …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3600" b="1" dirty="0">
                <a:solidFill>
                  <a:srgbClr val="C00000"/>
                </a:solidFill>
              </a:rPr>
              <a:t> Мне понравилось ….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C00000"/>
                </a:solidFill>
              </a:rPr>
              <a:t>У меня появилось желание …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11" name="Picture 2" descr="D:\точ.рис\точечные рисунки\мальчик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3501008"/>
            <a:ext cx="1473064" cy="2996952"/>
          </a:xfrm>
          <a:prstGeom prst="rect">
            <a:avLst/>
          </a:prstGeom>
          <a:noFill/>
        </p:spPr>
      </p:pic>
      <p:sp>
        <p:nvSpPr>
          <p:cNvPr id="12" name="Выноска-облако 11"/>
          <p:cNvSpPr/>
          <p:nvPr/>
        </p:nvSpPr>
        <p:spPr>
          <a:xfrm rot="707533">
            <a:off x="4418275" y="3523321"/>
            <a:ext cx="1782530" cy="1498476"/>
          </a:xfrm>
          <a:prstGeom prst="cloudCallout">
            <a:avLst>
              <a:gd name="adj1" fmla="val -70228"/>
              <a:gd name="adj2" fmla="val 21758"/>
            </a:avLst>
          </a:prstGeom>
          <a:solidFill>
            <a:srgbClr val="1AF2F2"/>
          </a:solidFill>
          <a:ln>
            <a:solidFill>
              <a:srgbClr val="F517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89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MCj0234160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335" y="4221088"/>
            <a:ext cx="3137665" cy="2604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Домашнее  задание</a:t>
            </a:r>
            <a:br>
              <a:rPr lang="ru-RU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(по выбору).</a:t>
            </a:r>
            <a:endParaRPr lang="ru-RU" b="1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2619" y="1648437"/>
            <a:ext cx="7200800" cy="3888432"/>
          </a:xfrm>
        </p:spPr>
        <p:txBody>
          <a:bodyPr/>
          <a:lstStyle/>
          <a:p>
            <a:pPr marL="457200" indent="-457200" algn="l"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Прочитать </a:t>
            </a:r>
            <a:r>
              <a:rPr lang="ru-RU" sz="2800" b="1" dirty="0">
                <a:solidFill>
                  <a:schemeClr val="tx1"/>
                </a:solidFill>
              </a:rPr>
              <a:t>еще одно произведение П.П. Бажова и рассказать его на следующем уроке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/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2.     Пересказать данный сказ и приготовить рисунок  самого интересного на ваш взгляд отрывка сказа.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42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смсии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99824"/>
            <a:ext cx="2962078" cy="4870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0"/>
            <a:ext cx="4676056" cy="1196752"/>
          </a:xfrm>
        </p:spPr>
        <p:txBody>
          <a:bodyPr>
            <a:normAutofit/>
          </a:bodyPr>
          <a:lstStyle/>
          <a:p>
            <a:pPr algn="r"/>
            <a:r>
              <a:rPr lang="ru-RU" sz="6000" b="1" dirty="0" smtClean="0">
                <a:solidFill>
                  <a:srgbClr val="4B01D1"/>
                </a:solidFill>
                <a:latin typeface="Batang" pitchFamily="18" charset="-127"/>
                <a:ea typeface="Batang" pitchFamily="18" charset="-127"/>
              </a:rPr>
              <a:t>Тема урока:</a:t>
            </a:r>
            <a:endParaRPr lang="ru-RU" sz="6000" b="1" dirty="0">
              <a:solidFill>
                <a:srgbClr val="4B01D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9480" y="1052736"/>
            <a:ext cx="852990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Пётр </a:t>
            </a:r>
            <a:r>
              <a:rPr lang="ru-RU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</a:t>
            </a:r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етрович Бажов.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Batang" pitchFamily="18" charset="-127"/>
              </a:rPr>
              <a:t>«Серебряное копытце».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2" descr="Image149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852936"/>
            <a:ext cx="2802951" cy="376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904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04" y="476672"/>
            <a:ext cx="518457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Его интересовало всё, что связано с Уральскими горами, с их богатством.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Очень он любил этот край, его природу. Хоро­шо знал, как живут мастеровые люди. Многих людей привлекали Уральские горы.  В этих старых горах скопились не только залежи угля и железной руды, золота, других полезных ископаемых, но и знаменитых уральских самоцветов.</a:t>
            </a:r>
          </a:p>
        </p:txBody>
      </p:sp>
      <p:pic>
        <p:nvPicPr>
          <p:cNvPr id="3" name="Picture 4" descr="бажов"/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19881"/>
            <a:ext cx="3528392" cy="540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1164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5-tub-ru.yandex.net/i?id=7712009-46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133" y="2474200"/>
            <a:ext cx="2621735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7-tub-ru.yandex.net/i?id=226466516-03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9678" y="5013176"/>
            <a:ext cx="2547252" cy="157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6-tub-ru.yandex.net/i?id=310564924-31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700" y="177385"/>
            <a:ext cx="2444883" cy="169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2-tub-ru.yandex.net/i?id=4531986-02-16f-82053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96" y="5013176"/>
            <a:ext cx="2326862" cy="1551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m2-tub-ru.yandex.net/i?id=48148324-24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700" y="4941167"/>
            <a:ext cx="2381596" cy="1618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s51.radikal.ru/i132/1006/16/0db5cdb1e9e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0111"/>
            <a:ext cx="6096000" cy="45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778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im0-tub-ru.yandex.net/i?id=109859547-01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28" y="336525"/>
            <a:ext cx="2607500" cy="173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 descr="http://im1-tub-ru.yandex.net/i?id=117916063-62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21" y="2395585"/>
            <a:ext cx="2081981" cy="2081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0-tub-ru.yandex.net/i?id=146455315-42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694" y="5013175"/>
            <a:ext cx="2162311" cy="172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im2-tub-ru.yandex.net/i?id=206052993-46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927112"/>
            <a:ext cx="2161500" cy="181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im0-tub-ru.yandex.net/i?id=321339773-54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908" y="4927112"/>
            <a:ext cx="2004519" cy="181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://im3-tub-ru.yandex.net/i?id=280673384-04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473" y="5156974"/>
            <a:ext cx="1931930" cy="1448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http://im6-tub-ru.yandex.net/i?id=180719209-70-72&amp;n=2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612" y="290704"/>
            <a:ext cx="1516460" cy="1829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8" name="Picture 22" descr="http://i.allday.ru/uploads/posts/2009-09/thumbs/1253123405_a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4129" y="2604032"/>
            <a:ext cx="1800200" cy="226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0" name="Picture 24" descr="http://www.kamniurala.ru/userfiles/image/catalog/big/0000_big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976" y="335714"/>
            <a:ext cx="3125232" cy="431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82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Словарная работа.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6048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Балаган </a:t>
            </a:r>
            <a:r>
              <a:rPr lang="ru-RU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мелкое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имущество, домашние вещи</a:t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Голбчик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                                        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временная легкая деревянная постройка</a:t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Пожитки</a:t>
            </a:r>
            <a:r>
              <a:rPr lang="ru-RU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       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приступка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всхода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печь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житьё не плакались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неудобно, неловко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Несподручно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                                              не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жаловались на свою жизнь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Пособник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                                      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хорошее дело</a:t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Покосные ложки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имеющий 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своеобразный  запах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животного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Статочное ли дело </a:t>
            </a:r>
            <a:r>
              <a:rPr lang="ru-RU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(устар.)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помощник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делах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Бирюзовый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                                                 широкие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овраги,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где косят траву </a:t>
            </a:r>
          </a:p>
          <a:p>
            <a:pPr marL="0" indent="0">
              <a:buNone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Душной (козлик)</a:t>
            </a:r>
            <a:r>
              <a:rPr lang="ru-RU" sz="2000" b="1" i="1" dirty="0" smtClean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–</a:t>
            </a:r>
            <a:r>
              <a:rPr lang="ru-RU" sz="1800" b="1" dirty="0" smtClean="0">
                <a:solidFill>
                  <a:schemeClr val="tx1"/>
                </a:solidFill>
              </a:rPr>
              <a:t>                                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зеленовато-голубой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  </a:t>
            </a:r>
            <a:endParaRPr lang="ru-RU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tx1"/>
                </a:solidFill>
              </a:rPr>
              <a:t/>
            </a:r>
            <a:br>
              <a:rPr lang="ru-RU" sz="1800" b="1" dirty="0">
                <a:solidFill>
                  <a:schemeClr val="tx1"/>
                </a:solidFill>
              </a:rPr>
            </a:br>
            <a:endParaRPr lang="ru-RU" sz="1800" b="1" dirty="0">
              <a:solidFill>
                <a:schemeClr val="tx1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475656" y="930472"/>
            <a:ext cx="2952328" cy="5760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475656" y="1506536"/>
            <a:ext cx="2952328" cy="5543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1763688" y="930472"/>
            <a:ext cx="2664296" cy="113037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275856" y="2708920"/>
            <a:ext cx="1224136" cy="5760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051720" y="2708920"/>
            <a:ext cx="2376264" cy="5760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1835696" y="3933056"/>
            <a:ext cx="2664296" cy="122413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483768" y="4545124"/>
            <a:ext cx="2016224" cy="12601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635896" y="3933056"/>
            <a:ext cx="864096" cy="122413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1835696" y="5805264"/>
            <a:ext cx="2592288" cy="7200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2483768" y="4545124"/>
            <a:ext cx="2016224" cy="198022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898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5915000" cy="63341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Тест.</a:t>
            </a:r>
          </a:p>
        </p:txBody>
      </p:sp>
      <p:sp>
        <p:nvSpPr>
          <p:cNvPr id="52227" name="Rectangle 3"/>
          <p:cNvSpPr>
            <a:spLocks noGrp="1"/>
          </p:cNvSpPr>
          <p:nvPr>
            <p:ph idx="1"/>
          </p:nvPr>
        </p:nvSpPr>
        <p:spPr>
          <a:xfrm>
            <a:off x="539552" y="836712"/>
            <a:ext cx="5256584" cy="287962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C00000"/>
                </a:solidFill>
                <a:latin typeface="Bodoni MT Black" pitchFamily="18" charset="0"/>
              </a:rPr>
              <a:t>1.Как звали отца Даренки?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  <a:latin typeface="Bodoni MT Black" pitchFamily="18" charset="0"/>
              </a:rPr>
              <a:t>А</a:t>
            </a:r>
            <a:r>
              <a:rPr lang="ru-RU" b="1" dirty="0">
                <a:solidFill>
                  <a:schemeClr val="tx1"/>
                </a:solidFill>
                <a:latin typeface="Bodoni MT Black" pitchFamily="18" charset="0"/>
              </a:rPr>
              <a:t>) Григорий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>
                <a:solidFill>
                  <a:schemeClr val="tx1"/>
                </a:solidFill>
                <a:latin typeface="Bodoni MT Black" pitchFamily="18" charset="0"/>
              </a:rPr>
              <a:t>Б) Георгий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>
                <a:solidFill>
                  <a:schemeClr val="tx1"/>
                </a:solidFill>
                <a:latin typeface="Bodoni MT Black" pitchFamily="18" charset="0"/>
              </a:rPr>
              <a:t>В) </a:t>
            </a:r>
            <a:r>
              <a:rPr lang="ru-RU" b="1" dirty="0" smtClean="0">
                <a:solidFill>
                  <a:schemeClr val="tx1"/>
                </a:solidFill>
                <a:latin typeface="Bodoni MT Black" pitchFamily="18" charset="0"/>
              </a:rPr>
              <a:t>Гаврила</a:t>
            </a:r>
            <a:endParaRPr lang="ru-RU" b="1" dirty="0">
              <a:solidFill>
                <a:schemeClr val="tx1"/>
              </a:solidFill>
              <a:latin typeface="Bodoni MT Black" pitchFamily="18" charset="0"/>
            </a:endParaRPr>
          </a:p>
        </p:txBody>
      </p:sp>
      <p:pic>
        <p:nvPicPr>
          <p:cNvPr id="52229" name="Picture 5" descr="Photobuck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404813"/>
            <a:ext cx="2832100" cy="271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31" name="Picture 7" descr="Photobuck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638" y="3716338"/>
            <a:ext cx="2903537" cy="280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 txBox="1">
            <a:spLocks/>
          </p:cNvSpPr>
          <p:nvPr/>
        </p:nvSpPr>
        <p:spPr>
          <a:xfrm>
            <a:off x="539552" y="3428999"/>
            <a:ext cx="4896544" cy="3215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Arial" charset="0"/>
              <a:buNone/>
            </a:pPr>
            <a:endParaRPr lang="ru-RU" dirty="0" smtClean="0">
              <a:solidFill>
                <a:schemeClr val="bg1"/>
              </a:solidFill>
              <a:latin typeface="Bodoni MT Black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C00000"/>
                </a:solidFill>
                <a:latin typeface="Bodoni MT Black" pitchFamily="18" charset="0"/>
              </a:rPr>
              <a:t>2. На какой ноге у козлика было серебряное копытце?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  <a:latin typeface="Bodoni MT Black" pitchFamily="18" charset="0"/>
              </a:rPr>
              <a:t>А) на левой передней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  <a:latin typeface="Bodoni MT Black" pitchFamily="18" charset="0"/>
              </a:rPr>
              <a:t>Б) на правой передней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  <a:latin typeface="Bodoni MT Black" pitchFamily="18" charset="0"/>
              </a:rPr>
              <a:t>В) на задней правой</a:t>
            </a:r>
          </a:p>
        </p:txBody>
      </p:sp>
    </p:spTree>
    <p:extLst>
      <p:ext uri="{BB962C8B-B14F-4D97-AF65-F5344CB8AC3E}">
        <p14:creationId xmlns:p14="http://schemas.microsoft.com/office/powerpoint/2010/main" val="58800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/>
          </p:cNvSpPr>
          <p:nvPr>
            <p:ph idx="1"/>
          </p:nvPr>
        </p:nvSpPr>
        <p:spPr>
          <a:xfrm>
            <a:off x="395535" y="620688"/>
            <a:ext cx="5616575" cy="309619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C00000"/>
                </a:solidFill>
                <a:latin typeface="Bodoni MT Black" pitchFamily="18" charset="0"/>
              </a:rPr>
              <a:t>3. Какого окраса была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C00000"/>
                </a:solidFill>
                <a:latin typeface="Bodoni MT Black" pitchFamily="18" charset="0"/>
              </a:rPr>
              <a:t> кошка </a:t>
            </a:r>
            <a:r>
              <a:rPr lang="ru-RU" b="1" dirty="0" err="1" smtClean="0">
                <a:solidFill>
                  <a:srgbClr val="C00000"/>
                </a:solidFill>
                <a:latin typeface="Bodoni MT Black" pitchFamily="18" charset="0"/>
              </a:rPr>
              <a:t>Муренка</a:t>
            </a:r>
            <a:r>
              <a:rPr lang="ru-RU" b="1" dirty="0" smtClean="0">
                <a:solidFill>
                  <a:srgbClr val="C00000"/>
                </a:solidFill>
                <a:latin typeface="Bodoni MT Black" pitchFamily="18" charset="0"/>
              </a:rPr>
              <a:t>?</a:t>
            </a:r>
            <a:endParaRPr lang="ru-RU" dirty="0" smtClean="0">
              <a:solidFill>
                <a:srgbClr val="C00000"/>
              </a:solidFill>
              <a:latin typeface="Bodoni MT Black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dirty="0" smtClean="0">
                <a:solidFill>
                  <a:schemeClr val="tx1"/>
                </a:solidFill>
                <a:latin typeface="Bodoni MT Black" pitchFamily="18" charset="0"/>
              </a:rPr>
              <a:t>А) </a:t>
            </a:r>
            <a:r>
              <a:rPr lang="ru-RU" b="1" dirty="0" smtClean="0">
                <a:solidFill>
                  <a:schemeClr val="tx1"/>
                </a:solidFill>
                <a:latin typeface="Bodoni MT Black" pitchFamily="18" charset="0"/>
              </a:rPr>
              <a:t>белая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  <a:latin typeface="Bodoni MT Black" pitchFamily="18" charset="0"/>
              </a:rPr>
              <a:t>Б) серая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  <a:latin typeface="Bodoni MT Black" pitchFamily="18" charset="0"/>
              </a:rPr>
              <a:t>В) бурая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dirty="0" smtClean="0">
              <a:latin typeface="Bodoni MT Black" pitchFamily="18" charset="0"/>
            </a:endParaRPr>
          </a:p>
        </p:txBody>
      </p:sp>
      <p:pic>
        <p:nvPicPr>
          <p:cNvPr id="53253" name="Picture 5" descr="Photobuck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08720"/>
            <a:ext cx="3312368" cy="455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 txBox="1">
            <a:spLocks/>
          </p:cNvSpPr>
          <p:nvPr/>
        </p:nvSpPr>
        <p:spPr>
          <a:xfrm>
            <a:off x="395535" y="3188257"/>
            <a:ext cx="5616575" cy="30599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Arial" charset="0"/>
              <a:buNone/>
            </a:pPr>
            <a:endParaRPr lang="ru-RU" dirty="0" smtClean="0">
              <a:latin typeface="Bodoni MT Black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C00000"/>
                </a:solidFill>
                <a:latin typeface="Bodoni MT Black" pitchFamily="18" charset="0"/>
              </a:rPr>
              <a:t>4. Сколько раз Серебряное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C00000"/>
                </a:solidFill>
                <a:latin typeface="Bodoni MT Black" pitchFamily="18" charset="0"/>
              </a:rPr>
              <a:t>Копытце показался Даренке?</a:t>
            </a:r>
            <a:endParaRPr lang="ru-RU" dirty="0" smtClean="0">
              <a:solidFill>
                <a:srgbClr val="C00000"/>
              </a:solidFill>
              <a:latin typeface="Bodoni MT Black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dirty="0" smtClean="0">
                <a:solidFill>
                  <a:schemeClr val="tx1"/>
                </a:solidFill>
                <a:latin typeface="Bodoni MT Black" pitchFamily="18" charset="0"/>
              </a:rPr>
              <a:t>А) 1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dirty="0" smtClean="0">
                <a:solidFill>
                  <a:schemeClr val="tx1"/>
                </a:solidFill>
                <a:latin typeface="Bodoni MT Black" pitchFamily="18" charset="0"/>
              </a:rPr>
              <a:t>Б) 2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dirty="0" smtClean="0">
                <a:solidFill>
                  <a:schemeClr val="tx1"/>
                </a:solidFill>
                <a:latin typeface="Bodoni MT Black" pitchFamily="18" charset="0"/>
              </a:rPr>
              <a:t>В) 3</a:t>
            </a:r>
          </a:p>
        </p:txBody>
      </p:sp>
    </p:spTree>
    <p:extLst>
      <p:ext uri="{BB962C8B-B14F-4D97-AF65-F5344CB8AC3E}">
        <p14:creationId xmlns:p14="http://schemas.microsoft.com/office/powerpoint/2010/main" val="2577470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12544037</TotalTime>
  <Words>661</Words>
  <Application>Microsoft Office PowerPoint</Application>
  <PresentationFormat>Экран (4:3)</PresentationFormat>
  <Paragraphs>153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Исполнительная</vt:lpstr>
      <vt:lpstr>Презентация PowerPoint</vt:lpstr>
      <vt:lpstr>Мы сюда пришли учиться,                                                                                                                                                                Не лениться, а трудиться.                                                                                                                                      Работаем старательно. Слушаем внимательно.</vt:lpstr>
      <vt:lpstr>Тема урока:</vt:lpstr>
      <vt:lpstr>Презентация PowerPoint</vt:lpstr>
      <vt:lpstr>Презентация PowerPoint</vt:lpstr>
      <vt:lpstr>Презентация PowerPoint</vt:lpstr>
      <vt:lpstr>Словарная работа.</vt:lpstr>
      <vt:lpstr>Тест.</vt:lpstr>
      <vt:lpstr>Презентация PowerPoint</vt:lpstr>
      <vt:lpstr>Презентация PowerPoint</vt:lpstr>
      <vt:lpstr>Проблема урока:</vt:lpstr>
      <vt:lpstr>Рассказ</vt:lpstr>
      <vt:lpstr>Характеристика героев.</vt:lpstr>
      <vt:lpstr>Особенный козлик…</vt:lpstr>
      <vt:lpstr>Проблема урока:</vt:lpstr>
      <vt:lpstr>Кто такой Серебряное копытце?</vt:lpstr>
      <vt:lpstr>Восстановите текст.</vt:lpstr>
      <vt:lpstr>Почему Кокованя и Дарёнка так хотели увидеть серебряное копытце?                   </vt:lpstr>
      <vt:lpstr>Те самые хризолиты…</vt:lpstr>
      <vt:lpstr>Презентация PowerPoint</vt:lpstr>
      <vt:lpstr>Домашнее  задание (по выбору).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1</cp:lastModifiedBy>
  <cp:revision>103</cp:revision>
  <dcterms:created xsi:type="dcterms:W3CDTF">2013-12-02T05:04:35Z</dcterms:created>
  <dcterms:modified xsi:type="dcterms:W3CDTF">2015-02-04T16:58:52Z</dcterms:modified>
</cp:coreProperties>
</file>