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68" r:id="rId4"/>
    <p:sldId id="26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1" r:id="rId15"/>
    <p:sldId id="267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40" autoAdjust="0"/>
    <p:restoredTop sz="94590" autoAdjust="0"/>
  </p:normalViewPr>
  <p:slideViewPr>
    <p:cSldViewPr>
      <p:cViewPr>
        <p:scale>
          <a:sx n="110" d="100"/>
          <a:sy n="110" d="100"/>
        </p:scale>
        <p:origin x="6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06/relationships/legacyDocTextInfo" Target="legacyDocTextInfo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2" Type="http://schemas.microsoft.com/office/2006/relationships/legacyDiagramText" Target="legacyDiagramText6.bin"/><Relationship Id="rId1" Type="http://schemas.microsoft.com/office/2006/relationships/legacyDiagramText" Target="legacyDiagramText5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T0" fmla="*/ 1587 w 64000"/>
                <a:gd name="T1" fmla="*/ 85 h 64000"/>
                <a:gd name="T2" fmla="*/ 2304 w 64000"/>
                <a:gd name="T3" fmla="*/ 1152 h 64000"/>
                <a:gd name="T4" fmla="*/ 1587 w 64000"/>
                <a:gd name="T5" fmla="*/ 2219 h 64000"/>
                <a:gd name="T6" fmla="*/ 1587 w 64000"/>
                <a:gd name="T7" fmla="*/ 2219 h 64000"/>
                <a:gd name="T8" fmla="*/ 1587 w 64000"/>
                <a:gd name="T9" fmla="*/ 2219 h 64000"/>
                <a:gd name="T10" fmla="*/ 1587 w 64000"/>
                <a:gd name="T11" fmla="*/ 2219 h 64000"/>
                <a:gd name="T12" fmla="*/ 1587 w 64000"/>
                <a:gd name="T13" fmla="*/ 85 h 64000"/>
                <a:gd name="T14" fmla="*/ 1587 w 64000"/>
                <a:gd name="T15" fmla="*/ 85 h 64000"/>
                <a:gd name="T16" fmla="*/ 1587 w 64000"/>
                <a:gd name="T17" fmla="*/ 85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44083 w 64000"/>
                <a:gd name="T28" fmla="*/ -29639 h 64000"/>
                <a:gd name="T29" fmla="*/ 44083 w 64000"/>
                <a:gd name="T30" fmla="*/ 29639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T0" fmla="*/ 2027 w 64000"/>
                <a:gd name="T1" fmla="*/ 248 h 64000"/>
                <a:gd name="T2" fmla="*/ 2544 w 64000"/>
                <a:gd name="T3" fmla="*/ 1272 h 64000"/>
                <a:gd name="T4" fmla="*/ 2027 w 64000"/>
                <a:gd name="T5" fmla="*/ 2296 h 64000"/>
                <a:gd name="T6" fmla="*/ 2027 w 64000"/>
                <a:gd name="T7" fmla="*/ 2296 h 64000"/>
                <a:gd name="T8" fmla="*/ 2027 w 64000"/>
                <a:gd name="T9" fmla="*/ 2296 h 64000"/>
                <a:gd name="T10" fmla="*/ 2027 w 64000"/>
                <a:gd name="T11" fmla="*/ 2296 h 64000"/>
                <a:gd name="T12" fmla="*/ 2027 w 64000"/>
                <a:gd name="T13" fmla="*/ 248 h 64000"/>
                <a:gd name="T14" fmla="*/ 2027 w 64000"/>
                <a:gd name="T15" fmla="*/ 248 h 64000"/>
                <a:gd name="T16" fmla="*/ 2027 w 64000"/>
                <a:gd name="T17" fmla="*/ 248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994 w 64000"/>
                <a:gd name="T28" fmla="*/ -25761 h 64000"/>
                <a:gd name="T29" fmla="*/ 50994 w 64000"/>
                <a:gd name="T30" fmla="*/ 25761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6861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861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A6A00F-33B8-4934-9588-27213139F0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DD8938-DB87-47DC-BB53-6314EA674B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3847E9-CEBD-4F9F-B1EB-F83B7DFB94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3A2700-A82A-40A3-8922-76E5AB157C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370013" y="301625"/>
            <a:ext cx="7313612" cy="56403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3196D3-9040-40B3-87EF-47F16EBFA5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0013" y="301625"/>
            <a:ext cx="731361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1370013" y="1827213"/>
            <a:ext cx="7313612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2511B-1C29-4673-A33E-02E8893821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17E3F5-B36C-4320-B6F2-02EEE4C86C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251163-2214-4859-9D0A-4BBB47FF5C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4BEB5F-21F0-4E39-BD3A-62E04A2F8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0D2D35-5973-4E7A-97D0-34927713AD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2E92C-5AF2-4E6F-845A-D7D203F8C8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B84AD-0BA7-4FD3-9E84-784B7193F7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F1730-6054-465F-B41D-395148606B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72BCFB-5DD6-4C7D-BCA0-71CD9692E5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3080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T0" fmla="*/ 2037 w 64000"/>
                <a:gd name="T1" fmla="*/ 177 h 64000"/>
                <a:gd name="T2" fmla="*/ 2592 w 64000"/>
                <a:gd name="T3" fmla="*/ 984 h 64000"/>
                <a:gd name="T4" fmla="*/ 2037 w 64000"/>
                <a:gd name="T5" fmla="*/ 1791 h 64000"/>
                <a:gd name="T6" fmla="*/ 2037 w 64000"/>
                <a:gd name="T7" fmla="*/ 1791 h 64000"/>
                <a:gd name="T8" fmla="*/ 2037 w 64000"/>
                <a:gd name="T9" fmla="*/ 1791 h 64000"/>
                <a:gd name="T10" fmla="*/ 2037 w 64000"/>
                <a:gd name="T11" fmla="*/ 1791 h 64000"/>
                <a:gd name="T12" fmla="*/ 2037 w 64000"/>
                <a:gd name="T13" fmla="*/ 177 h 64000"/>
                <a:gd name="T14" fmla="*/ 2037 w 64000"/>
                <a:gd name="T15" fmla="*/ 177 h 64000"/>
                <a:gd name="T16" fmla="*/ 2037 w 64000"/>
                <a:gd name="T17" fmla="*/ 177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296 w 64000"/>
                <a:gd name="T28" fmla="*/ -26244 h 64000"/>
                <a:gd name="T29" fmla="*/ 50296 w 64000"/>
                <a:gd name="T30" fmla="*/ 26244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T0" fmla="*/ 1525 w 64000"/>
                <a:gd name="T1" fmla="*/ 174 h 64000"/>
                <a:gd name="T2" fmla="*/ 1949 w 64000"/>
                <a:gd name="T3" fmla="*/ 994 h 64000"/>
                <a:gd name="T4" fmla="*/ 1525 w 64000"/>
                <a:gd name="T5" fmla="*/ 1813 h 64000"/>
                <a:gd name="T6" fmla="*/ 1525 w 64000"/>
                <a:gd name="T7" fmla="*/ 1813 h 64000"/>
                <a:gd name="T8" fmla="*/ 1525 w 64000"/>
                <a:gd name="T9" fmla="*/ 1813 h 64000"/>
                <a:gd name="T10" fmla="*/ 1525 w 64000"/>
                <a:gd name="T11" fmla="*/ 1813 h 64000"/>
                <a:gd name="T12" fmla="*/ 1525 w 64000"/>
                <a:gd name="T13" fmla="*/ 174 h 64000"/>
                <a:gd name="T14" fmla="*/ 1525 w 64000"/>
                <a:gd name="T15" fmla="*/ 174 h 64000"/>
                <a:gd name="T16" fmla="*/ 1525 w 64000"/>
                <a:gd name="T17" fmla="*/ 174 h 640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50077 w 64000"/>
                <a:gd name="T28" fmla="*/ -26412 h 64000"/>
                <a:gd name="T29" fmla="*/ 50077 w 64000"/>
                <a:gd name="T30" fmla="*/ 26412 h 6400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5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6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6759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9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75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56A0D8A-F298-4072-8540-D60DA9555D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40;\Desktop\&#1052;&#1080;&#1090;&#1086;&#1079;\11.mpg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2.v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1052513"/>
            <a:ext cx="7239000" cy="1444625"/>
          </a:xfrm>
        </p:spPr>
        <p:txBody>
          <a:bodyPr/>
          <a:lstStyle/>
          <a:p>
            <a:pPr eaLnBrk="1" hangingPunct="1"/>
            <a:r>
              <a:rPr lang="ru-RU" altLang="ru-RU" sz="4400" smtClean="0"/>
              <a:t>Деление клетки. Митоз. 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71550" y="3427413"/>
            <a:ext cx="7710488" cy="2809875"/>
          </a:xfrm>
        </p:spPr>
        <p:txBody>
          <a:bodyPr/>
          <a:lstStyle/>
          <a:p>
            <a:pPr eaLnBrk="1" hangingPunct="1"/>
            <a:endParaRPr lang="ru-RU" altLang="ru-RU" smtClean="0"/>
          </a:p>
          <a:p>
            <a:pPr eaLnBrk="1" hangingPunct="1"/>
            <a:endParaRPr lang="ru-RU" altLang="ru-RU" smtClean="0"/>
          </a:p>
        </p:txBody>
      </p:sp>
      <p:pic>
        <p:nvPicPr>
          <p:cNvPr id="5124" name="Picture 10" descr="&amp;Acy;&amp;ncy;&amp;icy;&amp;mcy;&amp;icy;&amp;rcy;&amp;ocy;&amp;vcy;&amp;acy;&amp;ncy;&amp;ncy;&amp;ycy;&amp;iecy; &amp;tscy;&amp;vcy;&amp;iecy;&amp;tcy;&amp;ycy;, &amp;acy;&amp;ncy;&amp;icy;&amp;mcy;&amp;acy;&amp;shcy;&amp;kcy;&amp;icy; &amp;tscy;&amp;vcy;&amp;iecy;&amp;tcy;&amp;ocy;&amp;vcy;, &amp;rcy;&amp;acy;&amp;zcy;&amp;ncy;&amp;ycy;&amp;iecy; &amp;kcy;&amp;acy;&amp;rcy;&amp;tcy;&amp;icy;&amp;ncy;&amp;kcy;&amp;icy; &amp;tscy;&amp;vcy;&amp;iecy;&amp;tcy;&amp;ocy;&amp;vcy; | Smayli.ru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3190875"/>
            <a:ext cx="7777162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Телофаза.</a:t>
            </a:r>
          </a:p>
        </p:txBody>
      </p:sp>
      <p:pic>
        <p:nvPicPr>
          <p:cNvPr id="13315" name="Picture 6" descr="7_5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700213"/>
            <a:ext cx="8389967" cy="451486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Видеофрагмент митоза</a:t>
            </a:r>
          </a:p>
        </p:txBody>
      </p:sp>
      <p:pic>
        <p:nvPicPr>
          <p:cNvPr id="81941" name="11.mpg">
            <a:hlinkClick r:id="" action="ppaction://media"/>
          </p:cNvPr>
          <p:cNvPicPr>
            <a:picLocks noGrp="1" noRot="1" noChangeAspect="1" noChangeArrowheads="1"/>
          </p:cNvPicPr>
          <p:nvPr>
            <p:ph idx="1"/>
            <a:videoFile r:link="rId1"/>
          </p:nvPr>
        </p:nvPicPr>
        <p:blipFill>
          <a:blip r:embed="rId3"/>
          <a:srcRect/>
          <a:stretch>
            <a:fillRect/>
          </a:stretch>
        </p:blipFill>
        <p:spPr>
          <a:xfrm>
            <a:off x="2268538" y="1828800"/>
            <a:ext cx="4464050" cy="334803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19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194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941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1941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6" descr="bkg13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88913"/>
            <a:ext cx="8497887" cy="63357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smtClean="0"/>
              <a:t>Задание:</a:t>
            </a:r>
            <a:br>
              <a:rPr lang="ru-RU" altLang="ru-RU" sz="3200" smtClean="0"/>
            </a:br>
            <a:r>
              <a:rPr lang="ru-RU" altLang="ru-RU" sz="3200" smtClean="0"/>
              <a:t> Определите какие фазы митоза указаны на рисунке?</a:t>
            </a:r>
          </a:p>
        </p:txBody>
      </p:sp>
      <p:pic>
        <p:nvPicPr>
          <p:cNvPr id="16387" name="Picture 6" descr="bkg09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628775"/>
            <a:ext cx="7559675" cy="4922838"/>
          </a:xfrm>
        </p:spPr>
      </p:pic>
      <p:sp>
        <p:nvSpPr>
          <p:cNvPr id="16388" name="Text Box 7"/>
          <p:cNvSpPr txBox="1">
            <a:spLocks noChangeArrowheads="1"/>
          </p:cNvSpPr>
          <p:nvPr/>
        </p:nvSpPr>
        <p:spPr bwMode="auto">
          <a:xfrm>
            <a:off x="2535238" y="1643063"/>
            <a:ext cx="33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1</a:t>
            </a:r>
          </a:p>
        </p:txBody>
      </p:sp>
      <p:sp>
        <p:nvSpPr>
          <p:cNvPr id="16389" name="Text Box 8"/>
          <p:cNvSpPr txBox="1">
            <a:spLocks noChangeArrowheads="1"/>
          </p:cNvSpPr>
          <p:nvPr/>
        </p:nvSpPr>
        <p:spPr bwMode="auto">
          <a:xfrm>
            <a:off x="2392363" y="2363788"/>
            <a:ext cx="33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2</a:t>
            </a:r>
          </a:p>
        </p:txBody>
      </p:sp>
      <p:sp>
        <p:nvSpPr>
          <p:cNvPr id="16390" name="Text Box 9"/>
          <p:cNvSpPr txBox="1">
            <a:spLocks noChangeArrowheads="1"/>
          </p:cNvSpPr>
          <p:nvPr/>
        </p:nvSpPr>
        <p:spPr bwMode="auto">
          <a:xfrm>
            <a:off x="2319338" y="3300413"/>
            <a:ext cx="33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3</a:t>
            </a:r>
          </a:p>
        </p:txBody>
      </p:sp>
      <p:sp>
        <p:nvSpPr>
          <p:cNvPr id="16391" name="Text Box 10"/>
          <p:cNvSpPr txBox="1">
            <a:spLocks noChangeArrowheads="1"/>
          </p:cNvSpPr>
          <p:nvPr/>
        </p:nvSpPr>
        <p:spPr bwMode="auto">
          <a:xfrm>
            <a:off x="2463800" y="5172075"/>
            <a:ext cx="33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4</a:t>
            </a:r>
          </a:p>
        </p:txBody>
      </p:sp>
      <p:sp>
        <p:nvSpPr>
          <p:cNvPr id="16392" name="Text Box 11"/>
          <p:cNvSpPr txBox="1">
            <a:spLocks noChangeArrowheads="1"/>
          </p:cNvSpPr>
          <p:nvPr/>
        </p:nvSpPr>
        <p:spPr bwMode="auto">
          <a:xfrm>
            <a:off x="3759200" y="5964238"/>
            <a:ext cx="3302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Наборы хромосом:</a:t>
            </a:r>
          </a:p>
        </p:txBody>
      </p:sp>
      <p:graphicFrame>
        <p:nvGraphicFramePr>
          <p:cNvPr id="2050" name="Diagram 7"/>
          <p:cNvGraphicFramePr>
            <a:graphicFrameLocks/>
          </p:cNvGraphicFramePr>
          <p:nvPr>
            <p:ph type="dgm" idx="1"/>
          </p:nvPr>
        </p:nvGraphicFramePr>
        <p:xfrm>
          <a:off x="1355725" y="1557338"/>
          <a:ext cx="7272338" cy="4333875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smtClean="0"/>
              <a:t>Задание: Определите правильный набор хромосом у различных видов?</a:t>
            </a:r>
          </a:p>
        </p:txBody>
      </p:sp>
      <p:graphicFrame>
        <p:nvGraphicFramePr>
          <p:cNvPr id="93272" name="Group 88"/>
          <p:cNvGraphicFramePr>
            <a:graphicFrameLocks noGrp="1"/>
          </p:cNvGraphicFramePr>
          <p:nvPr>
            <p:ph type="tbl" idx="1"/>
          </p:nvPr>
        </p:nvGraphicFramePr>
        <p:xfrm>
          <a:off x="1370013" y="1827213"/>
          <a:ext cx="7313612" cy="4273550"/>
        </p:xfrm>
        <a:graphic>
          <a:graphicData uri="http://schemas.openxmlformats.org/drawingml/2006/table">
            <a:tbl>
              <a:tblPr/>
              <a:tblGrid>
                <a:gridCol w="2438400"/>
                <a:gridCol w="2436812"/>
                <a:gridCol w="2438400"/>
              </a:tblGrid>
              <a:tr h="9540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Вид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животного или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растения.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Диплоидное число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хромосом этого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вида.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Гаплоидное число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хромосом этого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вида.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9462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1.Ячмень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2.Овёс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3.Томат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4.Домашняя муха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5.Курица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6.Кролик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7.Коза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8.Овца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9.Шимпанзе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10.Человек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60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22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z="3200" smtClean="0"/>
              <a:t>Задание: Оформите таблицу:</a:t>
            </a:r>
            <a:br>
              <a:rPr lang="ru-RU" altLang="ru-RU" sz="3200" smtClean="0"/>
            </a:br>
            <a:r>
              <a:rPr lang="ru-RU" altLang="ru-RU" sz="3200" smtClean="0"/>
              <a:t>«Фазы митоза и их особенности».</a:t>
            </a:r>
          </a:p>
        </p:txBody>
      </p:sp>
      <p:graphicFrame>
        <p:nvGraphicFramePr>
          <p:cNvPr id="105491" name="Group 19"/>
          <p:cNvGraphicFramePr>
            <a:graphicFrameLocks noGrp="1"/>
          </p:cNvGraphicFramePr>
          <p:nvPr>
            <p:ph type="tbl" idx="1"/>
          </p:nvPr>
        </p:nvGraphicFramePr>
        <p:xfrm>
          <a:off x="1370013" y="1827213"/>
          <a:ext cx="7313612" cy="3919537"/>
        </p:xfrm>
        <a:graphic>
          <a:graphicData uri="http://schemas.openxmlformats.org/drawingml/2006/table">
            <a:tbl>
              <a:tblPr/>
              <a:tblGrid>
                <a:gridCol w="3130550"/>
                <a:gridCol w="4183062"/>
              </a:tblGrid>
              <a:tr h="9297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Фазы митоза.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Особенности данной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фазы.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8974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1.Интерфаза.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2.Профаза.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3.Метафаза.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4.Анафаза.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Verdana" pitchFamily="34" charset="0"/>
                        </a:rPr>
                        <a:t>5.Телофаза.</a:t>
                      </a:r>
                    </a:p>
                  </a:txBody>
                  <a:tcPr marT="45727" marB="45727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ru-RU" sz="25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Verdana" pitchFamily="34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Биологическое значение митоза: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3200" dirty="0" smtClean="0"/>
              <a:t>Обеспечение генетической стабильности, т.е. число хромосом в обеих дочерних клетках равно числу хромосом материнской клетки.</a:t>
            </a:r>
          </a:p>
          <a:p>
            <a:pPr eaLnBrk="1" hangingPunct="1"/>
            <a:r>
              <a:rPr lang="ru-RU" altLang="ru-RU" sz="3200" dirty="0" smtClean="0"/>
              <a:t>Бесполое размножение, регенерация и замещение клеток.</a:t>
            </a:r>
          </a:p>
          <a:p>
            <a:pPr eaLnBrk="1" hangingPunct="1"/>
            <a:endParaRPr lang="ru-RU" altLang="ru-RU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Домашнее задание: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Задачи урока: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Познакомиться с особенностями митоза и его биологической ролью в природе.</a:t>
            </a:r>
          </a:p>
          <a:p>
            <a:pPr eaLnBrk="1" hangingPunct="1"/>
            <a:r>
              <a:rPr lang="ru-RU" altLang="ru-RU" smtClean="0"/>
              <a:t>Раскрыть особенности протекания каждой фазы митоза.</a:t>
            </a:r>
          </a:p>
          <a:p>
            <a:pPr eaLnBrk="1" hangingPunct="1"/>
            <a:r>
              <a:rPr lang="ru-RU" altLang="ru-RU" smtClean="0"/>
              <a:t>Рассмотреть механизмы, обеспечивающие генетическую идентичность дочерних клеток.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rganization Chart 8"/>
          <p:cNvGraphicFramePr>
            <a:graphicFrameLocks/>
          </p:cNvGraphicFramePr>
          <p:nvPr>
            <p:ph type="dgm" idx="1"/>
          </p:nvPr>
        </p:nvGraphicFramePr>
        <p:xfrm>
          <a:off x="971550" y="188913"/>
          <a:ext cx="7272338" cy="3744912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1035" name="Line 16"/>
          <p:cNvSpPr>
            <a:spLocks noChangeShapeType="1"/>
          </p:cNvSpPr>
          <p:nvPr/>
        </p:nvSpPr>
        <p:spPr bwMode="auto">
          <a:xfrm>
            <a:off x="2051050" y="39338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36" name="Text Box 17"/>
          <p:cNvSpPr txBox="1">
            <a:spLocks noChangeArrowheads="1"/>
          </p:cNvSpPr>
          <p:nvPr/>
        </p:nvSpPr>
        <p:spPr bwMode="auto">
          <a:xfrm>
            <a:off x="1187450" y="4365625"/>
            <a:ext cx="20256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Деление </a:t>
            </a:r>
          </a:p>
          <a:p>
            <a:r>
              <a:rPr lang="ru-RU" altLang="ru-RU" b="1"/>
              <a:t>соматических</a:t>
            </a:r>
          </a:p>
          <a:p>
            <a:r>
              <a:rPr lang="ru-RU" altLang="ru-RU" b="1"/>
              <a:t>клеток.</a:t>
            </a:r>
          </a:p>
        </p:txBody>
      </p:sp>
      <p:sp>
        <p:nvSpPr>
          <p:cNvPr id="1037" name="Line 20"/>
          <p:cNvSpPr>
            <a:spLocks noChangeShapeType="1"/>
          </p:cNvSpPr>
          <p:nvPr/>
        </p:nvSpPr>
        <p:spPr bwMode="auto">
          <a:xfrm>
            <a:off x="4572000" y="393382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38" name="Text Box 21"/>
          <p:cNvSpPr txBox="1">
            <a:spLocks noChangeArrowheads="1"/>
          </p:cNvSpPr>
          <p:nvPr/>
        </p:nvSpPr>
        <p:spPr bwMode="auto">
          <a:xfrm>
            <a:off x="3924300" y="4365625"/>
            <a:ext cx="14033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Деление </a:t>
            </a:r>
          </a:p>
          <a:p>
            <a:r>
              <a:rPr lang="ru-RU" altLang="ru-RU" b="1"/>
              <a:t>половых</a:t>
            </a:r>
          </a:p>
          <a:p>
            <a:r>
              <a:rPr lang="ru-RU" altLang="ru-RU" b="1"/>
              <a:t>клеток.</a:t>
            </a:r>
          </a:p>
        </p:txBody>
      </p:sp>
      <p:sp>
        <p:nvSpPr>
          <p:cNvPr id="1039" name="Line 22"/>
          <p:cNvSpPr>
            <a:spLocks noChangeShapeType="1"/>
          </p:cNvSpPr>
          <p:nvPr/>
        </p:nvSpPr>
        <p:spPr bwMode="auto">
          <a:xfrm>
            <a:off x="7235825" y="3933825"/>
            <a:ext cx="0" cy="5032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40" name="Text Box 23"/>
          <p:cNvSpPr txBox="1">
            <a:spLocks noChangeArrowheads="1"/>
          </p:cNvSpPr>
          <p:nvPr/>
        </p:nvSpPr>
        <p:spPr bwMode="auto">
          <a:xfrm>
            <a:off x="6372225" y="4365625"/>
            <a:ext cx="2305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altLang="ru-RU" b="1"/>
              <a:t>Деление</a:t>
            </a:r>
          </a:p>
          <a:p>
            <a:r>
              <a:rPr lang="ru-RU" altLang="ru-RU" b="1"/>
              <a:t>стареющих,</a:t>
            </a:r>
          </a:p>
          <a:p>
            <a:r>
              <a:rPr lang="ru-RU" altLang="ru-RU" b="1"/>
              <a:t>патологических</a:t>
            </a:r>
          </a:p>
          <a:p>
            <a:r>
              <a:rPr lang="ru-RU" altLang="ru-RU" b="1"/>
              <a:t>клеток.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7171" name="Rectangle 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altLang="ru-RU" sz="3600" b="1" u="sng" dirty="0" smtClean="0"/>
              <a:t>Митоз</a:t>
            </a:r>
            <a:r>
              <a:rPr lang="ru-RU" altLang="ru-RU" sz="3600" dirty="0" smtClean="0"/>
              <a:t>- это деление нормальных соматических клеток, в результате которого из 1 материнской клетки образуются 2 дочерние клетки идентичные материнской.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Фазы митоза:</a:t>
            </a:r>
          </a:p>
        </p:txBody>
      </p:sp>
      <p:pic>
        <p:nvPicPr>
          <p:cNvPr id="8195" name="Picture 6" descr="bkg07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557338"/>
            <a:ext cx="6740550" cy="472918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Интерфаза.</a:t>
            </a:r>
          </a:p>
        </p:txBody>
      </p:sp>
      <p:pic>
        <p:nvPicPr>
          <p:cNvPr id="9219" name="Picture 6" descr="7_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357289" y="1914525"/>
            <a:ext cx="7143801" cy="36576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Профаза.</a:t>
            </a:r>
          </a:p>
        </p:txBody>
      </p:sp>
      <p:pic>
        <p:nvPicPr>
          <p:cNvPr id="10243" name="Picture 6" descr="7_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773238"/>
            <a:ext cx="8104215" cy="465615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Метафаза.</a:t>
            </a:r>
          </a:p>
        </p:txBody>
      </p:sp>
      <p:pic>
        <p:nvPicPr>
          <p:cNvPr id="11267" name="Picture 6" descr="7_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700213"/>
            <a:ext cx="8532843" cy="480062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dirty="0" smtClean="0"/>
              <a:t>Анафаза.</a:t>
            </a:r>
          </a:p>
        </p:txBody>
      </p:sp>
      <p:pic>
        <p:nvPicPr>
          <p:cNvPr id="12291" name="Picture 6" descr="7_4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844675"/>
            <a:ext cx="8247091" cy="451328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Затмение">
  <a:themeElements>
    <a:clrScheme name="Затмение 3">
      <a:dk1>
        <a:srgbClr val="000000"/>
      </a:dk1>
      <a:lt1>
        <a:srgbClr val="FFFFFF"/>
      </a:lt1>
      <a:dk2>
        <a:srgbClr val="0000CC"/>
      </a:dk2>
      <a:lt2>
        <a:srgbClr val="434343"/>
      </a:lt2>
      <a:accent1>
        <a:srgbClr val="99CC00"/>
      </a:accent1>
      <a:accent2>
        <a:srgbClr val="FFCC00"/>
      </a:accent2>
      <a:accent3>
        <a:srgbClr val="FFFFFF"/>
      </a:accent3>
      <a:accent4>
        <a:srgbClr val="000000"/>
      </a:accent4>
      <a:accent5>
        <a:srgbClr val="CAE2AA"/>
      </a:accent5>
      <a:accent6>
        <a:srgbClr val="E7B900"/>
      </a:accent6>
      <a:hlink>
        <a:srgbClr val="FF0000"/>
      </a:hlink>
      <a:folHlink>
        <a:srgbClr val="808080"/>
      </a:folHlink>
    </a:clrScheme>
    <a:fontScheme name="Затме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Затмение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Затмение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Затмение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221</TotalTime>
  <Words>249</Words>
  <Application>Microsoft Office PowerPoint</Application>
  <PresentationFormat>Экран (4:3)</PresentationFormat>
  <Paragraphs>109</Paragraphs>
  <Slides>18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Verdana</vt:lpstr>
      <vt:lpstr>Arial</vt:lpstr>
      <vt:lpstr>Wingdings</vt:lpstr>
      <vt:lpstr>Calibri</vt:lpstr>
      <vt:lpstr>Затмение</vt:lpstr>
      <vt:lpstr>Деление клетки. Митоз. </vt:lpstr>
      <vt:lpstr>Задачи урока:</vt:lpstr>
      <vt:lpstr>Слайд 3</vt:lpstr>
      <vt:lpstr>Слайд 4</vt:lpstr>
      <vt:lpstr>Фазы митоза:</vt:lpstr>
      <vt:lpstr>Интерфаза.</vt:lpstr>
      <vt:lpstr>Профаза.</vt:lpstr>
      <vt:lpstr>Метафаза.</vt:lpstr>
      <vt:lpstr>Анафаза.</vt:lpstr>
      <vt:lpstr>Телофаза.</vt:lpstr>
      <vt:lpstr>Видеофрагмент митоза</vt:lpstr>
      <vt:lpstr>Слайд 12</vt:lpstr>
      <vt:lpstr>Задание:  Определите какие фазы митоза указаны на рисунке?</vt:lpstr>
      <vt:lpstr>Наборы хромосом:</vt:lpstr>
      <vt:lpstr>Задание: Определите правильный набор хромосом у различных видов?</vt:lpstr>
      <vt:lpstr>Задание: Оформите таблицу: «Фазы митоза и их особенности».</vt:lpstr>
      <vt:lpstr>Биологическое значение митоза:</vt:lpstr>
      <vt:lpstr>Домашнее задание:</vt:lpstr>
    </vt:vector>
  </TitlesOfParts>
  <Company>XXX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Деление клетки. Митоз. </dc:title>
  <cp:lastModifiedBy>Михаил</cp:lastModifiedBy>
  <cp:revision>16</cp:revision>
  <dcterms:created xsi:type="dcterms:W3CDTF">2007-03-10T08:04:31Z</dcterms:created>
  <dcterms:modified xsi:type="dcterms:W3CDTF">2015-01-22T13:51:08Z</dcterms:modified>
</cp:coreProperties>
</file>