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legacyDocTextInfo.bin" ContentType="application/vnd.ms-office.legacyDocTextInfo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bin" ContentType="application/vnd.ms-office.legacyDiagramText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handoutMasterIdLst>
    <p:handoutMasterId r:id="rId23"/>
  </p:handoutMasterIdLst>
  <p:sldIdLst>
    <p:sldId id="256" r:id="rId2"/>
    <p:sldId id="273" r:id="rId3"/>
    <p:sldId id="274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  <p:sldId id="276" r:id="rId13"/>
    <p:sldId id="275" r:id="rId14"/>
    <p:sldId id="267" r:id="rId15"/>
    <p:sldId id="270" r:id="rId16"/>
    <p:sldId id="279" r:id="rId17"/>
    <p:sldId id="278" r:id="rId18"/>
    <p:sldId id="271" r:id="rId19"/>
    <p:sldId id="281" r:id="rId20"/>
    <p:sldId id="280" r:id="rId21"/>
    <p:sldId id="283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0000"/>
    <a:srgbClr val="FFCC99"/>
    <a:srgbClr val="6699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handoutMaster" Target="handoutMasters/handoutMaster1.xml"/><Relationship Id="rId28" Type="http://schemas.microsoft.com/office/2006/relationships/legacyDocTextInfo" Target="legacyDocTextInfo.bin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drawings/_rels/vmlDrawing1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3.bin"/><Relationship Id="rId2" Type="http://schemas.microsoft.com/office/2006/relationships/legacyDiagramText" Target="legacyDiagramText2.bin"/><Relationship Id="rId1" Type="http://schemas.microsoft.com/office/2006/relationships/legacyDiagramText" Target="legacyDiagramText1.bin"/><Relationship Id="rId4" Type="http://schemas.microsoft.com/office/2006/relationships/legacyDiagramText" Target="legacyDiagramText4.bin"/></Relationships>
</file>

<file path=ppt/drawings/_rels/vmlDrawing2.vml.rels><?xml version="1.0" encoding="UTF-8" standalone="yes"?>
<Relationships xmlns="http://schemas.openxmlformats.org/package/2006/relationships"><Relationship Id="rId3" Type="http://schemas.microsoft.com/office/2006/relationships/legacyDiagramText" Target="legacyDiagramText7.bin"/><Relationship Id="rId2" Type="http://schemas.microsoft.com/office/2006/relationships/legacyDiagramText" Target="legacyDiagramText6.bin"/><Relationship Id="rId1" Type="http://schemas.microsoft.com/office/2006/relationships/legacyDiagramText" Target="legacyDiagramText5.bin"/><Relationship Id="rId5" Type="http://schemas.microsoft.com/office/2006/relationships/legacyDiagramText" Target="legacyDiagramText9.bin"/><Relationship Id="rId4" Type="http://schemas.microsoft.com/office/2006/relationships/legacyDiagramText" Target="legacyDiagramText8.bin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88067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endParaRPr lang="ru-RU"/>
          </a:p>
        </p:txBody>
      </p:sp>
      <p:sp>
        <p:nvSpPr>
          <p:cNvPr id="88068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endParaRPr lang="ru-RU"/>
          </a:p>
        </p:txBody>
      </p:sp>
      <p:sp>
        <p:nvSpPr>
          <p:cNvPr id="88069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1318E68A-0D1C-4B6C-9645-8224F3607D9E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50574CA-C7A5-4AB3-A4DB-E185FD44E14B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8AE167D-096A-4717-84D7-E296FB8C08C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85FE66D-7D9D-4ADE-9CEF-970D83A43BF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dgm" preserve="1">
  <p:cSld name="Заголовок, схема или организационная диаграмм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SmartArt 2"/>
          <p:cNvSpPr>
            <a:spLocks noGrp="1"/>
          </p:cNvSpPr>
          <p:nvPr>
            <p:ph type="dgm" idx="1"/>
          </p:nvPr>
        </p:nvSpPr>
        <p:spPr>
          <a:xfrm>
            <a:off x="457200" y="1600200"/>
            <a:ext cx="8229600" cy="4525963"/>
          </a:xfrm>
        </p:spPr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66870CF0-3589-419D-B74E-29670F1D0C5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xOverObj" preserve="1">
  <p:cSld name="Заголовок и текст над объекто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8229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3938588"/>
            <a:ext cx="8229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7466A610-D97E-45C2-8B35-722E85CA00A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Only" preserve="1">
  <p:cSld name="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/>
          </p:nvPr>
        </p:nvSpPr>
        <p:spPr>
          <a:xfrm>
            <a:off x="457200" y="274638"/>
            <a:ext cx="8229600" cy="585152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4525450-2298-4812-A51C-8E9A2FB3478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xAndMedia" preserve="1">
  <p:cSld name="Заголовок, текст и кли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Мультимедиа 3"/>
          <p:cNvSpPr>
            <a:spLocks noGrp="1"/>
          </p:cNvSpPr>
          <p:nvPr>
            <p:ph type="media"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0509F1E1-E78C-45DE-BC8D-193A96EDE07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xAndObj" preserve="1">
  <p:cSld name="Заголовок, текст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9DB13CAB-2153-4D6D-B19D-E0B9F66F578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xAndTwoObj" preserve="1">
  <p:cSld name="Заголовок, текст и 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ижний колонтитул 6"/>
          <p:cNvSpPr>
            <a:spLocks noGrp="1"/>
          </p:cNvSpPr>
          <p:nvPr>
            <p:ph type="ftr" sz="quarter" idx="11"/>
          </p:nvPr>
        </p:nvSpPr>
        <p:spPr>
          <a:xfrm>
            <a:off x="3124200" y="6245225"/>
            <a:ext cx="2895600" cy="476250"/>
          </a:xfrm>
        </p:spPr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2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fld id="{8710010D-7E86-46D0-B585-56BED920445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3E0CA2-46E8-464C-B1B5-CA1162F5A259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F4FBAF4-36A9-4531-9EFB-EB05B3258E42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D76529-02FB-48D3-AA7C-B1C104AED5A5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80EED4B-E05D-4AA1-969B-82DFE9C5671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C1707F0-7487-4F24-8FEC-CEBC0FF7D26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4330DED-4684-4F97-8F2C-217267E87F6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926B71C-9973-412B-9FBF-3F78287B4B4C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E4D1349-547D-4A53-A30A-9117CE8A6E66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jpeg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9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019E1DD4-C5DC-494B-97AD-AD4989CB9DBA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  <p:sldLayoutId id="2147483660" r:id="rId12"/>
    <p:sldLayoutId id="2147483661" r:id="rId13"/>
    <p:sldLayoutId id="2147483662" r:id="rId14"/>
    <p:sldLayoutId id="2147483663" r:id="rId15"/>
    <p:sldLayoutId id="2147483664" r:id="rId16"/>
    <p:sldLayoutId id="2147483665" r:id="rId17"/>
  </p:sldLayoutIdLst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slideLayout" Target="../slideLayouts/slideLayout14.xml"/><Relationship Id="rId1" Type="http://schemas.openxmlformats.org/officeDocument/2006/relationships/vmlDrawing" Target="../drawings/vmlDrawing2.v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slideLayout" Target="../slideLayouts/slideLayout12.xml"/><Relationship Id="rId1" Type="http://schemas.openxmlformats.org/officeDocument/2006/relationships/vmlDrawing" Target="../drawings/vmlDrawing1.v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/>
        <p:txBody>
          <a:bodyPr/>
          <a:lstStyle/>
          <a:p>
            <a:pPr>
              <a:lnSpc>
                <a:spcPct val="80000"/>
              </a:lnSpc>
            </a:pPr>
            <a:r>
              <a:rPr lang="ru-RU" sz="2800" b="1"/>
              <a:t>Среды жизни на Земле и экологические факторы</a:t>
            </a:r>
            <a:r>
              <a:rPr lang="ru-RU" sz="2800"/>
              <a:t> </a:t>
            </a:r>
          </a:p>
          <a:p>
            <a:pPr>
              <a:lnSpc>
                <a:spcPct val="80000"/>
              </a:lnSpc>
            </a:pPr>
            <a:r>
              <a:rPr lang="ru-RU" sz="2800"/>
              <a:t>9 класс</a:t>
            </a:r>
          </a:p>
          <a:p>
            <a:pPr>
              <a:lnSpc>
                <a:spcPct val="80000"/>
              </a:lnSpc>
            </a:pPr>
            <a:r>
              <a:rPr lang="ru-RU" sz="2800"/>
              <a:t>По УМК  И.Н. Пономаревой.</a:t>
            </a:r>
          </a:p>
        </p:txBody>
      </p:sp>
      <p:sp>
        <p:nvSpPr>
          <p:cNvPr id="2052" name="WordArt 4"/>
          <p:cNvSpPr>
            <a:spLocks noChangeArrowheads="1" noChangeShapeType="1" noTextEdit="1"/>
          </p:cNvSpPr>
          <p:nvPr/>
        </p:nvSpPr>
        <p:spPr bwMode="auto">
          <a:xfrm>
            <a:off x="684213" y="1700213"/>
            <a:ext cx="7920037" cy="15843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Условия жизни на Земле</a:t>
            </a: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539750" y="5661025"/>
            <a:ext cx="8135938" cy="1054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/>
              <a:t>При создании презентации были использованы электронные диски по экологии из серии 1С: школа (Дрофа и НФПК)</a:t>
            </a:r>
          </a:p>
          <a:p>
            <a:pPr>
              <a:spcBef>
                <a:spcPct val="50000"/>
              </a:spcBef>
            </a:pPr>
            <a:endParaRPr lang="ru-RU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630" name="Organization Chart 6"/>
          <p:cNvGraphicFramePr>
            <a:graphicFrameLocks/>
          </p:cNvGraphicFramePr>
          <p:nvPr>
            <p:ph/>
          </p:nvPr>
        </p:nvGraphicFramePr>
        <p:xfrm>
          <a:off x="323850" y="260350"/>
          <a:ext cx="8496300" cy="3582988"/>
        </p:xfrm>
        <a:graphic>
          <a:graphicData uri="http://schemas.openxmlformats.org/drawingml/2006/compatibility">
            <com:legacyDrawing xmlns:com="http://schemas.openxmlformats.org/drawingml/2006/compatibility" spid="_x0000_s26630"/>
          </a:graphicData>
        </a:graphic>
      </p:graphicFrame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>Наземно – воздушная среда обитания</a:t>
            </a:r>
          </a:p>
        </p:txBody>
      </p:sp>
      <p:sp>
        <p:nvSpPr>
          <p:cNvPr id="28675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1600200"/>
            <a:ext cx="2746375" cy="4525963"/>
          </a:xfrm>
        </p:spPr>
        <p:txBody>
          <a:bodyPr/>
          <a:lstStyle/>
          <a:p>
            <a:pPr>
              <a:buFontTx/>
              <a:buNone/>
            </a:pPr>
            <a:r>
              <a:rPr lang="ru-RU" sz="2800"/>
              <a:t>   Обитатели наземно – воздушной среды - </a:t>
            </a:r>
            <a:r>
              <a:rPr lang="ru-RU" sz="2800" b="1">
                <a:solidFill>
                  <a:srgbClr val="FF0000"/>
                </a:solidFill>
              </a:rPr>
              <a:t>аэробионты</a:t>
            </a:r>
            <a:r>
              <a:rPr lang="ru-RU" sz="2800"/>
              <a:t> </a:t>
            </a:r>
          </a:p>
        </p:txBody>
      </p:sp>
      <p:pic>
        <p:nvPicPr>
          <p:cNvPr id="28679" name="Picture 7" descr="BEARS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363" y="1412875"/>
            <a:ext cx="3263900" cy="2447925"/>
          </a:xfrm>
          <a:prstGeom prst="rect">
            <a:avLst/>
          </a:prstGeom>
          <a:noFill/>
        </p:spPr>
      </p:pic>
      <p:pic>
        <p:nvPicPr>
          <p:cNvPr id="28680" name="Picture 8" descr="RABBIT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375" y="3213100"/>
            <a:ext cx="1828800" cy="27051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8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Водная среда обитания</a:t>
            </a:r>
          </a:p>
        </p:txBody>
      </p:sp>
      <p:sp>
        <p:nvSpPr>
          <p:cNvPr id="66570" name="Rectangle 10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ru-RU" sz="2800"/>
              <a:t>Обитатели водной среды -  </a:t>
            </a:r>
            <a:r>
              <a:rPr lang="ru-RU" sz="2800" b="1">
                <a:solidFill>
                  <a:srgbClr val="FF0000"/>
                </a:solidFill>
              </a:rPr>
              <a:t>гидробионты</a:t>
            </a:r>
          </a:p>
        </p:txBody>
      </p:sp>
      <p:pic>
        <p:nvPicPr>
          <p:cNvPr id="66564" name="Picture 4" descr="res05A45A4F-9176-4715-9CB3-093C9DBB5469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859338" y="1341438"/>
            <a:ext cx="3590925" cy="2647950"/>
          </a:xfrm>
          <a:noFill/>
          <a:ln/>
        </p:spPr>
      </p:pic>
      <p:pic>
        <p:nvPicPr>
          <p:cNvPr id="66567" name="Picture 7" descr="res12686AA6-CA64-4B38-AD68-A8C04EFE5964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716463" y="4437063"/>
            <a:ext cx="4038600" cy="1782762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26" name="Rectangle 10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Почвенная среда</a:t>
            </a:r>
          </a:p>
        </p:txBody>
      </p:sp>
      <p:sp>
        <p:nvSpPr>
          <p:cNvPr id="60424" name="Rectangle 8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ru-RU" sz="2400"/>
              <a:t>Почва представляет собой тонкий слой на поверхности суши, переработанный деятельности живых существ. Это трехфазная среда (почва, влага, воздух)</a:t>
            </a:r>
          </a:p>
          <a:p>
            <a:r>
              <a:rPr lang="ru-RU" sz="2400"/>
              <a:t>Обитатели почвенной среды - </a:t>
            </a:r>
            <a:r>
              <a:rPr lang="ru-RU" sz="2400" b="1">
                <a:solidFill>
                  <a:srgbClr val="FF0000"/>
                </a:solidFill>
              </a:rPr>
              <a:t>эдафобионты</a:t>
            </a:r>
          </a:p>
          <a:p>
            <a:endParaRPr lang="ru-RU" sz="2400"/>
          </a:p>
        </p:txBody>
      </p:sp>
      <p:pic>
        <p:nvPicPr>
          <p:cNvPr id="60425" name="Picture 9" descr="res9B3F8E8D-93E7-46FB-9582-95D175C26D1B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427538" y="1412875"/>
            <a:ext cx="3101975" cy="2149475"/>
          </a:xfrm>
          <a:noFill/>
          <a:ln/>
        </p:spPr>
      </p:pic>
      <p:pic>
        <p:nvPicPr>
          <p:cNvPr id="60420" name="Picture 4" descr="res4EE61782-A430-43D9-8341-97F10C713EA8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6659563" y="2420938"/>
            <a:ext cx="2341562" cy="4032250"/>
          </a:xfrm>
          <a:noFill/>
          <a:ln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Организменная среда</a:t>
            </a:r>
          </a:p>
        </p:txBody>
      </p:sp>
      <p:sp>
        <p:nvSpPr>
          <p:cNvPr id="35846" name="Rectangle 6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ru-RU" sz="2800"/>
              <a:t>Организмы, населяющие живые существа - </a:t>
            </a:r>
            <a:r>
              <a:rPr lang="ru-RU" sz="2800" b="1">
                <a:solidFill>
                  <a:srgbClr val="FF0000"/>
                </a:solidFill>
              </a:rPr>
              <a:t>эндобионты</a:t>
            </a:r>
          </a:p>
        </p:txBody>
      </p:sp>
      <p:pic>
        <p:nvPicPr>
          <p:cNvPr id="35844" name="Picture 4" descr="res12E54318-C624-44EB-9012-7809E7513181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48200" y="1884363"/>
            <a:ext cx="4038600" cy="3957637"/>
          </a:xfrm>
          <a:noFill/>
          <a:ln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7" name="Rectangle 5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908050"/>
          </a:xfrm>
        </p:spPr>
        <p:txBody>
          <a:bodyPr/>
          <a:lstStyle/>
          <a:p>
            <a:r>
              <a:rPr lang="ru-RU"/>
              <a:t>Основные среды жизни</a:t>
            </a:r>
          </a:p>
        </p:txBody>
      </p:sp>
      <p:graphicFrame>
        <p:nvGraphicFramePr>
          <p:cNvPr id="38997" name="Group 85"/>
          <p:cNvGraphicFramePr>
            <a:graphicFrameLocks noGrp="1"/>
          </p:cNvGraphicFramePr>
          <p:nvPr>
            <p:ph idx="1"/>
          </p:nvPr>
        </p:nvGraphicFramePr>
        <p:xfrm>
          <a:off x="468313" y="1844675"/>
          <a:ext cx="8229600" cy="3358198"/>
        </p:xfrm>
        <a:graphic>
          <a:graphicData uri="http://schemas.openxmlformats.org/drawingml/2006/table">
            <a:tbl>
              <a:tblPr/>
              <a:tblGrid>
                <a:gridCol w="1811337"/>
                <a:gridCol w="1481138"/>
                <a:gridCol w="1644650"/>
                <a:gridCol w="1646237"/>
                <a:gridCol w="1646238"/>
              </a:tblGrid>
              <a:tr h="293688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Характеристика среды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Вид среды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354013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Наземно - воздушная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Водная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Почвенная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Организмен -ная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4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 Плотность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24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 Освещенность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4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3. Колебания температуры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4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4. Количество воды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35401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5. Количество кислорода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38998" name="Text Box 86"/>
          <p:cNvSpPr txBox="1">
            <a:spLocks noChangeArrowheads="1"/>
          </p:cNvSpPr>
          <p:nvPr/>
        </p:nvSpPr>
        <p:spPr bwMode="auto">
          <a:xfrm>
            <a:off x="611188" y="4508500"/>
            <a:ext cx="8137525" cy="779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/>
          </a:p>
          <a:p>
            <a:pPr>
              <a:spcBef>
                <a:spcPct val="50000"/>
              </a:spcBef>
            </a:pPr>
            <a:endParaRPr lang="ru-RU"/>
          </a:p>
        </p:txBody>
      </p:sp>
      <p:sp>
        <p:nvSpPr>
          <p:cNvPr id="38999" name="Text Box 87"/>
          <p:cNvSpPr txBox="1">
            <a:spLocks noChangeArrowheads="1"/>
          </p:cNvSpPr>
          <p:nvPr/>
        </p:nvSpPr>
        <p:spPr bwMode="auto">
          <a:xfrm>
            <a:off x="1763713" y="5229225"/>
            <a:ext cx="5761037" cy="1465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b="1"/>
              <a:t>1 Очень высокая, высокая, средняя, низкая;</a:t>
            </a:r>
          </a:p>
          <a:p>
            <a:r>
              <a:rPr lang="ru-RU" b="1"/>
              <a:t>2. Высокая, средняя, низкая, отсутствует;</a:t>
            </a:r>
          </a:p>
          <a:p>
            <a:r>
              <a:rPr lang="ru-RU" b="1"/>
              <a:t>3. Высокие, средние, слабые; </a:t>
            </a:r>
          </a:p>
          <a:p>
            <a:r>
              <a:rPr lang="ru-RU" b="1"/>
              <a:t>4. Много, умеренно, мало;</a:t>
            </a:r>
          </a:p>
          <a:p>
            <a:r>
              <a:rPr lang="ru-RU" b="1"/>
              <a:t>5. Много, умеренно, мало, очень  мало.</a:t>
            </a:r>
          </a:p>
        </p:txBody>
      </p:sp>
      <p:sp>
        <p:nvSpPr>
          <p:cNvPr id="39000" name="Text Box 88"/>
          <p:cNvSpPr txBox="1">
            <a:spLocks noChangeArrowheads="1"/>
          </p:cNvSpPr>
          <p:nvPr/>
        </p:nvSpPr>
        <p:spPr bwMode="auto">
          <a:xfrm>
            <a:off x="395288" y="836613"/>
            <a:ext cx="8064500" cy="641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b="1">
                <a:solidFill>
                  <a:srgbClr val="FF0000"/>
                </a:solidFill>
              </a:rPr>
              <a:t>Выберите из предлагаемого ниже списка, соответствующее значение той или иной среды.</a:t>
            </a: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0"/>
            <a:ext cx="8229600" cy="1052513"/>
          </a:xfrm>
        </p:spPr>
        <p:txBody>
          <a:bodyPr/>
          <a:lstStyle/>
          <a:p>
            <a:r>
              <a:rPr lang="ru-RU"/>
              <a:t>Решение задачи №1</a:t>
            </a:r>
          </a:p>
        </p:txBody>
      </p:sp>
      <p:graphicFrame>
        <p:nvGraphicFramePr>
          <p:cNvPr id="75831" name="Group 55"/>
          <p:cNvGraphicFramePr>
            <a:graphicFrameLocks noGrp="1"/>
          </p:cNvGraphicFramePr>
          <p:nvPr>
            <p:ph idx="1"/>
          </p:nvPr>
        </p:nvGraphicFramePr>
        <p:xfrm>
          <a:off x="457200" y="981075"/>
          <a:ext cx="8229600" cy="3537269"/>
        </p:xfrm>
        <a:graphic>
          <a:graphicData uri="http://schemas.openxmlformats.org/drawingml/2006/table">
            <a:tbl>
              <a:tblPr/>
              <a:tblGrid>
                <a:gridCol w="1811338"/>
                <a:gridCol w="1481137"/>
                <a:gridCol w="1644650"/>
                <a:gridCol w="1646238"/>
                <a:gridCol w="1646237"/>
              </a:tblGrid>
              <a:tr h="350838">
                <a:tc rowSpan="2"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Характеристика среды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gridSpan="4"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Вид среды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65138">
                <a:tc v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Наземно - воздушная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Водная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Почвенная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Организмен -ная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338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1. Плотность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Низкая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Средняя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Очень высокая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Высокая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365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2. Освещенность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Высокая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Средняя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Низкая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Отсутствует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5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3. Колебания температуры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Высокие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Средние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Слабые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Слабые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5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4. Количество воды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Мало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Много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Умеренно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Умеренно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4651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5. Количество кислорода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Много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Умеренно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Мало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Очень  мало 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5829" name="Text Box 53"/>
          <p:cNvSpPr txBox="1">
            <a:spLocks noChangeArrowheads="1"/>
          </p:cNvSpPr>
          <p:nvPr/>
        </p:nvSpPr>
        <p:spPr bwMode="auto">
          <a:xfrm>
            <a:off x="539750" y="4581525"/>
            <a:ext cx="8208963" cy="2843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/>
              <a:t>Критерии оценки</a:t>
            </a:r>
            <a:r>
              <a:rPr lang="ru-RU"/>
              <a:t>. Оценка выводится по каждому столбцу таблицы:</a:t>
            </a:r>
          </a:p>
          <a:p>
            <a:pPr>
              <a:spcBef>
                <a:spcPct val="50000"/>
              </a:spcBef>
            </a:pPr>
            <a:r>
              <a:rPr lang="ru-RU"/>
              <a:t>5 правильных ответа – оценка 5;                </a:t>
            </a:r>
            <a:r>
              <a:rPr lang="ru-RU" b="1"/>
              <a:t>Итоговая оценка ставиться по</a:t>
            </a:r>
            <a:r>
              <a:rPr lang="ru-RU"/>
              <a:t> </a:t>
            </a:r>
          </a:p>
          <a:p>
            <a:pPr>
              <a:spcBef>
                <a:spcPct val="50000"/>
              </a:spcBef>
            </a:pPr>
            <a:r>
              <a:rPr lang="ru-RU"/>
              <a:t>4 правильных ответа – оценка 4;                </a:t>
            </a:r>
            <a:r>
              <a:rPr lang="ru-RU" b="1"/>
              <a:t>среднему арифметическому</a:t>
            </a:r>
            <a:r>
              <a:rPr lang="ru-RU"/>
              <a:t> </a:t>
            </a:r>
          </a:p>
          <a:p>
            <a:pPr>
              <a:spcBef>
                <a:spcPct val="50000"/>
              </a:spcBef>
            </a:pPr>
            <a:r>
              <a:rPr lang="ru-RU"/>
              <a:t>3 правильных ответа – оценка 3;                </a:t>
            </a:r>
            <a:r>
              <a:rPr lang="ru-RU" b="1"/>
              <a:t>значению</a:t>
            </a:r>
          </a:p>
          <a:p>
            <a:pPr>
              <a:spcBef>
                <a:spcPct val="50000"/>
              </a:spcBef>
            </a:pPr>
            <a:endParaRPr lang="ru-RU"/>
          </a:p>
          <a:p>
            <a:pPr>
              <a:spcBef>
                <a:spcPct val="50000"/>
              </a:spcBef>
            </a:pPr>
            <a:endParaRPr lang="ru-RU"/>
          </a:p>
          <a:p>
            <a:pPr>
              <a:spcBef>
                <a:spcPct val="50000"/>
              </a:spcBef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3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188913"/>
            <a:ext cx="8229600" cy="1079500"/>
          </a:xfrm>
        </p:spPr>
        <p:txBody>
          <a:bodyPr/>
          <a:lstStyle/>
          <a:p>
            <a:r>
              <a:rPr lang="ru-RU" sz="3200" b="1" i="1">
                <a:solidFill>
                  <a:schemeClr val="accent2"/>
                </a:solidFill>
              </a:rPr>
              <a:t/>
            </a:r>
            <a:br>
              <a:rPr lang="ru-RU" sz="3200" b="1" i="1">
                <a:solidFill>
                  <a:schemeClr val="accent2"/>
                </a:solidFill>
              </a:rPr>
            </a:br>
            <a:r>
              <a:rPr lang="ru-RU" sz="3200" b="1" i="1">
                <a:solidFill>
                  <a:schemeClr val="accent2"/>
                </a:solidFill>
              </a:rPr>
              <a:t>Изучение влияния факторов среды (света) на животных</a:t>
            </a:r>
            <a:r>
              <a:rPr lang="ru-RU" sz="4000" b="1" i="1">
                <a:solidFill>
                  <a:schemeClr val="accent2"/>
                </a:solidFill>
              </a:rPr>
              <a:t/>
            </a:r>
            <a:br>
              <a:rPr lang="ru-RU" sz="4000" b="1" i="1">
                <a:solidFill>
                  <a:schemeClr val="accent2"/>
                </a:solidFill>
              </a:rPr>
            </a:br>
            <a:endParaRPr lang="ru-RU" sz="4000">
              <a:solidFill>
                <a:schemeClr val="accent2"/>
              </a:solidFill>
            </a:endParaRPr>
          </a:p>
        </p:txBody>
      </p:sp>
      <p:graphicFrame>
        <p:nvGraphicFramePr>
          <p:cNvPr id="73749" name="Group 21"/>
          <p:cNvGraphicFramePr>
            <a:graphicFrameLocks noGrp="1"/>
          </p:cNvGraphicFramePr>
          <p:nvPr>
            <p:ph idx="1"/>
          </p:nvPr>
        </p:nvGraphicFramePr>
        <p:xfrm>
          <a:off x="539750" y="1989138"/>
          <a:ext cx="8229600" cy="2505393"/>
        </p:xfrm>
        <a:graphic>
          <a:graphicData uri="http://schemas.openxmlformats.org/drawingml/2006/table">
            <a:tbl>
              <a:tblPr/>
              <a:tblGrid>
                <a:gridCol w="4114800"/>
                <a:gridCol w="4114800"/>
              </a:tblGrid>
              <a:tr h="779463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Дневной образ жизни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7810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Ночной образ жизни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84455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Жизнь в постоянной темноте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3750" name="Text Box 22"/>
          <p:cNvSpPr txBox="1">
            <a:spLocks noChangeArrowheads="1"/>
          </p:cNvSpPr>
          <p:nvPr/>
        </p:nvSpPr>
        <p:spPr bwMode="auto">
          <a:xfrm>
            <a:off x="250825" y="1268413"/>
            <a:ext cx="8066088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b="1">
                <a:solidFill>
                  <a:srgbClr val="FF0000"/>
                </a:solidFill>
              </a:rPr>
              <a:t>Распределите животных по группам по отношению к свету</a:t>
            </a:r>
          </a:p>
        </p:txBody>
      </p:sp>
      <p:sp>
        <p:nvSpPr>
          <p:cNvPr id="73752" name="Text Box 24"/>
          <p:cNvSpPr txBox="1">
            <a:spLocks noChangeArrowheads="1"/>
          </p:cNvSpPr>
          <p:nvPr/>
        </p:nvSpPr>
        <p:spPr bwMode="auto">
          <a:xfrm>
            <a:off x="395288" y="4868863"/>
            <a:ext cx="8424862" cy="1187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/>
            <a:r>
              <a:rPr lang="ru-RU"/>
              <a:t> </a:t>
            </a:r>
            <a:r>
              <a:rPr lang="ru-RU" sz="2400"/>
              <a:t>Орел, летучая мышь, дождевой червь, ласточка, антилопа, жираф, сова, крот, тигр, попугай, койот,  колибри</a:t>
            </a:r>
            <a:r>
              <a:rPr lang="ru-RU"/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8" name="Rectangle 4"/>
          <p:cNvSpPr>
            <a:spLocks noGrp="1" noChangeArrowheads="1"/>
          </p:cNvSpPr>
          <p:nvPr>
            <p:ph type="title"/>
          </p:nvPr>
        </p:nvSpPr>
        <p:spPr>
          <a:xfrm>
            <a:off x="468313" y="0"/>
            <a:ext cx="8229600" cy="1143000"/>
          </a:xfrm>
        </p:spPr>
        <p:txBody>
          <a:bodyPr/>
          <a:lstStyle/>
          <a:p>
            <a:r>
              <a:rPr lang="ru-RU">
                <a:solidFill>
                  <a:schemeClr val="tx1"/>
                </a:solidFill>
              </a:rPr>
              <a:t>Решение задачи №2</a:t>
            </a:r>
          </a:p>
        </p:txBody>
      </p:sp>
      <p:graphicFrame>
        <p:nvGraphicFramePr>
          <p:cNvPr id="42009" name="Group 25"/>
          <p:cNvGraphicFramePr>
            <a:graphicFrameLocks noGrp="1"/>
          </p:cNvGraphicFramePr>
          <p:nvPr>
            <p:ph idx="1"/>
          </p:nvPr>
        </p:nvGraphicFramePr>
        <p:xfrm>
          <a:off x="395288" y="1125538"/>
          <a:ext cx="8229600" cy="3261360"/>
        </p:xfrm>
        <a:graphic>
          <a:graphicData uri="http://schemas.openxmlformats.org/drawingml/2006/table">
            <a:tbl>
              <a:tblPr/>
              <a:tblGrid>
                <a:gridCol w="4114800"/>
                <a:gridCol w="4114800"/>
              </a:tblGrid>
              <a:tr h="749300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Дневной образ жизни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Колибри, ласточка, попугай, орел, антилопа, жираф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9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Ночной образ жизни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Сова, тигр, койот, летучая мышь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6699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Жизнь в постоянной темноте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Дождевой червь, крот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94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>
                <a:solidFill>
                  <a:schemeClr val="accent2"/>
                </a:solidFill>
              </a:rPr>
              <a:t>Изучение различных сред обитания организмов</a:t>
            </a:r>
          </a:p>
        </p:txBody>
      </p:sp>
      <p:graphicFrame>
        <p:nvGraphicFramePr>
          <p:cNvPr id="82947" name="Group 3"/>
          <p:cNvGraphicFramePr>
            <a:graphicFrameLocks noGrp="1"/>
          </p:cNvGraphicFramePr>
          <p:nvPr>
            <p:ph idx="1"/>
          </p:nvPr>
        </p:nvGraphicFramePr>
        <p:xfrm>
          <a:off x="395288" y="2205038"/>
          <a:ext cx="8229600" cy="2590800"/>
        </p:xfrm>
        <a:graphic>
          <a:graphicData uri="http://schemas.openxmlformats.org/drawingml/2006/table">
            <a:tbl>
              <a:tblPr/>
              <a:tblGrid>
                <a:gridCol w="4114800"/>
                <a:gridCol w="4114800"/>
              </a:tblGrid>
              <a:tr h="503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Среда обитания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4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Почвенная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4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Наземно-воздунная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4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Водная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Организменная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28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Arial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82967" name="Text Box 23"/>
          <p:cNvSpPr txBox="1">
            <a:spLocks noChangeArrowheads="1"/>
          </p:cNvSpPr>
          <p:nvPr/>
        </p:nvSpPr>
        <p:spPr bwMode="auto">
          <a:xfrm>
            <a:off x="611188" y="4937125"/>
            <a:ext cx="8135937" cy="1920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/>
              <a:t>Аскарида, дельфин, чайка, страус, акула, береза, орел, ворона, карась, комар, корень дерева, овод, ламинария, крот, медуза, дождевой червь, личинка майского жука, ряска, постельный клоп, бабочка, олень, клубеньковые бактерии, волк, свиной цепень, щука, человек, трясогузка,  гидра, клещ собачий.</a:t>
            </a:r>
            <a:r>
              <a:rPr lang="ru-RU"/>
              <a:t> </a:t>
            </a:r>
          </a:p>
        </p:txBody>
      </p:sp>
      <p:sp>
        <p:nvSpPr>
          <p:cNvPr id="82968" name="Text Box 24"/>
          <p:cNvSpPr txBox="1">
            <a:spLocks noChangeArrowheads="1"/>
          </p:cNvSpPr>
          <p:nvPr/>
        </p:nvSpPr>
        <p:spPr bwMode="auto">
          <a:xfrm>
            <a:off x="468313" y="1484313"/>
            <a:ext cx="7775575" cy="70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>
                <a:solidFill>
                  <a:srgbClr val="FF0000"/>
                </a:solidFill>
              </a:rPr>
              <a:t>Поместите в соответствующую среду обитания животных или растения из предложенного списка.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Вспомнить!!!</a:t>
            </a:r>
          </a:p>
        </p:txBody>
      </p:sp>
      <p:sp>
        <p:nvSpPr>
          <p:cNvPr id="45067" name="Rectangle 11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pPr>
              <a:buFontTx/>
              <a:buNone/>
            </a:pPr>
            <a:r>
              <a:rPr lang="ru-RU" sz="3600" b="1"/>
              <a:t>6 класс</a:t>
            </a:r>
          </a:p>
          <a:p>
            <a:r>
              <a:rPr lang="ru-RU"/>
              <a:t>Среды обитания растений</a:t>
            </a:r>
          </a:p>
        </p:txBody>
      </p:sp>
      <p:sp>
        <p:nvSpPr>
          <p:cNvPr id="45068" name="Rectangle 12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endParaRPr lang="ru-RU"/>
          </a:p>
          <a:p>
            <a:r>
              <a:rPr lang="ru-RU"/>
              <a:t>Действие факторов среды на растения</a:t>
            </a:r>
          </a:p>
        </p:txBody>
      </p:sp>
      <p:pic>
        <p:nvPicPr>
          <p:cNvPr id="45060" name="Picture 4" descr="б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 l="14597" t="8298" r="10455" b="5212"/>
          <a:stretch>
            <a:fillRect/>
          </a:stretch>
        </p:blipFill>
        <p:spPr>
          <a:xfrm>
            <a:off x="323850" y="3068638"/>
            <a:ext cx="4038600" cy="2355850"/>
          </a:xfrm>
          <a:noFill/>
          <a:ln/>
        </p:spPr>
      </p:pic>
      <p:pic>
        <p:nvPicPr>
          <p:cNvPr id="45064" name="Picture 8" descr="б 001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3" cstate="print"/>
          <a:srcRect l="5679" t="9343" r="15613" b="14803"/>
          <a:stretch>
            <a:fillRect/>
          </a:stretch>
        </p:blipFill>
        <p:spPr>
          <a:xfrm>
            <a:off x="5076825" y="3284538"/>
            <a:ext cx="3033713" cy="2187575"/>
          </a:xfrm>
          <a:noFill/>
          <a:ln/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Решение задачи № 3</a:t>
            </a:r>
          </a:p>
        </p:txBody>
      </p:sp>
      <p:graphicFrame>
        <p:nvGraphicFramePr>
          <p:cNvPr id="79910" name="Group 38"/>
          <p:cNvGraphicFramePr>
            <a:graphicFrameLocks noGrp="1"/>
          </p:cNvGraphicFramePr>
          <p:nvPr>
            <p:ph idx="1"/>
          </p:nvPr>
        </p:nvGraphicFramePr>
        <p:xfrm>
          <a:off x="468313" y="1484313"/>
          <a:ext cx="8229600" cy="3627120"/>
        </p:xfrm>
        <a:graphic>
          <a:graphicData uri="http://schemas.openxmlformats.org/drawingml/2006/table">
            <a:tbl>
              <a:tblPr/>
              <a:tblGrid>
                <a:gridCol w="4114800"/>
                <a:gridCol w="4114800"/>
              </a:tblGrid>
              <a:tr h="503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Среда обитания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Организмы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4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Почвенная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Крот, дождевой червь, личинка майского жука, клубеньковые бактерии, корень дерева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4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Наземно-воздунная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Бабочка, олень, волк, береза, орел, ворона, человек, трясогузка, чайка, страус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4825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Водная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Дельфин, акула, карась, ламинария, медуза, ряска, щука, гидра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  <a:tr h="503238"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2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Организменная </a:t>
                      </a: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8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Arial" charset="0"/>
                        </a:rPr>
                        <a:t>Аскарида, комар, овод, постельный клоп, свиной цепень, клещ собачий.</a:t>
                      </a: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sp>
        <p:nvSpPr>
          <p:cNvPr id="79911" name="Text Box 39"/>
          <p:cNvSpPr txBox="1">
            <a:spLocks noChangeArrowheads="1"/>
          </p:cNvSpPr>
          <p:nvPr/>
        </p:nvSpPr>
        <p:spPr bwMode="auto">
          <a:xfrm>
            <a:off x="539750" y="5300663"/>
            <a:ext cx="7993063" cy="15859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ru-RU" sz="2000" b="1"/>
              <a:t>Критерии оценки</a:t>
            </a:r>
            <a:r>
              <a:rPr lang="ru-RU" sz="2000"/>
              <a:t>.</a:t>
            </a:r>
            <a:r>
              <a:rPr lang="ru-RU"/>
              <a:t> </a:t>
            </a:r>
          </a:p>
          <a:p>
            <a:r>
              <a:rPr lang="ru-RU" sz="2000"/>
              <a:t>1-2 ошибки – оценка 5;  </a:t>
            </a:r>
          </a:p>
          <a:p>
            <a:r>
              <a:rPr lang="ru-RU" sz="2000"/>
              <a:t>3-4 ошибки – оценка 4;                </a:t>
            </a:r>
          </a:p>
          <a:p>
            <a:r>
              <a:rPr lang="ru-RU" sz="2000"/>
              <a:t>5-8 ошибок – оценка 3;</a:t>
            </a:r>
            <a:r>
              <a:rPr lang="ru-RU"/>
              <a:t> </a:t>
            </a:r>
          </a:p>
          <a:p>
            <a:endParaRPr lang="ru-RU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04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Домашнее задание </a:t>
            </a:r>
          </a:p>
        </p:txBody>
      </p:sp>
      <p:sp>
        <p:nvSpPr>
          <p:cNvPr id="8704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>
                <a:cs typeface="Arial" charset="0"/>
              </a:rPr>
              <a:t>§</a:t>
            </a:r>
            <a:r>
              <a:rPr lang="ru-RU">
                <a:cs typeface="Arial" charset="0"/>
              </a:rPr>
              <a:t> 50 Вопросы 1- 4 страница 198;</a:t>
            </a:r>
          </a:p>
          <a:p>
            <a:r>
              <a:rPr lang="ru-RU">
                <a:cs typeface="Arial" charset="0"/>
              </a:rPr>
              <a:t>Подготовить сообщения об особенностях основных средах обитания, влиянии экологических факторов каждой из сред на живые организмы.</a:t>
            </a:r>
          </a:p>
          <a:p>
            <a:endParaRPr lang="en-US" sz="2000">
              <a:cs typeface="Arial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60" name="Rectangle 8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7 класс</a:t>
            </a:r>
          </a:p>
        </p:txBody>
      </p:sp>
      <p:sp>
        <p:nvSpPr>
          <p:cNvPr id="49162" name="Rectangle 10"/>
          <p:cNvSpPr>
            <a:spLocks noGrp="1" noChangeArrowheads="1"/>
          </p:cNvSpPr>
          <p:nvPr>
            <p:ph type="body" sz="half" idx="1"/>
          </p:nvPr>
        </p:nvSpPr>
        <p:spPr/>
        <p:txBody>
          <a:bodyPr/>
          <a:lstStyle/>
          <a:p>
            <a:r>
              <a:rPr lang="ru-RU"/>
              <a:t>4 среды обитания животных</a:t>
            </a:r>
          </a:p>
        </p:txBody>
      </p:sp>
      <p:sp>
        <p:nvSpPr>
          <p:cNvPr id="49163" name="Rectangle 11"/>
          <p:cNvSpPr>
            <a:spLocks noGrp="1" noChangeArrowheads="1"/>
          </p:cNvSpPr>
          <p:nvPr>
            <p:ph type="body" sz="half" idx="2"/>
          </p:nvPr>
        </p:nvSpPr>
        <p:spPr/>
        <p:txBody>
          <a:bodyPr/>
          <a:lstStyle/>
          <a:p>
            <a:r>
              <a:rPr lang="ru-RU"/>
              <a:t>Местообитания животных в водной среде</a:t>
            </a:r>
          </a:p>
        </p:txBody>
      </p:sp>
      <p:pic>
        <p:nvPicPr>
          <p:cNvPr id="49156" name="Picture 4" descr="б 002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 l="5884" t="3082" r="4749" b="9485"/>
          <a:stretch>
            <a:fillRect/>
          </a:stretch>
        </p:blipFill>
        <p:spPr>
          <a:xfrm>
            <a:off x="1042988" y="2565400"/>
            <a:ext cx="2889250" cy="3671888"/>
          </a:xfrm>
          <a:noFill/>
          <a:ln/>
        </p:spPr>
      </p:pic>
      <p:pic>
        <p:nvPicPr>
          <p:cNvPr id="49159" name="Picture 7" descr="б 003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/>
          <a:srcRect l="8762" t="5922" b="10136"/>
          <a:stretch>
            <a:fillRect/>
          </a:stretch>
        </p:blipFill>
        <p:spPr>
          <a:xfrm>
            <a:off x="4716463" y="3213100"/>
            <a:ext cx="4038600" cy="2971800"/>
          </a:xfrm>
          <a:noFill/>
          <a:ln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/>
            </a:r>
            <a:br>
              <a:rPr lang="ru-RU" sz="4000"/>
            </a:br>
            <a:r>
              <a:rPr lang="ru-RU" sz="4000"/>
              <a:t>Задачи урока </a:t>
            </a:r>
          </a:p>
        </p:txBody>
      </p:sp>
      <p:sp>
        <p:nvSpPr>
          <p:cNvPr id="819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ru-RU"/>
              <a:t>Закрепить знания о  четырех средах обитания и  их характерных особенностях;</a:t>
            </a:r>
          </a:p>
          <a:p>
            <a:r>
              <a:rPr lang="ru-RU"/>
              <a:t>Раскрыть закономерности действия экологических факторов в природе;</a:t>
            </a:r>
          </a:p>
          <a:p>
            <a:r>
              <a:rPr lang="ru-RU"/>
              <a:t>Познакомиться с основными экологическими типами живых организмов.</a:t>
            </a:r>
          </a:p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 b="1">
                <a:solidFill>
                  <a:schemeClr val="bg1"/>
                </a:solidFill>
              </a:rPr>
              <a:t>Среда обитания</a:t>
            </a:r>
            <a:br>
              <a:rPr lang="ru-RU" sz="4000" b="1">
                <a:solidFill>
                  <a:schemeClr val="bg1"/>
                </a:solidFill>
              </a:rPr>
            </a:br>
            <a:r>
              <a:rPr lang="ru-RU" sz="4000" b="1">
                <a:solidFill>
                  <a:schemeClr val="bg1"/>
                </a:solidFill>
              </a:rPr>
              <a:t> (окружающая среда)</a:t>
            </a:r>
          </a:p>
        </p:txBody>
      </p:sp>
      <p:sp>
        <p:nvSpPr>
          <p:cNvPr id="921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pPr algn="ctr"/>
            <a:r>
              <a:rPr lang="ru-RU" b="1">
                <a:solidFill>
                  <a:schemeClr val="bg1"/>
                </a:solidFill>
              </a:rPr>
              <a:t>это все то, что окружает живой организм (совокупность сил и явлений природы, ее вещество и пространство, а также деятельность человека) и прямо или косвенно влияет на его состояние, рост и развитие, выживаемость, размножение и другие процессы жизнедеятельности.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0245" name="Organization Chart 5"/>
          <p:cNvGraphicFramePr>
            <a:graphicFrameLocks/>
          </p:cNvGraphicFramePr>
          <p:nvPr>
            <p:ph idx="1"/>
          </p:nvPr>
        </p:nvGraphicFramePr>
        <p:xfrm>
          <a:off x="250825" y="-674688"/>
          <a:ext cx="8723313" cy="5183188"/>
        </p:xfrm>
        <a:graphic>
          <a:graphicData uri="http://schemas.openxmlformats.org/drawingml/2006/compatibility">
            <com:legacyDrawing xmlns:com="http://schemas.openxmlformats.org/drawingml/2006/compatibility" spid="_x0000_s10245"/>
          </a:graphicData>
        </a:graphic>
      </p:graphicFrame>
      <p:pic>
        <p:nvPicPr>
          <p:cNvPr id="10257" name="Picture 17" descr="NLA_05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388" y="3573463"/>
            <a:ext cx="2808287" cy="1873250"/>
          </a:xfrm>
          <a:prstGeom prst="rect">
            <a:avLst/>
          </a:prstGeom>
          <a:noFill/>
        </p:spPr>
      </p:pic>
      <p:pic>
        <p:nvPicPr>
          <p:cNvPr id="10269" name="Picture 29" descr="16303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3575" y="3573463"/>
            <a:ext cx="2808288" cy="1881187"/>
          </a:xfrm>
          <a:prstGeom prst="rect">
            <a:avLst/>
          </a:prstGeom>
          <a:noFill/>
        </p:spPr>
      </p:pic>
      <p:pic>
        <p:nvPicPr>
          <p:cNvPr id="10278" name="Picture 38" descr="антр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156325" y="3573463"/>
            <a:ext cx="2808288" cy="187166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1" name="Rectangle 3"/>
          <p:cNvSpPr>
            <a:spLocks noGrp="1" noChangeArrowheads="1"/>
          </p:cNvSpPr>
          <p:nvPr>
            <p:ph type="body" sz="half" idx="1"/>
          </p:nvPr>
        </p:nvSpPr>
        <p:spPr>
          <a:xfrm>
            <a:off x="457200" y="476250"/>
            <a:ext cx="8229600" cy="2089150"/>
          </a:xfrm>
        </p:spPr>
        <p:txBody>
          <a:bodyPr/>
          <a:lstStyle/>
          <a:p>
            <a:pPr algn="ctr">
              <a:buFontTx/>
              <a:buNone/>
            </a:pPr>
            <a:r>
              <a:rPr lang="ru-RU" sz="2400"/>
              <a:t>  Абиотические факторы - это комплекс условий окружающей среды, влияющих на живой организм (температура, давление, радиационный фон, влажность, состав атмосферы, морских и пресных вод, донных отложений, почвы и др.) </a:t>
            </a:r>
          </a:p>
        </p:txBody>
      </p:sp>
      <p:pic>
        <p:nvPicPr>
          <p:cNvPr id="12292" name="Picture 4" descr="абиотические факторы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755650" y="2565400"/>
            <a:ext cx="2735263" cy="1755775"/>
          </a:xfrm>
          <a:noFill/>
          <a:ln/>
        </p:spPr>
      </p:pic>
      <p:pic>
        <p:nvPicPr>
          <p:cNvPr id="12298" name="Picture 10" descr="PPIC0610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7900" y="2492375"/>
            <a:ext cx="2808288" cy="1730375"/>
          </a:xfrm>
          <a:prstGeom prst="rect">
            <a:avLst/>
          </a:prstGeom>
          <a:noFill/>
        </p:spPr>
      </p:pic>
      <p:pic>
        <p:nvPicPr>
          <p:cNvPr id="12299" name="Picture 11" descr="_BOROV_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24075" y="3716338"/>
            <a:ext cx="2230438" cy="1584325"/>
          </a:xfrm>
          <a:prstGeom prst="rect">
            <a:avLst/>
          </a:prstGeom>
          <a:noFill/>
        </p:spPr>
      </p:pic>
      <p:pic>
        <p:nvPicPr>
          <p:cNvPr id="12301" name="Picture 13" descr="03SC008"/>
          <p:cNvPicPr>
            <a:picLocks noGrp="1" noChangeAspect="1" noChangeArrowheads="1"/>
          </p:cNvPicPr>
          <p:nvPr>
            <p:ph sz="quarter" idx="4294967295"/>
          </p:nvPr>
        </p:nvPicPr>
        <p:blipFill>
          <a:blip r:embed="rId5" cstate="print"/>
          <a:srcRect/>
          <a:stretch>
            <a:fillRect/>
          </a:stretch>
        </p:blipFill>
        <p:spPr>
          <a:xfrm>
            <a:off x="6516688" y="3716338"/>
            <a:ext cx="2124075" cy="1589087"/>
          </a:xfrm>
          <a:noFill/>
          <a:ln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ru-RU" sz="4000"/>
              <a:t> </a:t>
            </a:r>
            <a:r>
              <a:rPr lang="ru-RU" sz="2800">
                <a:latin typeface="Times New Roman" pitchFamily="18" charset="0"/>
              </a:rPr>
              <a:t>Биотические факторы - это совокупность влияний жизнедеятельности одних организмов на другие (конкуренция, хищничество, паразитизм и другие).</a:t>
            </a:r>
          </a:p>
        </p:txBody>
      </p:sp>
      <p:graphicFrame>
        <p:nvGraphicFramePr>
          <p:cNvPr id="13342" name="Group 30"/>
          <p:cNvGraphicFramePr>
            <a:graphicFrameLocks noGrp="1"/>
          </p:cNvGraphicFramePr>
          <p:nvPr>
            <p:ph idx="1"/>
          </p:nvPr>
        </p:nvGraphicFramePr>
        <p:xfrm>
          <a:off x="457200" y="1916113"/>
          <a:ext cx="8229600" cy="4210050"/>
        </p:xfrm>
        <a:graphic>
          <a:graphicData uri="http://schemas.openxmlformats.org/drawingml/2006/table">
            <a:tbl>
              <a:tblPr/>
              <a:tblGrid>
                <a:gridCol w="4116388"/>
                <a:gridCol w="4113212"/>
              </a:tblGrid>
              <a:tr h="4210050"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0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 </a:t>
                      </a: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Знаком  "плюс" обозначают благоприятное действие одного вида на характеристики  другого вида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pPr marL="0" marR="0" lvl="0" indent="0" algn="ctr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r>
                        <a:rPr kumimoji="0" lang="ru-RU" sz="1600" b="1" i="0" u="none" strike="noStrike" cap="none" normalizeH="0" baseline="0" smtClean="0">
                          <a:ln>
                            <a:noFill/>
                          </a:ln>
                          <a:solidFill>
                            <a:schemeClr val="tx1"/>
                          </a:solidFill>
                          <a:effectLst/>
                          <a:latin typeface="Times New Roman" pitchFamily="18" charset="0"/>
                        </a:rPr>
                        <a:t>Знаком "минус" обозначают отрицательные действия одного вида на характеристики другого вида</a:t>
                      </a: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1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  <a:p>
                      <a:pPr marL="0" marR="0" lvl="0" indent="0" algn="l" defTabSz="914400" rtl="0" eaLnBrk="1" fontAlgn="base" latinLnBrk="0" hangingPunct="1">
                        <a:lnSpc>
                          <a:spcPct val="100000"/>
                        </a:lnSpc>
                        <a:spcBef>
                          <a:spcPct val="20000"/>
                        </a:spcBef>
                        <a:spcAft>
                          <a:spcPct val="0"/>
                        </a:spcAft>
                        <a:buClrTx/>
                        <a:buSzTx/>
                        <a:buFontTx/>
                        <a:buNone/>
                        <a:tabLst/>
                      </a:pPr>
                      <a:endParaRPr kumimoji="0" lang="ru-RU" sz="1600" b="0" i="0" u="none" strike="noStrike" cap="none" normalizeH="0" baseline="0" smtClean="0">
                        <a:ln>
                          <a:noFill/>
                        </a:ln>
                        <a:solidFill>
                          <a:schemeClr val="tx1"/>
                        </a:solidFill>
                        <a:effectLst/>
                        <a:latin typeface="Times New Roman" pitchFamily="18" charset="0"/>
                      </a:endParaRPr>
                    </a:p>
                  </a:txBody>
                  <a:tcPr horzOverflow="overflow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>
                      <a:noFill/>
                    </a:lnTlToBr>
                    <a:lnBlToTr>
                      <a:noFill/>
                    </a:lnBlToTr>
                    <a:noFill/>
                  </a:tcPr>
                </a:tc>
              </a:tr>
            </a:tbl>
          </a:graphicData>
        </a:graphic>
      </p:graphicFrame>
      <p:pic>
        <p:nvPicPr>
          <p:cNvPr id="13336" name="Picture 24" descr="биотич фактор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827088" y="3500438"/>
            <a:ext cx="3384550" cy="2174875"/>
          </a:xfrm>
          <a:noFill/>
          <a:ln/>
        </p:spPr>
      </p:pic>
      <p:pic>
        <p:nvPicPr>
          <p:cNvPr id="13339" name="Picture 27" descr="хищничество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148263" y="3438525"/>
            <a:ext cx="3095625" cy="2230438"/>
          </a:xfrm>
          <a:noFill/>
          <a:ln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Rectangle 2"/>
          <p:cNvSpPr>
            <a:spLocks noGrp="1" noChangeArrowheads="1"/>
          </p:cNvSpPr>
          <p:nvPr>
            <p:ph type="title"/>
          </p:nvPr>
        </p:nvSpPr>
        <p:spPr>
          <a:xfrm>
            <a:off x="457200" y="274638"/>
            <a:ext cx="8435975" cy="2217737"/>
          </a:xfrm>
        </p:spPr>
        <p:txBody>
          <a:bodyPr/>
          <a:lstStyle/>
          <a:p>
            <a:r>
              <a:rPr lang="ru-RU" sz="4000"/>
              <a:t> </a:t>
            </a:r>
            <a:r>
              <a:rPr lang="ru-RU" sz="2800">
                <a:latin typeface="Times New Roman" pitchFamily="18" charset="0"/>
              </a:rPr>
              <a:t>Антропогенные факторы - это</a:t>
            </a:r>
            <a:r>
              <a:rPr lang="ru-RU" sz="2800"/>
              <a:t> </a:t>
            </a:r>
            <a:r>
              <a:rPr lang="ru-RU" sz="2800">
                <a:latin typeface="Times New Roman" pitchFamily="18" charset="0"/>
              </a:rPr>
              <a:t>совокупность влияний деятельности человека на окружающую среду (выбросы вредных веществ в атмосферу, разрушение почвенного слоя, нарушение природных ландшафтов и др.)</a:t>
            </a:r>
          </a:p>
        </p:txBody>
      </p:sp>
      <p:pic>
        <p:nvPicPr>
          <p:cNvPr id="14340" name="Picture 4" descr="антропогенное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95288" y="2708275"/>
            <a:ext cx="3251200" cy="2441575"/>
          </a:xfrm>
          <a:noFill/>
          <a:ln/>
        </p:spPr>
      </p:pic>
      <p:pic>
        <p:nvPicPr>
          <p:cNvPr id="14342" name="Picture 6" descr="антр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003800" y="2781300"/>
            <a:ext cx="3671888" cy="2371725"/>
          </a:xfrm>
          <a:noFill/>
          <a:ln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347</TotalTime>
  <Words>814</Words>
  <Application>Microsoft Office PowerPoint</Application>
  <PresentationFormat>Экран (4:3)</PresentationFormat>
  <Paragraphs>146</Paragraphs>
  <Slides>21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4" baseType="lpstr">
      <vt:lpstr>Arial</vt:lpstr>
      <vt:lpstr>Times New Roman</vt:lpstr>
      <vt:lpstr>Оформление по умолчанию</vt:lpstr>
      <vt:lpstr>Слайд 1</vt:lpstr>
      <vt:lpstr>Вспомнить!!!</vt:lpstr>
      <vt:lpstr>7 класс</vt:lpstr>
      <vt:lpstr> Задачи урока </vt:lpstr>
      <vt:lpstr>Среда обитания  (окружающая среда)</vt:lpstr>
      <vt:lpstr>Слайд 6</vt:lpstr>
      <vt:lpstr>Слайд 7</vt:lpstr>
      <vt:lpstr> Биотические факторы - это совокупность влияний жизнедеятельности одних организмов на другие (конкуренция, хищничество, паразитизм и другие).</vt:lpstr>
      <vt:lpstr> Антропогенные факторы - это совокупность влияний деятельности человека на окружающую среду (выбросы вредных веществ в атмосферу, разрушение почвенного слоя, нарушение природных ландшафтов и др.)</vt:lpstr>
      <vt:lpstr>Слайд 10</vt:lpstr>
      <vt:lpstr>Наземно – воздушная среда обитания</vt:lpstr>
      <vt:lpstr>Водная среда обитания</vt:lpstr>
      <vt:lpstr>Почвенная среда</vt:lpstr>
      <vt:lpstr>Организменная среда</vt:lpstr>
      <vt:lpstr>Основные среды жизни</vt:lpstr>
      <vt:lpstr>Решение задачи №1</vt:lpstr>
      <vt:lpstr> Изучение влияния факторов среды (света) на животных </vt:lpstr>
      <vt:lpstr>Решение задачи №2</vt:lpstr>
      <vt:lpstr>Изучение различных сред обитания организмов</vt:lpstr>
      <vt:lpstr>Решение задачи № 3</vt:lpstr>
      <vt:lpstr>Домашнее задание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q</dc:creator>
  <cp:lastModifiedBy>Михаил</cp:lastModifiedBy>
  <cp:revision>49</cp:revision>
  <dcterms:created xsi:type="dcterms:W3CDTF">2007-03-31T18:09:30Z</dcterms:created>
  <dcterms:modified xsi:type="dcterms:W3CDTF">2015-02-04T03:48:46Z</dcterms:modified>
</cp:coreProperties>
</file>