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71" r:id="rId7"/>
    <p:sldId id="261" r:id="rId8"/>
    <p:sldId id="262" r:id="rId9"/>
    <p:sldId id="263" r:id="rId10"/>
    <p:sldId id="264" r:id="rId11"/>
    <p:sldId id="265" r:id="rId12"/>
    <p:sldId id="266" r:id="rId13"/>
    <p:sldId id="267" r:id="rId14"/>
    <p:sldId id="268" r:id="rId15"/>
    <p:sldId id="272" r:id="rId16"/>
    <p:sldId id="273"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4" d="100"/>
          <a:sy n="74" d="100"/>
        </p:scale>
        <p:origin x="-1902" y="-90"/>
      </p:cViewPr>
      <p:guideLst>
        <p:guide orient="horz" pos="2160"/>
        <p:guide pos="2880"/>
      </p:guideLst>
    </p:cSldViewPr>
  </p:slideViewPr>
  <p:notesTextViewPr>
    <p:cViewPr>
      <p:scale>
        <a:sx n="1" d="1"/>
        <a:sy n="1" d="1"/>
      </p:scale>
      <p:origin x="0" y="0"/>
    </p:cViewPr>
  </p:notesTextViewPr>
  <p:sorterViewPr>
    <p:cViewPr>
      <p:scale>
        <a:sx n="100" d="100"/>
        <a:sy n="100" d="100"/>
      </p:scale>
      <p:origin x="0" y="5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E58E920A-19E3-4738-91C3-8918F27B2DCF}" type="datetimeFigureOut">
              <a:rPr lang="ru-RU" smtClean="0"/>
              <a:t>04.02.2015</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7122568C-B88B-4A36-B637-012DFD86E645}"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58E920A-19E3-4738-91C3-8918F27B2DCF}" type="datetimeFigureOut">
              <a:rPr lang="ru-RU" smtClean="0"/>
              <a:t>04.02.2015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122568C-B88B-4A36-B637-012DFD86E645}"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58E920A-19E3-4738-91C3-8918F27B2DCF}" type="datetimeFigureOut">
              <a:rPr lang="ru-RU" smtClean="0"/>
              <a:t>04.02.2015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122568C-B88B-4A36-B637-012DFD86E645}"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58E920A-19E3-4738-91C3-8918F27B2DCF}" type="datetimeFigureOut">
              <a:rPr lang="ru-RU" smtClean="0"/>
              <a:t>04.02.2015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122568C-B88B-4A36-B637-012DFD86E645}"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58E920A-19E3-4738-91C3-8918F27B2DCF}" type="datetimeFigureOut">
              <a:rPr lang="ru-RU" smtClean="0"/>
              <a:t>04.02.2015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122568C-B88B-4A36-B637-012DFD86E645}"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58E920A-19E3-4738-91C3-8918F27B2DCF}" type="datetimeFigureOut">
              <a:rPr lang="ru-RU" smtClean="0"/>
              <a:t>04.02.2015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122568C-B88B-4A36-B637-012DFD86E645}"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58E920A-19E3-4738-91C3-8918F27B2DCF}" type="datetimeFigureOut">
              <a:rPr lang="ru-RU" smtClean="0"/>
              <a:t>04.02.2015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122568C-B88B-4A36-B637-012DFD86E645}"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58E920A-19E3-4738-91C3-8918F27B2DCF}" type="datetimeFigureOut">
              <a:rPr lang="ru-RU" smtClean="0"/>
              <a:t>04.02.2015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122568C-B88B-4A36-B637-012DFD86E645}"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8E920A-19E3-4738-91C3-8918F27B2DCF}" type="datetimeFigureOut">
              <a:rPr lang="ru-RU" smtClean="0"/>
              <a:t>04.02.2015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122568C-B88B-4A36-B637-012DFD86E645}" type="slidenum">
              <a:rPr lang="ru-RU" smtClean="0"/>
              <a:t>‹#›</a:t>
            </a:fld>
            <a:endParaRPr lang="ru-RU"/>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58E920A-19E3-4738-91C3-8918F27B2DCF}" type="datetimeFigureOut">
              <a:rPr lang="ru-RU" smtClean="0"/>
              <a:t>04.02.2015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122568C-B88B-4A36-B637-012DFD86E645}" type="slidenum">
              <a:rPr lang="ru-RU" smtClean="0"/>
              <a:t>‹#›</a:t>
            </a:fld>
            <a:endParaRPr lang="ru-RU"/>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58E920A-19E3-4738-91C3-8918F27B2DCF}" type="datetimeFigureOut">
              <a:rPr lang="ru-RU" smtClean="0"/>
              <a:t>04.02.2015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122568C-B88B-4A36-B637-012DFD86E645}" type="slidenum">
              <a:rPr lang="ru-RU" smtClean="0"/>
              <a:t>‹#›</a:t>
            </a:fld>
            <a:endParaRPr lang="ru-RU"/>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E58E920A-19E3-4738-91C3-8918F27B2DCF}" type="datetimeFigureOut">
              <a:rPr lang="ru-RU" smtClean="0"/>
              <a:t>04.02.2015</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7122568C-B88B-4A36-B637-012DFD86E64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wipe/>
  </p:transition>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2014.info/simvolika-olimpiady/logo-emblema-sochi-2014/"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64704"/>
            <a:ext cx="7772400" cy="4968552"/>
          </a:xfrm>
        </p:spPr>
        <p:txBody>
          <a:bodyPr>
            <a:normAutofit fontScale="90000"/>
          </a:bodyPr>
          <a:lstStyle/>
          <a:p>
            <a:pPr algn="l"/>
            <a:r>
              <a:rPr lang="ru-RU" b="1" dirty="0">
                <a:solidFill>
                  <a:srgbClr val="7030A0"/>
                </a:solidFill>
              </a:rPr>
              <a:t>П</a:t>
            </a:r>
            <a:r>
              <a:rPr lang="ru-RU" b="1" dirty="0" smtClean="0">
                <a:solidFill>
                  <a:srgbClr val="7030A0"/>
                </a:solidFill>
              </a:rPr>
              <a:t>роект</a:t>
            </a:r>
            <a:br>
              <a:rPr lang="ru-RU" b="1" dirty="0" smtClean="0">
                <a:solidFill>
                  <a:srgbClr val="7030A0"/>
                </a:solidFill>
              </a:rPr>
            </a:br>
            <a:r>
              <a:rPr lang="ru-RU" b="1" dirty="0" smtClean="0">
                <a:solidFill>
                  <a:srgbClr val="7030A0"/>
                </a:solidFill>
              </a:rPr>
              <a:t> «Семейный очаг»</a:t>
            </a:r>
            <a:br>
              <a:rPr lang="ru-RU" b="1" dirty="0" smtClean="0">
                <a:solidFill>
                  <a:srgbClr val="7030A0"/>
                </a:solidFill>
              </a:rPr>
            </a:br>
            <a:r>
              <a:rPr lang="ru-RU" b="1" dirty="0" smtClean="0">
                <a:solidFill>
                  <a:srgbClr val="7030A0"/>
                </a:solidFill>
              </a:rPr>
              <a:t/>
            </a:r>
            <a:br>
              <a:rPr lang="ru-RU" b="1" dirty="0" smtClean="0">
                <a:solidFill>
                  <a:srgbClr val="7030A0"/>
                </a:solidFill>
              </a:rPr>
            </a:br>
            <a:r>
              <a:rPr lang="ru-RU" b="1" dirty="0" smtClean="0">
                <a:solidFill>
                  <a:srgbClr val="7030A0"/>
                </a:solidFill>
              </a:rPr>
              <a:t>Номинация:   «Спортивная семья».</a:t>
            </a:r>
            <a:br>
              <a:rPr lang="ru-RU" b="1" dirty="0" smtClean="0">
                <a:solidFill>
                  <a:srgbClr val="7030A0"/>
                </a:solidFill>
              </a:rPr>
            </a:br>
            <a:endParaRPr lang="ru-RU" b="1" dirty="0">
              <a:solidFill>
                <a:srgbClr val="7030A0"/>
              </a:solidFill>
            </a:endParaRPr>
          </a:p>
        </p:txBody>
      </p:sp>
      <p:sp>
        <p:nvSpPr>
          <p:cNvPr id="3" name="Подзаголовок 2"/>
          <p:cNvSpPr>
            <a:spLocks noGrp="1"/>
          </p:cNvSpPr>
          <p:nvPr>
            <p:ph type="subTitle" idx="1"/>
          </p:nvPr>
        </p:nvSpPr>
        <p:spPr>
          <a:xfrm>
            <a:off x="1371600" y="4941168"/>
            <a:ext cx="6400800" cy="1368151"/>
          </a:xfrm>
        </p:spPr>
        <p:txBody>
          <a:bodyPr>
            <a:normAutofit fontScale="92500"/>
          </a:bodyPr>
          <a:lstStyle/>
          <a:p>
            <a:r>
              <a:rPr lang="ru-RU" dirty="0">
                <a:solidFill>
                  <a:schemeClr val="bg1">
                    <a:lumMod val="50000"/>
                  </a:schemeClr>
                </a:solidFill>
              </a:rPr>
              <a:t>Учащиеся 4 класса МБОУ «</a:t>
            </a:r>
            <a:r>
              <a:rPr lang="ru-RU" dirty="0" err="1">
                <a:solidFill>
                  <a:schemeClr val="bg1">
                    <a:lumMod val="50000"/>
                  </a:schemeClr>
                </a:solidFill>
              </a:rPr>
              <a:t>Маломеминская</a:t>
            </a:r>
            <a:r>
              <a:rPr lang="ru-RU" dirty="0">
                <a:solidFill>
                  <a:schemeClr val="bg1">
                    <a:lumMod val="50000"/>
                  </a:schemeClr>
                </a:solidFill>
              </a:rPr>
              <a:t> основная общеобразовательная школа </a:t>
            </a:r>
            <a:r>
              <a:rPr lang="ru-RU" dirty="0" err="1">
                <a:solidFill>
                  <a:schemeClr val="bg1">
                    <a:lumMod val="50000"/>
                  </a:schemeClr>
                </a:solidFill>
              </a:rPr>
              <a:t>Кайбицкого</a:t>
            </a:r>
            <a:r>
              <a:rPr lang="ru-RU" dirty="0">
                <a:solidFill>
                  <a:schemeClr val="bg1">
                    <a:lumMod val="50000"/>
                  </a:schemeClr>
                </a:solidFill>
              </a:rPr>
              <a:t> муниципального района Республики Татарстан»</a:t>
            </a:r>
          </a:p>
          <a:p>
            <a:endParaRPr lang="ru-RU"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692696"/>
            <a:ext cx="2592288" cy="26642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79284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0" y="0"/>
            <a:ext cx="8229600" cy="1125538"/>
          </a:xfrm>
        </p:spPr>
        <p:txBody>
          <a:bodyPr/>
          <a:lstStyle/>
          <a:p>
            <a:r>
              <a:rPr lang="ru-RU" sz="4000" dirty="0" smtClean="0"/>
              <a:t>Из истории Олимпийских игр.</a:t>
            </a:r>
            <a:endParaRPr lang="ru-RU" sz="4000" dirty="0"/>
          </a:p>
        </p:txBody>
      </p:sp>
      <p:sp>
        <p:nvSpPr>
          <p:cNvPr id="2" name="Объект 1"/>
          <p:cNvSpPr>
            <a:spLocks noGrp="1"/>
          </p:cNvSpPr>
          <p:nvPr>
            <p:ph idx="4294967295"/>
          </p:nvPr>
        </p:nvSpPr>
        <p:spPr>
          <a:xfrm>
            <a:off x="0" y="1125538"/>
            <a:ext cx="8785225" cy="3816350"/>
          </a:xfrm>
        </p:spPr>
        <p:txBody>
          <a:bodyPr>
            <a:normAutofit/>
          </a:bodyPr>
          <a:lstStyle/>
          <a:p>
            <a:r>
              <a:rPr lang="ru-RU" sz="1800" dirty="0"/>
              <a:t>Олимпийские игры, Игры Олимпиады — крупнейшие международные комплексные спортивные соревнования современности, которые проводятся каждые четыре года.</a:t>
            </a:r>
          </a:p>
          <a:p>
            <a:r>
              <a:rPr lang="ru-RU" sz="1800" dirty="0"/>
              <a:t>Олимпийские игры Древней Греции представляли собой религиозный и спортивный праздник, проводившийся в Олимпии. Первое </a:t>
            </a:r>
            <a:r>
              <a:rPr lang="ru-RU" sz="1800" dirty="0" smtClean="0"/>
              <a:t>документально подтверждённое </a:t>
            </a:r>
            <a:r>
              <a:rPr lang="ru-RU" sz="1800" dirty="0"/>
              <a:t>празднование относится к 776 до н. э., хотя известно, что игры проводились и раньше. </a:t>
            </a:r>
          </a:p>
          <a:p>
            <a:r>
              <a:rPr lang="ru-RU" sz="1800" dirty="0"/>
              <a:t>После того, как христианство стало официальной религией, игры стали рассматриваться как проявление язычества и в 394 н. э. они были запрещены императором Феодосием I.</a:t>
            </a:r>
          </a:p>
          <a:p>
            <a:r>
              <a:rPr lang="ru-RU" sz="1800" dirty="0"/>
              <a:t>Идея возрождения Олимпийских игр в Греции принадлежала поэту </a:t>
            </a:r>
            <a:r>
              <a:rPr lang="ru-RU" sz="1800" dirty="0" err="1"/>
              <a:t>Панайотису</a:t>
            </a:r>
            <a:r>
              <a:rPr lang="ru-RU" sz="1800" dirty="0"/>
              <a:t> </a:t>
            </a:r>
            <a:r>
              <a:rPr lang="ru-RU" sz="1800" dirty="0" err="1"/>
              <a:t>Суцосу</a:t>
            </a:r>
            <a:r>
              <a:rPr lang="ru-RU" sz="1800" dirty="0"/>
              <a:t>, воплотил её в </a:t>
            </a:r>
            <a:r>
              <a:rPr lang="ru-RU" sz="1800" dirty="0" smtClean="0"/>
              <a:t>жизнь общественный </a:t>
            </a:r>
            <a:r>
              <a:rPr lang="ru-RU" sz="1800" dirty="0"/>
              <a:t>деятель </a:t>
            </a:r>
            <a:r>
              <a:rPr lang="ru-RU" sz="1800" dirty="0" err="1"/>
              <a:t>Евангелис</a:t>
            </a:r>
            <a:r>
              <a:rPr lang="ru-RU" sz="1800" dirty="0"/>
              <a:t> </a:t>
            </a:r>
            <a:r>
              <a:rPr lang="ru-RU" sz="1800" dirty="0" err="1"/>
              <a:t>Заппас</a:t>
            </a:r>
            <a:r>
              <a:rPr lang="ru-RU" sz="1800" dirty="0"/>
              <a: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4797152"/>
            <a:ext cx="5715000" cy="187220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6309578"/>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0" y="338138"/>
            <a:ext cx="8229600" cy="930275"/>
          </a:xfrm>
        </p:spPr>
        <p:txBody>
          <a:bodyPr/>
          <a:lstStyle/>
          <a:p>
            <a:r>
              <a:rPr lang="ru-RU" dirty="0" smtClean="0"/>
              <a:t>Талисманы Олимпиады в Сочи.</a:t>
            </a:r>
            <a:endParaRPr lang="ru-RU" dirty="0"/>
          </a:p>
        </p:txBody>
      </p:sp>
      <p:sp>
        <p:nvSpPr>
          <p:cNvPr id="2" name="Объект 1"/>
          <p:cNvSpPr>
            <a:spLocks noGrp="1"/>
          </p:cNvSpPr>
          <p:nvPr>
            <p:ph idx="4294967295"/>
          </p:nvPr>
        </p:nvSpPr>
        <p:spPr>
          <a:xfrm>
            <a:off x="0" y="1268413"/>
            <a:ext cx="8642350" cy="5400675"/>
          </a:xfrm>
        </p:spPr>
        <p:txBody>
          <a:bodyPr>
            <a:normAutofit/>
          </a:bodyPr>
          <a:lstStyle/>
          <a:p>
            <a:pPr marL="0" indent="0">
              <a:lnSpc>
                <a:spcPct val="115000"/>
              </a:lnSpc>
              <a:spcAft>
                <a:spcPts val="1000"/>
              </a:spcAft>
              <a:buNone/>
            </a:pPr>
            <a:endParaRPr lang="ru-RU" sz="1200" b="1" dirty="0" smtClean="0">
              <a:solidFill>
                <a:srgbClr val="39404E"/>
              </a:solidFill>
              <a:latin typeface="Times New Roman" panose="02020603050405020304" pitchFamily="18" charset="0"/>
              <a:ea typeface="Times New Roman"/>
              <a:cs typeface="Times New Roman" panose="02020603050405020304" pitchFamily="18" charset="0"/>
            </a:endParaRPr>
          </a:p>
          <a:p>
            <a:pPr marL="0" indent="0">
              <a:lnSpc>
                <a:spcPct val="115000"/>
              </a:lnSpc>
              <a:spcAft>
                <a:spcPts val="1000"/>
              </a:spcAft>
              <a:buNone/>
            </a:pPr>
            <a:r>
              <a:rPr lang="ru-RU" sz="1200" b="1" dirty="0" smtClean="0">
                <a:solidFill>
                  <a:srgbClr val="39404E"/>
                </a:solidFill>
                <a:latin typeface="Times New Roman" panose="02020603050405020304" pitchFamily="18" charset="0"/>
                <a:ea typeface="Times New Roman"/>
                <a:cs typeface="Times New Roman" panose="02020603050405020304" pitchFamily="18" charset="0"/>
              </a:rPr>
              <a:t>Белый </a:t>
            </a:r>
            <a:r>
              <a:rPr lang="ru-RU" sz="1200" b="1" dirty="0">
                <a:solidFill>
                  <a:srgbClr val="39404E"/>
                </a:solidFill>
                <a:latin typeface="Times New Roman" panose="02020603050405020304" pitchFamily="18" charset="0"/>
                <a:ea typeface="Times New Roman"/>
                <a:cs typeface="Times New Roman" panose="02020603050405020304" pitchFamily="18" charset="0"/>
              </a:rPr>
              <a:t>мишка</a:t>
            </a:r>
            <a:r>
              <a:rPr lang="ru-RU" sz="1200" dirty="0">
                <a:solidFill>
                  <a:srgbClr val="39404E"/>
                </a:solidFill>
                <a:latin typeface="Times New Roman" panose="02020603050405020304" pitchFamily="18" charset="0"/>
                <a:ea typeface="Times New Roman"/>
                <a:cs typeface="Times New Roman" panose="02020603050405020304" pitchFamily="18" charset="0"/>
              </a:rPr>
              <a:t> проживает в ледяном иглу за далеким полярным кругом. Его домик целиком выстроен изо льда и снега. На стене всегда висит эмблема - Сочи 2014 . Здесь и кровать, и компьютер, и снежный душ, и даже спортивный тренажер, чтобы мишка всегда мог оставаться в форме. Благодаря нему мишка научился кататься на лыжах, играть в кёрлинг и бегать на коньках. Больше всего ему нравится кататься на санках.</a:t>
            </a:r>
            <a:endParaRPr lang="ru-RU" sz="1200" dirty="0">
              <a:latin typeface="Times New Roman" panose="02020603050405020304" pitchFamily="18" charset="0"/>
              <a:ea typeface="Times New Roman"/>
              <a:cs typeface="Times New Roman" panose="02020603050405020304" pitchFamily="18" charset="0"/>
            </a:endParaRPr>
          </a:p>
          <a:p>
            <a:pPr marL="0" indent="0">
              <a:spcAft>
                <a:spcPts val="1440"/>
              </a:spcAft>
              <a:buNone/>
            </a:pPr>
            <a:r>
              <a:rPr lang="ru-RU" sz="1200" b="1" dirty="0" smtClean="0">
                <a:solidFill>
                  <a:srgbClr val="39404E"/>
                </a:solidFill>
                <a:latin typeface="Times New Roman" panose="02020603050405020304" pitchFamily="18" charset="0"/>
                <a:ea typeface="Times New Roman"/>
                <a:cs typeface="Times New Roman" panose="02020603050405020304" pitchFamily="18" charset="0"/>
              </a:rPr>
              <a:t>Леопард</a:t>
            </a:r>
            <a:r>
              <a:rPr lang="ru-RU" sz="1200" dirty="0" smtClean="0">
                <a:solidFill>
                  <a:srgbClr val="39404E"/>
                </a:solidFill>
                <a:latin typeface="Times New Roman" panose="02020603050405020304" pitchFamily="18" charset="0"/>
                <a:ea typeface="Times New Roman"/>
                <a:cs typeface="Times New Roman" panose="02020603050405020304" pitchFamily="18" charset="0"/>
              </a:rPr>
              <a:t> </a:t>
            </a:r>
            <a:r>
              <a:rPr lang="ru-RU" sz="1200" dirty="0">
                <a:solidFill>
                  <a:srgbClr val="39404E"/>
                </a:solidFill>
                <a:latin typeface="Times New Roman" panose="02020603050405020304" pitchFamily="18" charset="0"/>
                <a:ea typeface="Times New Roman"/>
                <a:cs typeface="Times New Roman" panose="02020603050405020304" pitchFamily="18" charset="0"/>
              </a:rPr>
              <a:t>живет на ветвях огромного дерева, растущего на заснеженной скале кавказских гор. По призванию он спасатель. Всегда готов прийти на помощь. Говорят, не раз помогал спасать расположенные у подножья гор деревушки от лавин, за что был удостоен почетной эмблемы Сочи 2014. Леопард отлично катается на сноуборде, он обучил этому виду спорта всех своих друзей. Этот талисман отличается веселым нравом и любит большие компании.</a:t>
            </a:r>
            <a:endParaRPr lang="ru-RU" sz="1200" dirty="0">
              <a:latin typeface="Times New Roman" panose="02020603050405020304" pitchFamily="18" charset="0"/>
              <a:ea typeface="Times New Roman"/>
              <a:cs typeface="Times New Roman" panose="02020603050405020304" pitchFamily="18" charset="0"/>
            </a:endParaRPr>
          </a:p>
          <a:p>
            <a:pPr marL="0" indent="0">
              <a:spcAft>
                <a:spcPts val="1440"/>
              </a:spcAft>
              <a:buNone/>
            </a:pPr>
            <a:r>
              <a:rPr lang="ru-RU" sz="1200" b="1" dirty="0" smtClean="0">
                <a:solidFill>
                  <a:srgbClr val="39404E"/>
                </a:solidFill>
                <a:latin typeface="Times New Roman" panose="02020603050405020304" pitchFamily="18" charset="0"/>
                <a:ea typeface="Times New Roman"/>
                <a:cs typeface="Times New Roman" panose="02020603050405020304" pitchFamily="18" charset="0"/>
              </a:rPr>
              <a:t>Зайка</a:t>
            </a:r>
            <a:r>
              <a:rPr lang="ru-RU" sz="1200" dirty="0" smtClean="0">
                <a:solidFill>
                  <a:srgbClr val="39404E"/>
                </a:solidFill>
                <a:latin typeface="Times New Roman" panose="02020603050405020304" pitchFamily="18" charset="0"/>
                <a:ea typeface="Times New Roman"/>
                <a:cs typeface="Times New Roman" panose="02020603050405020304" pitchFamily="18" charset="0"/>
              </a:rPr>
              <a:t> </a:t>
            </a:r>
            <a:r>
              <a:rPr lang="ru-RU" sz="1200" dirty="0">
                <a:solidFill>
                  <a:srgbClr val="39404E"/>
                </a:solidFill>
                <a:latin typeface="Times New Roman" panose="02020603050405020304" pitchFamily="18" charset="0"/>
                <a:ea typeface="Times New Roman"/>
                <a:cs typeface="Times New Roman" panose="02020603050405020304" pitchFamily="18" charset="0"/>
              </a:rPr>
              <a:t>известна как наиболее активная жительница олимпийской деревни. Все удивляются - как это она везде поспевает?! Она не только отличница в Лесной Академии, но и надежная помощница в семейном ресторане "Лесная запруда" и постоянно участница спортивных соревнований. На шейке у нее красуется бабочка с </a:t>
            </a:r>
            <a:r>
              <a:rPr lang="ru-RU" sz="1200" dirty="0">
                <a:solidFill>
                  <a:srgbClr val="000000"/>
                </a:solidFill>
                <a:latin typeface="Times New Roman" panose="02020603050405020304" pitchFamily="18" charset="0"/>
                <a:ea typeface="Times New Roman"/>
                <a:cs typeface="Times New Roman" panose="02020603050405020304" pitchFamily="18" charset="0"/>
                <a:hlinkClick r:id="rId2"/>
              </a:rPr>
              <a:t>эмблемой олимпиады Сочи 2014</a:t>
            </a:r>
            <a:r>
              <a:rPr lang="ru-RU" sz="1200" dirty="0">
                <a:solidFill>
                  <a:srgbClr val="39404E"/>
                </a:solidFill>
                <a:latin typeface="Times New Roman" panose="02020603050405020304" pitchFamily="18" charset="0"/>
                <a:ea typeface="Times New Roman"/>
                <a:cs typeface="Times New Roman" panose="02020603050405020304" pitchFamily="18" charset="0"/>
              </a:rPr>
              <a:t>. Кроме того, этот талисман Олимпиады 2014 любит петь и танцевать</a:t>
            </a:r>
            <a:endParaRPr lang="ru-RU" sz="1200" dirty="0">
              <a:latin typeface="Times New Roman" panose="02020603050405020304" pitchFamily="18" charset="0"/>
              <a:ea typeface="Times New Roman"/>
              <a:cs typeface="Times New Roman" panose="02020603050405020304" pitchFamily="18" charset="0"/>
            </a:endParaRPr>
          </a:p>
          <a:p>
            <a:endParaRPr lang="ru-RU" dirty="0"/>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4293096"/>
            <a:ext cx="4392488" cy="23762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615382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pic>
        <p:nvPicPr>
          <p:cNvPr id="2" name="Рисунок 1"/>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4654" r="4654"/>
          <a:stretch>
            <a:fillRect/>
          </a:stretch>
        </p:blipFill>
        <p:spPr>
          <a:xfrm>
            <a:off x="323850" y="620713"/>
            <a:ext cx="3960118" cy="3095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Текст 5"/>
          <p:cNvSpPr>
            <a:spLocks noGrp="1"/>
          </p:cNvSpPr>
          <p:nvPr>
            <p:ph type="body" sz="half" idx="2"/>
          </p:nvPr>
        </p:nvSpPr>
        <p:spPr>
          <a:xfrm>
            <a:off x="4283969" y="332656"/>
            <a:ext cx="4608512" cy="6264695"/>
          </a:xfrm>
        </p:spPr>
        <p:txBody>
          <a:bodyPr>
            <a:normAutofit/>
          </a:bodyPr>
          <a:lstStyle/>
          <a:p>
            <a:r>
              <a:rPr lang="ru-RU" dirty="0"/>
              <a:t>   </a:t>
            </a:r>
            <a:r>
              <a:rPr lang="ru-RU" dirty="0">
                <a:solidFill>
                  <a:schemeClr val="tx1"/>
                </a:solidFill>
              </a:rPr>
              <a:t>У меня большая семья: папа, мама, </a:t>
            </a:r>
            <a:r>
              <a:rPr lang="ru-RU" dirty="0" smtClean="0">
                <a:solidFill>
                  <a:schemeClr val="tx1"/>
                </a:solidFill>
              </a:rPr>
              <a:t>брат </a:t>
            </a:r>
            <a:r>
              <a:rPr lang="ru-RU" dirty="0" err="1" smtClean="0">
                <a:solidFill>
                  <a:schemeClr val="tx1"/>
                </a:solidFill>
              </a:rPr>
              <a:t>Разиль</a:t>
            </a:r>
            <a:r>
              <a:rPr lang="ru-RU" dirty="0" smtClean="0">
                <a:solidFill>
                  <a:schemeClr val="tx1"/>
                </a:solidFill>
              </a:rPr>
              <a:t> </a:t>
            </a:r>
            <a:r>
              <a:rPr lang="ru-RU" dirty="0">
                <a:solidFill>
                  <a:schemeClr val="tx1"/>
                </a:solidFill>
              </a:rPr>
              <a:t>и я</a:t>
            </a:r>
            <a:r>
              <a:rPr lang="ru-RU" dirty="0" smtClean="0">
                <a:solidFill>
                  <a:schemeClr val="tx1"/>
                </a:solidFill>
              </a:rPr>
              <a:t>. </a:t>
            </a:r>
            <a:r>
              <a:rPr lang="ru-RU" dirty="0">
                <a:solidFill>
                  <a:schemeClr val="tx1"/>
                </a:solidFill>
              </a:rPr>
              <a:t>Я горжусь своей семьей, потому что у нас все занимаются или когда-то занимались спортом. Конечно, родители уже далеки от этого увлечения, так как много работы, много забот</a:t>
            </a:r>
            <a:r>
              <a:rPr lang="ru-RU" dirty="0" smtClean="0">
                <a:solidFill>
                  <a:schemeClr val="tx1"/>
                </a:solidFill>
              </a:rPr>
              <a:t>. Но они привили в нас любовь к спорту.</a:t>
            </a:r>
            <a:endParaRPr lang="ru-RU" dirty="0">
              <a:solidFill>
                <a:schemeClr val="tx1"/>
              </a:solidFill>
            </a:endParaRPr>
          </a:p>
          <a:p>
            <a:r>
              <a:rPr lang="ru-RU" dirty="0">
                <a:solidFill>
                  <a:schemeClr val="tx1"/>
                </a:solidFill>
              </a:rPr>
              <a:t>   </a:t>
            </a:r>
            <a:r>
              <a:rPr lang="ru-RU" dirty="0" smtClean="0">
                <a:solidFill>
                  <a:schemeClr val="tx1"/>
                </a:solidFill>
              </a:rPr>
              <a:t>Мы с братом очень любим кататься на лыжах. </a:t>
            </a:r>
            <a:r>
              <a:rPr lang="ru-RU" dirty="0" err="1" smtClean="0">
                <a:solidFill>
                  <a:schemeClr val="tx1"/>
                </a:solidFill>
              </a:rPr>
              <a:t>Разиль</a:t>
            </a:r>
            <a:r>
              <a:rPr lang="ru-RU" dirty="0" smtClean="0">
                <a:solidFill>
                  <a:schemeClr val="tx1"/>
                </a:solidFill>
              </a:rPr>
              <a:t> </a:t>
            </a:r>
            <a:r>
              <a:rPr lang="ru-RU" dirty="0">
                <a:solidFill>
                  <a:schemeClr val="tx1"/>
                </a:solidFill>
              </a:rPr>
              <a:t>– </a:t>
            </a:r>
            <a:r>
              <a:rPr lang="ru-RU" dirty="0" smtClean="0">
                <a:solidFill>
                  <a:schemeClr val="tx1"/>
                </a:solidFill>
              </a:rPr>
              <a:t>шестиклассник, он </a:t>
            </a:r>
            <a:r>
              <a:rPr lang="ru-RU" dirty="0">
                <a:solidFill>
                  <a:schemeClr val="tx1"/>
                </a:solidFill>
              </a:rPr>
              <a:t>участвует в различных лыжных соревнованиях. У </a:t>
            </a:r>
            <a:r>
              <a:rPr lang="ru-RU" dirty="0" smtClean="0">
                <a:solidFill>
                  <a:schemeClr val="tx1"/>
                </a:solidFill>
              </a:rPr>
              <a:t>него есть даже грамоты.</a:t>
            </a:r>
            <a:endParaRPr lang="ru-RU" dirty="0">
              <a:solidFill>
                <a:schemeClr val="tx1"/>
              </a:solidFill>
            </a:endParaRPr>
          </a:p>
          <a:p>
            <a:r>
              <a:rPr lang="ru-RU" dirty="0">
                <a:solidFill>
                  <a:schemeClr val="tx1"/>
                </a:solidFill>
              </a:rPr>
              <a:t>   Я впервые встала на лыжи во втором классе. Сначала у меня ничего не получалось, и я даже бросила это занятие. Но интерес и </a:t>
            </a:r>
            <a:r>
              <a:rPr lang="ru-RU" dirty="0" smtClean="0">
                <a:solidFill>
                  <a:schemeClr val="tx1"/>
                </a:solidFill>
              </a:rPr>
              <a:t>желание добиться </a:t>
            </a:r>
            <a:r>
              <a:rPr lang="ru-RU" dirty="0">
                <a:solidFill>
                  <a:schemeClr val="tx1"/>
                </a:solidFill>
              </a:rPr>
              <a:t>тех же успехов, что и </a:t>
            </a:r>
            <a:r>
              <a:rPr lang="ru-RU" dirty="0" smtClean="0">
                <a:solidFill>
                  <a:schemeClr val="tx1"/>
                </a:solidFill>
              </a:rPr>
              <a:t>брат, </a:t>
            </a:r>
            <a:r>
              <a:rPr lang="ru-RU" dirty="0">
                <a:solidFill>
                  <a:schemeClr val="tx1"/>
                </a:solidFill>
              </a:rPr>
              <a:t>заставили меня вновь </a:t>
            </a:r>
            <a:r>
              <a:rPr lang="ru-RU" dirty="0" smtClean="0">
                <a:solidFill>
                  <a:schemeClr val="tx1"/>
                </a:solidFill>
              </a:rPr>
              <a:t>встать на лыжи. </a:t>
            </a:r>
            <a:r>
              <a:rPr lang="ru-RU" dirty="0">
                <a:solidFill>
                  <a:schemeClr val="tx1"/>
                </a:solidFill>
              </a:rPr>
              <a:t>Сначала с трудом, а потом все лучше и лучше, у меня стало получаться. </a:t>
            </a:r>
            <a:endParaRPr lang="ru-RU" dirty="0" smtClean="0">
              <a:solidFill>
                <a:schemeClr val="tx1"/>
              </a:solidFill>
            </a:endParaRPr>
          </a:p>
          <a:p>
            <a:r>
              <a:rPr lang="ru-RU" dirty="0">
                <a:solidFill>
                  <a:schemeClr val="tx1"/>
                </a:solidFill>
              </a:rPr>
              <a:t> </a:t>
            </a:r>
            <a:r>
              <a:rPr lang="ru-RU" dirty="0" smtClean="0">
                <a:solidFill>
                  <a:schemeClr val="tx1"/>
                </a:solidFill>
              </a:rPr>
              <a:t>    Вот такая у нас спортивная семья!</a:t>
            </a:r>
          </a:p>
          <a:p>
            <a:endParaRPr lang="ru-RU" dirty="0">
              <a:solidFill>
                <a:schemeClr val="tx1"/>
              </a:solidFill>
            </a:endParaRPr>
          </a:p>
          <a:p>
            <a:pPr algn="r"/>
            <a:r>
              <a:rPr lang="ru-RU" dirty="0" smtClean="0">
                <a:solidFill>
                  <a:schemeClr val="tx1"/>
                </a:solidFill>
              </a:rPr>
              <a:t>Каримова </a:t>
            </a:r>
            <a:r>
              <a:rPr lang="ru-RU" dirty="0" err="1" smtClean="0">
                <a:solidFill>
                  <a:schemeClr val="tx1"/>
                </a:solidFill>
              </a:rPr>
              <a:t>Разиля</a:t>
            </a:r>
            <a:endParaRPr lang="ru-RU" dirty="0" smtClean="0">
              <a:solidFill>
                <a:schemeClr val="tx1"/>
              </a:solidFill>
            </a:endParaRPr>
          </a:p>
          <a:p>
            <a:r>
              <a:rPr lang="ru-RU" dirty="0">
                <a:solidFill>
                  <a:schemeClr val="tx1"/>
                </a:solidFill>
              </a:rPr>
              <a:t> </a:t>
            </a:r>
            <a:r>
              <a:rPr lang="ru-RU" dirty="0" smtClean="0">
                <a:solidFill>
                  <a:schemeClr val="tx1"/>
                </a:solidFill>
              </a:rPr>
              <a:t>    </a:t>
            </a:r>
            <a:endParaRPr lang="ru-RU" dirty="0">
              <a:solidFill>
                <a:schemeClr val="tx1"/>
              </a:solidFill>
            </a:endParaRPr>
          </a:p>
        </p:txBody>
      </p:sp>
    </p:spTree>
    <p:extLst>
      <p:ext uri="{BB962C8B-B14F-4D97-AF65-F5344CB8AC3E}">
        <p14:creationId xmlns:p14="http://schemas.microsoft.com/office/powerpoint/2010/main" val="15514397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pic>
        <p:nvPicPr>
          <p:cNvPr id="7" name="Рисунок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4300" r="4300"/>
          <a:stretch>
            <a:fillRect/>
          </a:stretch>
        </p:blipFill>
        <p:spPr>
          <a:xfrm>
            <a:off x="717808" y="404664"/>
            <a:ext cx="3566160" cy="29260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Текст 5"/>
          <p:cNvSpPr>
            <a:spLocks noGrp="1"/>
          </p:cNvSpPr>
          <p:nvPr>
            <p:ph type="body" sz="half" idx="2"/>
          </p:nvPr>
        </p:nvSpPr>
        <p:spPr>
          <a:xfrm>
            <a:off x="4211961" y="332656"/>
            <a:ext cx="4680520" cy="6120679"/>
          </a:xfrm>
        </p:spPr>
        <p:txBody>
          <a:bodyPr/>
          <a:lstStyle/>
          <a:p>
            <a:r>
              <a:rPr lang="ru-RU" dirty="0" smtClean="0">
                <a:solidFill>
                  <a:schemeClr val="tx1"/>
                </a:solidFill>
              </a:rPr>
              <a:t>     Мы </a:t>
            </a:r>
            <a:r>
              <a:rPr lang="ru-RU" dirty="0">
                <a:solidFill>
                  <a:schemeClr val="tx1"/>
                </a:solidFill>
              </a:rPr>
              <a:t>большие любители спорта. У каждого члена семьи есть свой любимый вид спорта: папа любит играть волейбол, мама занимается аэробикой, сестра играет в теннис, а мне нравиться играть в пионербол. Эта любовь передалась нам по наследству от старшего поколения: в школьные годы моя бабушка увлекалась конькобежным спортом, а сейчас они с дедушкой зимой каждые выходные катаются на лыжах</a:t>
            </a:r>
            <a:r>
              <a:rPr lang="ru-RU" dirty="0" smtClean="0">
                <a:solidFill>
                  <a:schemeClr val="tx1"/>
                </a:solidFill>
              </a:rPr>
              <a:t>.</a:t>
            </a:r>
          </a:p>
          <a:p>
            <a:r>
              <a:rPr lang="ru-RU" dirty="0">
                <a:solidFill>
                  <a:schemeClr val="tx1"/>
                </a:solidFill>
              </a:rPr>
              <a:t> </a:t>
            </a:r>
            <a:r>
              <a:rPr lang="ru-RU" dirty="0" smtClean="0">
                <a:solidFill>
                  <a:schemeClr val="tx1"/>
                </a:solidFill>
              </a:rPr>
              <a:t>    Также наша семья каждый год участвует в «Кроссе наций», «Лыжне России».</a:t>
            </a:r>
          </a:p>
          <a:p>
            <a:endParaRPr lang="ru-RU" dirty="0">
              <a:solidFill>
                <a:schemeClr val="tx1"/>
              </a:solidFill>
            </a:endParaRPr>
          </a:p>
          <a:p>
            <a:pPr algn="r"/>
            <a:r>
              <a:rPr lang="ru-RU" dirty="0" err="1" smtClean="0">
                <a:solidFill>
                  <a:schemeClr val="tx1"/>
                </a:solidFill>
              </a:rPr>
              <a:t>Гайфуллин</a:t>
            </a:r>
            <a:r>
              <a:rPr lang="ru-RU" dirty="0" smtClean="0">
                <a:solidFill>
                  <a:schemeClr val="tx1"/>
                </a:solidFill>
              </a:rPr>
              <a:t> </a:t>
            </a:r>
            <a:r>
              <a:rPr lang="ru-RU" dirty="0" err="1" smtClean="0">
                <a:solidFill>
                  <a:schemeClr val="tx1"/>
                </a:solidFill>
              </a:rPr>
              <a:t>Нияз</a:t>
            </a:r>
            <a:endParaRPr lang="ru-RU" dirty="0" smtClean="0">
              <a:solidFill>
                <a:schemeClr val="tx1"/>
              </a:solidFill>
            </a:endParaRPr>
          </a:p>
          <a:p>
            <a:pPr algn="r"/>
            <a:endParaRPr lang="ru-RU" dirty="0">
              <a:solidFill>
                <a:schemeClr val="tx1"/>
              </a:solidFill>
            </a:endParaRPr>
          </a:p>
          <a:p>
            <a:pPr algn="r"/>
            <a:endParaRPr lang="ru-RU" dirty="0" smtClean="0">
              <a:solidFill>
                <a:schemeClr val="tx1"/>
              </a:solidFill>
            </a:endParaRPr>
          </a:p>
          <a:p>
            <a:pPr algn="r"/>
            <a:r>
              <a:rPr lang="ru-RU" dirty="0" smtClean="0">
                <a:solidFill>
                  <a:schemeClr val="tx1"/>
                </a:solidFill>
              </a:rPr>
              <a:t> </a:t>
            </a:r>
            <a:endParaRPr lang="ru-RU" dirty="0">
              <a:solidFill>
                <a:schemeClr val="tx1"/>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58060">
            <a:off x="4349740" y="3614093"/>
            <a:ext cx="3722703" cy="289887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71696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 calcmode="lin" valueType="num">
                                      <p:cBhvr>
                                        <p:cTn id="15" dur="1000" fill="hold"/>
                                        <p:tgtEl>
                                          <p:spTgt spid="5122"/>
                                        </p:tgtEl>
                                        <p:attrNameLst>
                                          <p:attrName>ppt_w</p:attrName>
                                        </p:attrNameLst>
                                      </p:cBhvr>
                                      <p:tavLst>
                                        <p:tav tm="0">
                                          <p:val>
                                            <p:fltVal val="0"/>
                                          </p:val>
                                        </p:tav>
                                        <p:tav tm="100000">
                                          <p:val>
                                            <p:strVal val="#ppt_w"/>
                                          </p:val>
                                        </p:tav>
                                      </p:tavLst>
                                    </p:anim>
                                    <p:anim calcmode="lin" valueType="num">
                                      <p:cBhvr>
                                        <p:cTn id="16" dur="1000" fill="hold"/>
                                        <p:tgtEl>
                                          <p:spTgt spid="5122"/>
                                        </p:tgtEl>
                                        <p:attrNameLst>
                                          <p:attrName>ppt_h</p:attrName>
                                        </p:attrNameLst>
                                      </p:cBhvr>
                                      <p:tavLst>
                                        <p:tav tm="0">
                                          <p:val>
                                            <p:fltVal val="0"/>
                                          </p:val>
                                        </p:tav>
                                        <p:tav tm="100000">
                                          <p:val>
                                            <p:strVal val="#ppt_h"/>
                                          </p:val>
                                        </p:tav>
                                      </p:tavLst>
                                    </p:anim>
                                    <p:anim calcmode="lin" valueType="num">
                                      <p:cBhvr>
                                        <p:cTn id="17" dur="1000" fill="hold"/>
                                        <p:tgtEl>
                                          <p:spTgt spid="5122"/>
                                        </p:tgtEl>
                                        <p:attrNameLst>
                                          <p:attrName>style.rotation</p:attrName>
                                        </p:attrNameLst>
                                      </p:cBhvr>
                                      <p:tavLst>
                                        <p:tav tm="0">
                                          <p:val>
                                            <p:fltVal val="90"/>
                                          </p:val>
                                        </p:tav>
                                        <p:tav tm="100000">
                                          <p:val>
                                            <p:fltVal val="0"/>
                                          </p:val>
                                        </p:tav>
                                      </p:tavLst>
                                    </p:anim>
                                    <p:animEffect transition="in" filter="fade">
                                      <p:cBhvr>
                                        <p:cTn id="18"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sz="half" idx="2"/>
          </p:nvPr>
        </p:nvSpPr>
        <p:spPr>
          <a:xfrm>
            <a:off x="4283969" y="332656"/>
            <a:ext cx="4608512" cy="6192687"/>
          </a:xfrm>
        </p:spPr>
        <p:txBody>
          <a:bodyPr/>
          <a:lstStyle/>
          <a:p>
            <a:r>
              <a:rPr lang="ru-RU" dirty="0" smtClean="0"/>
              <a:t>     </a:t>
            </a:r>
            <a:r>
              <a:rPr lang="ru-RU" dirty="0" smtClean="0">
                <a:solidFill>
                  <a:schemeClr val="tx1"/>
                </a:solidFill>
              </a:rPr>
              <a:t>Моя </a:t>
            </a:r>
            <a:r>
              <a:rPr lang="ru-RU" dirty="0">
                <a:solidFill>
                  <a:schemeClr val="tx1"/>
                </a:solidFill>
              </a:rPr>
              <a:t>семья любит заниматься спортом. Ведь движение это жизнь. И это движение есть в спорте. Каждое утро мы встаем на пробежку и утреннюю зарядку. Моя мама очень любит играть в волейбол. Папа очень сильно любит играть в футбол. </a:t>
            </a:r>
            <a:r>
              <a:rPr lang="ru-RU" dirty="0" smtClean="0">
                <a:solidFill>
                  <a:schemeClr val="tx1"/>
                </a:solidFill>
              </a:rPr>
              <a:t> Сестра Алина играет в шахматы. А </a:t>
            </a:r>
            <a:r>
              <a:rPr lang="ru-RU" dirty="0">
                <a:solidFill>
                  <a:schemeClr val="tx1"/>
                </a:solidFill>
              </a:rPr>
              <a:t>я люблю </a:t>
            </a:r>
            <a:r>
              <a:rPr lang="ru-RU" dirty="0" smtClean="0">
                <a:solidFill>
                  <a:schemeClr val="tx1"/>
                </a:solidFill>
              </a:rPr>
              <a:t>кататься на лыжах. </a:t>
            </a:r>
            <a:r>
              <a:rPr lang="ru-RU" dirty="0">
                <a:solidFill>
                  <a:schemeClr val="tx1"/>
                </a:solidFill>
              </a:rPr>
              <a:t>Мы часто </a:t>
            </a:r>
            <a:r>
              <a:rPr lang="ru-RU" dirty="0" smtClean="0">
                <a:solidFill>
                  <a:schemeClr val="tx1"/>
                </a:solidFill>
              </a:rPr>
              <a:t>играем </a:t>
            </a:r>
            <a:r>
              <a:rPr lang="ru-RU" dirty="0">
                <a:solidFill>
                  <a:schemeClr val="tx1"/>
                </a:solidFill>
              </a:rPr>
              <a:t>всей </a:t>
            </a:r>
            <a:r>
              <a:rPr lang="ru-RU" dirty="0" smtClean="0">
                <a:solidFill>
                  <a:schemeClr val="tx1"/>
                </a:solidFill>
              </a:rPr>
              <a:t>семьей в волейбол, в </a:t>
            </a:r>
            <a:r>
              <a:rPr lang="ru-RU" dirty="0">
                <a:solidFill>
                  <a:schemeClr val="tx1"/>
                </a:solidFill>
              </a:rPr>
              <a:t>футбол. </a:t>
            </a:r>
            <a:endParaRPr lang="ru-RU" dirty="0" smtClean="0">
              <a:solidFill>
                <a:schemeClr val="tx1"/>
              </a:solidFill>
            </a:endParaRPr>
          </a:p>
          <a:p>
            <a:r>
              <a:rPr lang="ru-RU" dirty="0">
                <a:solidFill>
                  <a:schemeClr val="tx1"/>
                </a:solidFill>
              </a:rPr>
              <a:t> </a:t>
            </a:r>
            <a:r>
              <a:rPr lang="ru-RU" dirty="0" smtClean="0">
                <a:solidFill>
                  <a:schemeClr val="tx1"/>
                </a:solidFill>
              </a:rPr>
              <a:t>    Вот </a:t>
            </a:r>
            <a:r>
              <a:rPr lang="ru-RU" dirty="0">
                <a:solidFill>
                  <a:schemeClr val="tx1"/>
                </a:solidFill>
              </a:rPr>
              <a:t>какая у нас спортивная семья</a:t>
            </a:r>
            <a:r>
              <a:rPr lang="ru-RU" dirty="0" smtClean="0">
                <a:solidFill>
                  <a:schemeClr val="tx1"/>
                </a:solidFill>
              </a:rPr>
              <a:t>.</a:t>
            </a:r>
          </a:p>
          <a:p>
            <a:endParaRPr lang="ru-RU" dirty="0">
              <a:solidFill>
                <a:schemeClr val="tx1"/>
              </a:solidFill>
            </a:endParaRPr>
          </a:p>
          <a:p>
            <a:pPr algn="r"/>
            <a:r>
              <a:rPr lang="ru-RU" dirty="0" err="1" smtClean="0">
                <a:solidFill>
                  <a:schemeClr val="tx1"/>
                </a:solidFill>
              </a:rPr>
              <a:t>Синягин</a:t>
            </a:r>
            <a:r>
              <a:rPr lang="ru-RU" smtClean="0">
                <a:solidFill>
                  <a:schemeClr val="tx1"/>
                </a:solidFill>
              </a:rPr>
              <a:t> Владимир</a:t>
            </a:r>
            <a:endParaRPr lang="ru-RU" dirty="0">
              <a:solidFill>
                <a:schemeClr val="tx1"/>
              </a:solidFill>
            </a:endParaRPr>
          </a:p>
          <a:p>
            <a:endParaRPr lang="ru-RU" dirty="0"/>
          </a:p>
        </p:txBody>
      </p:sp>
      <p:pic>
        <p:nvPicPr>
          <p:cNvPr id="1026" name="Picture 2" descr="C:\Users\люда\Desktop\фото\школа\спорт\RSCN7236.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3140" r="3140"/>
          <a:stretch>
            <a:fillRect/>
          </a:stretch>
        </p:blipFill>
        <p:spPr bwMode="auto">
          <a:xfrm rot="21241510">
            <a:off x="463709" y="728243"/>
            <a:ext cx="3600450" cy="2881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770815"/>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pPr lvl="0" fontAlgn="base">
              <a:spcAft>
                <a:spcPct val="0"/>
              </a:spcAft>
            </a:pPr>
            <a:r>
              <a:rPr lang="ru-RU" sz="2000" b="1" i="1" dirty="0" smtClean="0">
                <a:solidFill>
                  <a:schemeClr val="tx1"/>
                </a:solidFill>
              </a:rPr>
              <a:t/>
            </a:r>
            <a:br>
              <a:rPr lang="ru-RU" sz="2000" b="1" i="1" dirty="0" smtClean="0">
                <a:solidFill>
                  <a:schemeClr val="tx1"/>
                </a:solidFill>
              </a:rPr>
            </a:br>
            <a:endParaRPr lang="ru-RU" sz="2000" dirty="0"/>
          </a:p>
        </p:txBody>
      </p:sp>
      <p:pic>
        <p:nvPicPr>
          <p:cNvPr id="6" name="Рисунок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4643" b="4643"/>
          <a:stretch>
            <a:fillRect/>
          </a:stretch>
        </p:blipFill>
        <p:spPr>
          <a:xfrm rot="585106">
            <a:off x="4886723" y="266792"/>
            <a:ext cx="3709988" cy="2524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Текст 2"/>
          <p:cNvSpPr>
            <a:spLocks noGrp="1"/>
          </p:cNvSpPr>
          <p:nvPr>
            <p:ph type="body" sz="half" idx="2"/>
          </p:nvPr>
        </p:nvSpPr>
        <p:spPr>
          <a:xfrm>
            <a:off x="467544" y="2996952"/>
            <a:ext cx="8352927" cy="3456384"/>
          </a:xfrm>
        </p:spPr>
        <p:txBody>
          <a:bodyPr>
            <a:noAutofit/>
          </a:bodyPr>
          <a:lstStyle/>
          <a:p>
            <a:r>
              <a:rPr lang="ru-RU" sz="2800" b="1" i="1" dirty="0">
                <a:solidFill>
                  <a:schemeClr val="tx1"/>
                </a:solidFill>
              </a:rPr>
              <a:t>Мы поняли, что спортом нужно заниматься. С нами проводили беседы о спорте, о здоровом образе жизни, мы читали стихи о спорте, рисовали, писали сочинение, проводили внеклассные мероприятия. </a:t>
            </a:r>
            <a:br>
              <a:rPr lang="ru-RU" sz="2800" b="1" i="1" dirty="0">
                <a:solidFill>
                  <a:schemeClr val="tx1"/>
                </a:solidFill>
              </a:rPr>
            </a:br>
            <a:r>
              <a:rPr lang="ru-RU" sz="2800" b="1" i="1" dirty="0">
                <a:solidFill>
                  <a:schemeClr val="tx1"/>
                </a:solidFill>
                <a:ea typeface="SimSun" charset="-122"/>
                <a:cs typeface="Times New Roman" pitchFamily="18" charset="0"/>
              </a:rPr>
              <a:t>Мы хотим попытаться побудить своих ровесников к ведению здорового образа жизни. </a:t>
            </a:r>
            <a:br>
              <a:rPr lang="ru-RU" sz="2800" b="1" i="1" dirty="0">
                <a:solidFill>
                  <a:schemeClr val="tx1"/>
                </a:solidFill>
                <a:ea typeface="SimSun" charset="-122"/>
                <a:cs typeface="Times New Roman" pitchFamily="18" charset="0"/>
              </a:rPr>
            </a:br>
            <a:endParaRPr lang="ru-RU" sz="28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54284">
            <a:off x="683568" y="332656"/>
            <a:ext cx="3561996"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5740090"/>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Объект 4"/>
          <p:cNvSpPr>
            <a:spLocks noGrp="1"/>
          </p:cNvSpPr>
          <p:nvPr>
            <p:ph idx="1"/>
          </p:nvPr>
        </p:nvSpPr>
        <p:spPr>
          <a:xfrm>
            <a:off x="179513" y="559398"/>
            <a:ext cx="4629156" cy="5566765"/>
          </a:xfrm>
        </p:spPr>
        <p:txBody>
          <a:bodyPr/>
          <a:lstStyle/>
          <a:p>
            <a:endParaRPr lang="ru-RU" dirty="0"/>
          </a:p>
        </p:txBody>
      </p:sp>
      <p:sp>
        <p:nvSpPr>
          <p:cNvPr id="6" name="Текст 5"/>
          <p:cNvSpPr>
            <a:spLocks noGrp="1"/>
          </p:cNvSpPr>
          <p:nvPr>
            <p:ph type="body" sz="half" idx="2"/>
          </p:nvPr>
        </p:nvSpPr>
        <p:spPr>
          <a:xfrm>
            <a:off x="251520" y="260648"/>
            <a:ext cx="4015680" cy="6192688"/>
          </a:xfrm>
        </p:spPr>
        <p:txBody>
          <a:bodyPr>
            <a:normAutofit/>
          </a:bodyPr>
          <a:lstStyle/>
          <a:p>
            <a:endParaRPr lang="ru-RU" sz="2000" dirty="0" smtClean="0"/>
          </a:p>
          <a:p>
            <a:endParaRPr lang="ru-RU" sz="2000" dirty="0"/>
          </a:p>
          <a:p>
            <a:r>
              <a:rPr lang="ru-RU" sz="2000" dirty="0" smtClean="0"/>
              <a:t>В </a:t>
            </a:r>
            <a:r>
              <a:rPr lang="ru-RU" sz="2000" dirty="0"/>
              <a:t>нашей жизни всё мгновенно.</a:t>
            </a:r>
            <a:br>
              <a:rPr lang="ru-RU" sz="2000" dirty="0"/>
            </a:br>
            <a:r>
              <a:rPr lang="ru-RU" sz="2000" dirty="0"/>
              <a:t>Всё проходит и пройдёт.</a:t>
            </a:r>
            <a:br>
              <a:rPr lang="ru-RU" sz="2000" dirty="0"/>
            </a:br>
            <a:r>
              <a:rPr lang="ru-RU" sz="2000" dirty="0"/>
              <a:t>Спортом надо непременно</a:t>
            </a:r>
            <a:br>
              <a:rPr lang="ru-RU" sz="2000" dirty="0"/>
            </a:br>
            <a:r>
              <a:rPr lang="ru-RU" sz="2000" dirty="0"/>
              <a:t>Заниматься круглый год.</a:t>
            </a:r>
            <a:br>
              <a:rPr lang="ru-RU" sz="2000" dirty="0"/>
            </a:br>
            <a:r>
              <a:rPr lang="ru-RU" sz="2000" dirty="0"/>
              <a:t>Прыгать, бегать, отжиматься,</a:t>
            </a:r>
            <a:br>
              <a:rPr lang="ru-RU" sz="2000" dirty="0"/>
            </a:br>
            <a:r>
              <a:rPr lang="ru-RU" sz="2000" dirty="0"/>
              <a:t>Груз тяжелый поднимать,</a:t>
            </a:r>
            <a:br>
              <a:rPr lang="ru-RU" sz="2000" dirty="0"/>
            </a:br>
            <a:r>
              <a:rPr lang="ru-RU" sz="2000" dirty="0"/>
              <a:t>По утрам тренироваться,</a:t>
            </a:r>
            <a:br>
              <a:rPr lang="ru-RU" sz="2000" dirty="0"/>
            </a:br>
            <a:r>
              <a:rPr lang="ru-RU" sz="2000" dirty="0"/>
              <a:t>Стометровку пробегать.</a:t>
            </a:r>
            <a:br>
              <a:rPr lang="ru-RU" sz="2000" dirty="0"/>
            </a:br>
            <a:r>
              <a:rPr lang="ru-RU" sz="2000" dirty="0"/>
              <a:t>Убегая от инфаркта,</a:t>
            </a:r>
            <a:br>
              <a:rPr lang="ru-RU" sz="2000" dirty="0"/>
            </a:br>
            <a:r>
              <a:rPr lang="ru-RU" sz="2000" dirty="0"/>
              <a:t>Не щади себя, сосед!</a:t>
            </a:r>
            <a:br>
              <a:rPr lang="ru-RU" sz="2000" dirty="0"/>
            </a:br>
            <a:r>
              <a:rPr lang="ru-RU" sz="2000" dirty="0"/>
              <a:t>Бодрый мир веселых стартов – </a:t>
            </a:r>
            <a:br>
              <a:rPr lang="ru-RU" sz="2000" dirty="0"/>
            </a:br>
            <a:r>
              <a:rPr lang="ru-RU" sz="2000" dirty="0"/>
              <a:t>Вестник будущих побед!</a:t>
            </a:r>
            <a:br>
              <a:rPr lang="ru-RU" sz="2000" dirty="0"/>
            </a:br>
            <a:r>
              <a:rPr lang="ru-RU" sz="2000" dirty="0"/>
              <a:t>Не тушуйся. Не стесняйся.</a:t>
            </a:r>
            <a:br>
              <a:rPr lang="ru-RU" sz="2000" dirty="0"/>
            </a:br>
            <a:r>
              <a:rPr lang="ru-RU" sz="2000" dirty="0"/>
              <a:t>Обходись без докторов.</a:t>
            </a:r>
            <a:br>
              <a:rPr lang="ru-RU" sz="2000" dirty="0"/>
            </a:br>
            <a:r>
              <a:rPr lang="ru-RU" sz="2000" dirty="0"/>
              <a:t>Своим телом занимайся.</a:t>
            </a:r>
            <a:br>
              <a:rPr lang="ru-RU" sz="2000" dirty="0"/>
            </a:br>
            <a:r>
              <a:rPr lang="ru-RU" sz="2000" dirty="0"/>
              <a:t>Будь здоров! Всегда здоров!</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26355">
            <a:off x="6156176" y="260648"/>
            <a:ext cx="2736304" cy="331236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51707">
            <a:off x="4733553" y="3552685"/>
            <a:ext cx="3911360" cy="282659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083776">
            <a:off x="3818167" y="1412776"/>
            <a:ext cx="3024336" cy="266429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66631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ppt_w</p:attrName>
                                        </p:attrNameLst>
                                      </p:cBhvr>
                                      <p:tavLst>
                                        <p:tav tm="0">
                                          <p:val>
                                            <p:fltVal val="0"/>
                                          </p:val>
                                        </p:tav>
                                        <p:tav tm="100000">
                                          <p:val>
                                            <p:strVal val="#ppt_w"/>
                                          </p:val>
                                        </p:tav>
                                      </p:tavLst>
                                    </p:anim>
                                    <p:anim calcmode="lin" valueType="num">
                                      <p:cBhvr>
                                        <p:cTn id="8" dur="1000" fill="hold"/>
                                        <p:tgtEl>
                                          <p:spTgt spid="3074"/>
                                        </p:tgtEl>
                                        <p:attrNameLst>
                                          <p:attrName>ppt_h</p:attrName>
                                        </p:attrNameLst>
                                      </p:cBhvr>
                                      <p:tavLst>
                                        <p:tav tm="0">
                                          <p:val>
                                            <p:fltVal val="0"/>
                                          </p:val>
                                        </p:tav>
                                        <p:tav tm="100000">
                                          <p:val>
                                            <p:strVal val="#ppt_h"/>
                                          </p:val>
                                        </p:tav>
                                      </p:tavLst>
                                    </p:anim>
                                    <p:anim calcmode="lin" valueType="num">
                                      <p:cBhvr>
                                        <p:cTn id="9" dur="1000" fill="hold"/>
                                        <p:tgtEl>
                                          <p:spTgt spid="3074"/>
                                        </p:tgtEl>
                                        <p:attrNameLst>
                                          <p:attrName>style.rotation</p:attrName>
                                        </p:attrNameLst>
                                      </p:cBhvr>
                                      <p:tavLst>
                                        <p:tav tm="0">
                                          <p:val>
                                            <p:fltVal val="90"/>
                                          </p:val>
                                        </p:tav>
                                        <p:tav tm="100000">
                                          <p:val>
                                            <p:fltVal val="0"/>
                                          </p:val>
                                        </p:tav>
                                      </p:tavLst>
                                    </p:anim>
                                    <p:animEffect transition="in" filter="fade">
                                      <p:cBhvr>
                                        <p:cTn id="10" dur="1000"/>
                                        <p:tgtEl>
                                          <p:spTgt spid="307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075"/>
                                        </p:tgtEl>
                                        <p:attrNameLst>
                                          <p:attrName>style.visibility</p:attrName>
                                        </p:attrNameLst>
                                      </p:cBhvr>
                                      <p:to>
                                        <p:strVal val="visible"/>
                                      </p:to>
                                    </p:set>
                                    <p:anim calcmode="lin" valueType="num">
                                      <p:cBhvr>
                                        <p:cTn id="15" dur="1000" fill="hold"/>
                                        <p:tgtEl>
                                          <p:spTgt spid="3075"/>
                                        </p:tgtEl>
                                        <p:attrNameLst>
                                          <p:attrName>ppt_w</p:attrName>
                                        </p:attrNameLst>
                                      </p:cBhvr>
                                      <p:tavLst>
                                        <p:tav tm="0">
                                          <p:val>
                                            <p:fltVal val="0"/>
                                          </p:val>
                                        </p:tav>
                                        <p:tav tm="100000">
                                          <p:val>
                                            <p:strVal val="#ppt_w"/>
                                          </p:val>
                                        </p:tav>
                                      </p:tavLst>
                                    </p:anim>
                                    <p:anim calcmode="lin" valueType="num">
                                      <p:cBhvr>
                                        <p:cTn id="16" dur="1000" fill="hold"/>
                                        <p:tgtEl>
                                          <p:spTgt spid="3075"/>
                                        </p:tgtEl>
                                        <p:attrNameLst>
                                          <p:attrName>ppt_h</p:attrName>
                                        </p:attrNameLst>
                                      </p:cBhvr>
                                      <p:tavLst>
                                        <p:tav tm="0">
                                          <p:val>
                                            <p:fltVal val="0"/>
                                          </p:val>
                                        </p:tav>
                                        <p:tav tm="100000">
                                          <p:val>
                                            <p:strVal val="#ppt_h"/>
                                          </p:val>
                                        </p:tav>
                                      </p:tavLst>
                                    </p:anim>
                                    <p:anim calcmode="lin" valueType="num">
                                      <p:cBhvr>
                                        <p:cTn id="17" dur="1000" fill="hold"/>
                                        <p:tgtEl>
                                          <p:spTgt spid="3075"/>
                                        </p:tgtEl>
                                        <p:attrNameLst>
                                          <p:attrName>style.rotation</p:attrName>
                                        </p:attrNameLst>
                                      </p:cBhvr>
                                      <p:tavLst>
                                        <p:tav tm="0">
                                          <p:val>
                                            <p:fltVal val="90"/>
                                          </p:val>
                                        </p:tav>
                                        <p:tav tm="100000">
                                          <p:val>
                                            <p:fltVal val="0"/>
                                          </p:val>
                                        </p:tav>
                                      </p:tavLst>
                                    </p:anim>
                                    <p:animEffect transition="in" filter="fade">
                                      <p:cBhvr>
                                        <p:cTn id="18" dur="1000"/>
                                        <p:tgtEl>
                                          <p:spTgt spid="307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076"/>
                                        </p:tgtEl>
                                        <p:attrNameLst>
                                          <p:attrName>style.visibility</p:attrName>
                                        </p:attrNameLst>
                                      </p:cBhvr>
                                      <p:to>
                                        <p:strVal val="visible"/>
                                      </p:to>
                                    </p:set>
                                    <p:anim calcmode="lin" valueType="num">
                                      <p:cBhvr>
                                        <p:cTn id="23" dur="1000" fill="hold"/>
                                        <p:tgtEl>
                                          <p:spTgt spid="3076"/>
                                        </p:tgtEl>
                                        <p:attrNameLst>
                                          <p:attrName>ppt_w</p:attrName>
                                        </p:attrNameLst>
                                      </p:cBhvr>
                                      <p:tavLst>
                                        <p:tav tm="0">
                                          <p:val>
                                            <p:fltVal val="0"/>
                                          </p:val>
                                        </p:tav>
                                        <p:tav tm="100000">
                                          <p:val>
                                            <p:strVal val="#ppt_w"/>
                                          </p:val>
                                        </p:tav>
                                      </p:tavLst>
                                    </p:anim>
                                    <p:anim calcmode="lin" valueType="num">
                                      <p:cBhvr>
                                        <p:cTn id="24" dur="1000" fill="hold"/>
                                        <p:tgtEl>
                                          <p:spTgt spid="3076"/>
                                        </p:tgtEl>
                                        <p:attrNameLst>
                                          <p:attrName>ppt_h</p:attrName>
                                        </p:attrNameLst>
                                      </p:cBhvr>
                                      <p:tavLst>
                                        <p:tav tm="0">
                                          <p:val>
                                            <p:fltVal val="0"/>
                                          </p:val>
                                        </p:tav>
                                        <p:tav tm="100000">
                                          <p:val>
                                            <p:strVal val="#ppt_h"/>
                                          </p:val>
                                        </p:tav>
                                      </p:tavLst>
                                    </p:anim>
                                    <p:anim calcmode="lin" valueType="num">
                                      <p:cBhvr>
                                        <p:cTn id="25" dur="1000" fill="hold"/>
                                        <p:tgtEl>
                                          <p:spTgt spid="3076"/>
                                        </p:tgtEl>
                                        <p:attrNameLst>
                                          <p:attrName>style.rotation</p:attrName>
                                        </p:attrNameLst>
                                      </p:cBhvr>
                                      <p:tavLst>
                                        <p:tav tm="0">
                                          <p:val>
                                            <p:fltVal val="90"/>
                                          </p:val>
                                        </p:tav>
                                        <p:tav tm="100000">
                                          <p:val>
                                            <p:fltVal val="0"/>
                                          </p:val>
                                        </p:tav>
                                      </p:tavLst>
                                    </p:anim>
                                    <p:animEffect transition="in" filter="fade">
                                      <p:cBhvr>
                                        <p:cTn id="26" dur="1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496944" cy="5909310"/>
          </a:xfrm>
          <a:prstGeom prst="rect">
            <a:avLst/>
          </a:prstGeom>
        </p:spPr>
        <p:txBody>
          <a:bodyPr wrap="square">
            <a:spAutoFit/>
          </a:bodyPr>
          <a:lstStyle/>
          <a:p>
            <a:r>
              <a:rPr lang="ru-RU" sz="1400" dirty="0"/>
              <a:t>Посмотри, как ярко солнце светит</a:t>
            </a:r>
            <a:br>
              <a:rPr lang="ru-RU" sz="1400" dirty="0"/>
            </a:br>
            <a:r>
              <a:rPr lang="ru-RU" sz="1400" dirty="0"/>
              <a:t>Облака по небу проплывают </a:t>
            </a:r>
            <a:br>
              <a:rPr lang="ru-RU" sz="1400" dirty="0"/>
            </a:br>
            <a:r>
              <a:rPr lang="ru-RU" sz="1400" dirty="0"/>
              <a:t>Чувствуешь, как нежно дует ветер </a:t>
            </a:r>
            <a:br>
              <a:rPr lang="ru-RU" sz="1400" dirty="0"/>
            </a:br>
            <a:r>
              <a:rPr lang="ru-RU" sz="1400" dirty="0"/>
              <a:t>В волосах твоих он играет </a:t>
            </a:r>
            <a:br>
              <a:rPr lang="ru-RU" sz="1400" dirty="0"/>
            </a:br>
            <a:r>
              <a:rPr lang="ru-RU" sz="1400" dirty="0"/>
              <a:t>А ты идешь красивою походкой </a:t>
            </a:r>
            <a:br>
              <a:rPr lang="ru-RU" sz="1400" dirty="0"/>
            </a:br>
            <a:r>
              <a:rPr lang="ru-RU" sz="1400" dirty="0"/>
              <a:t>Твое кредо – позитивно мыслить </a:t>
            </a:r>
            <a:br>
              <a:rPr lang="ru-RU" sz="1400" dirty="0"/>
            </a:br>
            <a:r>
              <a:rPr lang="ru-RU" sz="1400" dirty="0"/>
              <a:t>Ты для всех прекрасная находка </a:t>
            </a:r>
            <a:br>
              <a:rPr lang="ru-RU" sz="1400" dirty="0"/>
            </a:br>
            <a:r>
              <a:rPr lang="ru-RU" sz="1400" dirty="0"/>
              <a:t>Ты ведешь здоровый образ жизни </a:t>
            </a:r>
            <a:br>
              <a:rPr lang="ru-RU" sz="1400" dirty="0"/>
            </a:br>
            <a:r>
              <a:rPr lang="ru-RU" sz="1400" dirty="0"/>
              <a:t/>
            </a:r>
            <a:br>
              <a:rPr lang="ru-RU" sz="1400" dirty="0"/>
            </a:br>
            <a:r>
              <a:rPr lang="ru-RU" sz="1400" dirty="0"/>
              <a:t>Припев:</a:t>
            </a:r>
            <a:br>
              <a:rPr lang="ru-RU" sz="1400" dirty="0"/>
            </a:br>
            <a:r>
              <a:rPr lang="ru-RU" sz="1400" dirty="0"/>
              <a:t>Я хочу тебе рассказать </a:t>
            </a:r>
            <a:br>
              <a:rPr lang="ru-RU" sz="1400" dirty="0"/>
            </a:br>
            <a:r>
              <a:rPr lang="ru-RU" sz="1400" dirty="0"/>
              <a:t>Это очень просто независимым стать </a:t>
            </a:r>
            <a:br>
              <a:rPr lang="ru-RU" sz="1400" dirty="0"/>
            </a:br>
            <a:r>
              <a:rPr lang="ru-RU" sz="1400" dirty="0"/>
              <a:t>Что бы долго, красиво и здорово жить </a:t>
            </a:r>
            <a:br>
              <a:rPr lang="ru-RU" sz="1400" dirty="0"/>
            </a:br>
            <a:r>
              <a:rPr lang="ru-RU" sz="1400" dirty="0"/>
              <a:t>Ты должен первым делом себя изменить </a:t>
            </a:r>
            <a:br>
              <a:rPr lang="ru-RU" sz="1400" dirty="0"/>
            </a:br>
            <a:r>
              <a:rPr lang="ru-RU" sz="1400" dirty="0"/>
              <a:t>Одолев, все вредные привычки </a:t>
            </a:r>
            <a:br>
              <a:rPr lang="ru-RU" sz="1400" dirty="0"/>
            </a:br>
            <a:r>
              <a:rPr lang="ru-RU" sz="1400" dirty="0"/>
              <a:t>Ты найдешь ко всем сердцам отмычку </a:t>
            </a:r>
            <a:br>
              <a:rPr lang="ru-RU" sz="1400" dirty="0"/>
            </a:br>
            <a:r>
              <a:rPr lang="ru-RU" sz="1400" dirty="0"/>
              <a:t>Знаешь это, это так несложно </a:t>
            </a:r>
            <a:br>
              <a:rPr lang="ru-RU" sz="1400" dirty="0"/>
            </a:br>
            <a:r>
              <a:rPr lang="ru-RU" sz="1400" dirty="0"/>
              <a:t>Стоит только захотеть и все возможно </a:t>
            </a:r>
            <a:br>
              <a:rPr lang="ru-RU" sz="1400" dirty="0"/>
            </a:br>
            <a:r>
              <a:rPr lang="ru-RU" sz="1400" dirty="0"/>
              <a:t/>
            </a:r>
            <a:br>
              <a:rPr lang="ru-RU" sz="1400" dirty="0"/>
            </a:br>
            <a:r>
              <a:rPr lang="ru-RU" sz="1400" dirty="0"/>
              <a:t>Ты всегда - пример для подражанья</a:t>
            </a:r>
            <a:br>
              <a:rPr lang="ru-RU" sz="1400" dirty="0"/>
            </a:br>
            <a:r>
              <a:rPr lang="ru-RU" sz="1400" dirty="0"/>
              <a:t>И об этом все в округе знают </a:t>
            </a:r>
            <a:br>
              <a:rPr lang="ru-RU" sz="1400" dirty="0"/>
            </a:br>
            <a:r>
              <a:rPr lang="ru-RU" sz="1400" dirty="0"/>
              <a:t>По плечу любые испытанья </a:t>
            </a:r>
            <a:br>
              <a:rPr lang="ru-RU" sz="1400" dirty="0"/>
            </a:br>
            <a:r>
              <a:rPr lang="ru-RU" sz="1400" dirty="0"/>
              <a:t>И нечто тебя не напрягает </a:t>
            </a:r>
            <a:br>
              <a:rPr lang="ru-RU" sz="1400" dirty="0"/>
            </a:br>
            <a:r>
              <a:rPr lang="ru-RU" sz="1400" dirty="0"/>
              <a:t>Если даже неприятности коснуться </a:t>
            </a:r>
            <a:br>
              <a:rPr lang="ru-RU" sz="1400" dirty="0"/>
            </a:br>
            <a:r>
              <a:rPr lang="ru-RU" sz="1400" dirty="0"/>
              <a:t>Только о хорошем твои мысли </a:t>
            </a:r>
            <a:br>
              <a:rPr lang="ru-RU" sz="1400" dirty="0"/>
            </a:br>
            <a:r>
              <a:rPr lang="ru-RU" sz="1400" dirty="0"/>
              <a:t>На тебя все могут оглянуться </a:t>
            </a:r>
            <a:br>
              <a:rPr lang="ru-RU" sz="1400" dirty="0"/>
            </a:br>
            <a:r>
              <a:rPr lang="ru-RU" sz="1400" dirty="0"/>
              <a:t>Ты ведешь здоровый образ </a:t>
            </a:r>
            <a:r>
              <a:rPr lang="ru-RU" sz="1400" dirty="0" smtClean="0"/>
              <a:t>жизни</a:t>
            </a:r>
            <a:endParaRPr lang="ru-RU" sz="1400" dirty="0"/>
          </a:p>
        </p:txBody>
      </p:sp>
    </p:spTree>
    <p:extLst>
      <p:ext uri="{BB962C8B-B14F-4D97-AF65-F5344CB8AC3E}">
        <p14:creationId xmlns:p14="http://schemas.microsoft.com/office/powerpoint/2010/main" val="354565987"/>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323528" y="1412776"/>
            <a:ext cx="8568951" cy="4713387"/>
          </a:xfrm>
        </p:spPr>
        <p:txBody>
          <a:bodyPr/>
          <a:lstStyle/>
          <a:p>
            <a:endParaRPr lang="ru-RU" dirty="0" smtClean="0">
              <a:solidFill>
                <a:schemeClr val="tx1">
                  <a:lumMod val="75000"/>
                  <a:lumOff val="25000"/>
                </a:schemeClr>
              </a:solidFill>
            </a:endParaRPr>
          </a:p>
          <a:p>
            <a:endParaRPr lang="ru-RU" dirty="0">
              <a:solidFill>
                <a:schemeClr val="tx1">
                  <a:lumMod val="75000"/>
                  <a:lumOff val="25000"/>
                </a:schemeClr>
              </a:solidFill>
            </a:endParaRPr>
          </a:p>
          <a:p>
            <a:r>
              <a:rPr lang="ru-RU" dirty="0" smtClean="0">
                <a:solidFill>
                  <a:schemeClr val="tx1">
                    <a:lumMod val="75000"/>
                    <a:lumOff val="25000"/>
                  </a:schemeClr>
                </a:solidFill>
              </a:rPr>
              <a:t>Автор проекта: </a:t>
            </a:r>
            <a:r>
              <a:rPr lang="ru-RU" dirty="0" err="1" smtClean="0">
                <a:solidFill>
                  <a:schemeClr val="tx1">
                    <a:lumMod val="75000"/>
                    <a:lumOff val="25000"/>
                  </a:schemeClr>
                </a:solidFill>
              </a:rPr>
              <a:t>Гайфуллин</a:t>
            </a:r>
            <a:r>
              <a:rPr lang="ru-RU" dirty="0" smtClean="0">
                <a:solidFill>
                  <a:schemeClr val="tx1">
                    <a:lumMod val="75000"/>
                    <a:lumOff val="25000"/>
                  </a:schemeClr>
                </a:solidFill>
              </a:rPr>
              <a:t> </a:t>
            </a:r>
            <a:r>
              <a:rPr lang="ru-RU" dirty="0" err="1" smtClean="0">
                <a:solidFill>
                  <a:schemeClr val="tx1">
                    <a:lumMod val="75000"/>
                    <a:lumOff val="25000"/>
                  </a:schemeClr>
                </a:solidFill>
              </a:rPr>
              <a:t>Нияз</a:t>
            </a:r>
            <a:endParaRPr lang="ru-RU" dirty="0" smtClean="0">
              <a:solidFill>
                <a:schemeClr val="tx1">
                  <a:lumMod val="75000"/>
                  <a:lumOff val="25000"/>
                </a:schemeClr>
              </a:solidFill>
            </a:endParaRPr>
          </a:p>
          <a:p>
            <a:r>
              <a:rPr lang="ru-RU" dirty="0" smtClean="0">
                <a:solidFill>
                  <a:schemeClr val="tx1">
                    <a:lumMod val="75000"/>
                    <a:lumOff val="25000"/>
                  </a:schemeClr>
                </a:solidFill>
              </a:rPr>
              <a:t>Руководитель проекта: </a:t>
            </a:r>
            <a:r>
              <a:rPr lang="ru-RU" dirty="0" err="1" smtClean="0">
                <a:solidFill>
                  <a:schemeClr val="tx1">
                    <a:lumMod val="75000"/>
                    <a:lumOff val="25000"/>
                  </a:schemeClr>
                </a:solidFill>
              </a:rPr>
              <a:t>Галанская</a:t>
            </a:r>
            <a:r>
              <a:rPr lang="ru-RU" dirty="0" smtClean="0">
                <a:solidFill>
                  <a:schemeClr val="tx1">
                    <a:lumMod val="75000"/>
                    <a:lumOff val="25000"/>
                  </a:schemeClr>
                </a:solidFill>
              </a:rPr>
              <a:t> Людмила Елисеевна, учитель начальных классов.</a:t>
            </a:r>
          </a:p>
          <a:p>
            <a:r>
              <a:rPr lang="ru-RU" dirty="0" smtClean="0">
                <a:solidFill>
                  <a:schemeClr val="tx1">
                    <a:lumMod val="75000"/>
                    <a:lumOff val="25000"/>
                  </a:schemeClr>
                </a:solidFill>
              </a:rPr>
              <a:t>Участники проекта: учащиеся 4 класса</a:t>
            </a:r>
            <a:endParaRPr lang="ru-RU" dirty="0">
              <a:solidFill>
                <a:schemeClr val="tx1">
                  <a:lumMod val="75000"/>
                  <a:lumOff val="25000"/>
                </a:schemeClr>
              </a:solidFill>
            </a:endParaRPr>
          </a:p>
        </p:txBody>
      </p:sp>
      <p:sp>
        <p:nvSpPr>
          <p:cNvPr id="4" name="Заголовок 3"/>
          <p:cNvSpPr>
            <a:spLocks noGrp="1"/>
          </p:cNvSpPr>
          <p:nvPr>
            <p:ph type="title"/>
          </p:nvPr>
        </p:nvSpPr>
        <p:spPr/>
        <p:txBody>
          <a:bodyPr/>
          <a:lstStyle/>
          <a:p>
            <a:r>
              <a:rPr lang="ru-RU" dirty="0">
                <a:solidFill>
                  <a:srgbClr val="7030A0"/>
                </a:solidFill>
              </a:rPr>
              <a:t>О</a:t>
            </a:r>
            <a:r>
              <a:rPr lang="ru-RU" dirty="0" smtClean="0">
                <a:solidFill>
                  <a:srgbClr val="7030A0"/>
                </a:solidFill>
              </a:rPr>
              <a:t>б участниках проекта</a:t>
            </a:r>
            <a:endParaRPr lang="ru-RU" dirty="0">
              <a:solidFill>
                <a:srgbClr val="7030A0"/>
              </a:solidFill>
            </a:endParaRPr>
          </a:p>
        </p:txBody>
      </p:sp>
    </p:spTree>
    <p:extLst>
      <p:ext uri="{BB962C8B-B14F-4D97-AF65-F5344CB8AC3E}">
        <p14:creationId xmlns:p14="http://schemas.microsoft.com/office/powerpoint/2010/main" val="365795549"/>
      </p:ext>
    </p:extLst>
  </p:cSld>
  <p:clrMapOvr>
    <a:masterClrMapping/>
  </p:clrMapOvr>
  <p:transition spd="slow" advClick="0" advTm="100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0" y="260350"/>
            <a:ext cx="8569325" cy="6481763"/>
          </a:xfrm>
        </p:spPr>
        <p:txBody>
          <a:bodyPr>
            <a:normAutofit fontScale="85000" lnSpcReduction="10000"/>
          </a:bodyPr>
          <a:lstStyle/>
          <a:p>
            <a:pPr algn="ctr"/>
            <a:r>
              <a:rPr lang="ru-RU" dirty="0"/>
              <a:t>Пусть рвутся связи, меркнет свет,</a:t>
            </a:r>
          </a:p>
          <a:p>
            <a:pPr algn="ctr"/>
            <a:r>
              <a:rPr lang="ru-RU" dirty="0"/>
              <a:t>Но подрастают в семьях дети.</a:t>
            </a:r>
          </a:p>
          <a:p>
            <a:pPr algn="ctr"/>
            <a:r>
              <a:rPr lang="ru-RU" dirty="0"/>
              <a:t>Кто прав сегодня, а кто нет,</a:t>
            </a:r>
          </a:p>
          <a:p>
            <a:pPr algn="ctr"/>
            <a:r>
              <a:rPr lang="ru-RU" dirty="0"/>
              <a:t>А им придется жить на свете.</a:t>
            </a:r>
          </a:p>
          <a:p>
            <a:pPr algn="ctr"/>
            <a:r>
              <a:rPr lang="ru-RU" dirty="0"/>
              <a:t>Коль не придем на помощь к ним</a:t>
            </a:r>
          </a:p>
          <a:p>
            <a:pPr algn="ctr"/>
            <a:r>
              <a:rPr lang="ru-RU" dirty="0"/>
              <a:t>В борьбе с бессмыслицей и грязью,</a:t>
            </a:r>
          </a:p>
          <a:p>
            <a:pPr algn="ctr"/>
            <a:r>
              <a:rPr lang="ru-RU" dirty="0"/>
              <a:t>То будет трудно им одним</a:t>
            </a:r>
          </a:p>
          <a:p>
            <a:pPr algn="ctr"/>
            <a:r>
              <a:rPr lang="ru-RU" dirty="0"/>
              <a:t> Найти потерянные связи.</a:t>
            </a:r>
          </a:p>
          <a:p>
            <a:pPr marL="0" indent="0" algn="ctr">
              <a:buNone/>
            </a:pPr>
            <a:r>
              <a:rPr lang="ru-RU" dirty="0"/>
              <a:t> </a:t>
            </a:r>
          </a:p>
          <a:p>
            <a:r>
              <a:rPr lang="ru-RU" dirty="0" smtClean="0"/>
              <a:t>     В </a:t>
            </a:r>
            <a:r>
              <a:rPr lang="ru-RU" dirty="0"/>
              <a:t>настоящее время нельзя не отметить, что во многих семьях наблюдается ослабление связей между детьми и родителями. Это ведет к потере традиций, которые и являются фундаментом культурной жизни человеческого общества. Традиции функционируют во всех социальных системах и являются необходимым условием их жизнедеятельности.</a:t>
            </a:r>
          </a:p>
          <a:p>
            <a:r>
              <a:rPr lang="ru-RU" dirty="0" smtClean="0"/>
              <a:t>     Каждое </a:t>
            </a:r>
            <a:r>
              <a:rPr lang="ru-RU" dirty="0"/>
              <a:t>поколение, воспринимая ряд традиций, должно выбирать не только будущее, но и чтить свое прошлое, свято и бережно хранить не только традиции своей семьи, но и своего народа.</a:t>
            </a:r>
          </a:p>
          <a:p>
            <a:r>
              <a:rPr lang="ru-RU" dirty="0" smtClean="0"/>
              <a:t>     Злободневны </a:t>
            </a:r>
            <a:r>
              <a:rPr lang="ru-RU" dirty="0"/>
              <a:t>в настоящее время и проблемы нравственно- патриотического воспитания подрастающего поколения, а также формирования представлений о здоровом образе жизни.</a:t>
            </a:r>
          </a:p>
          <a:p>
            <a:endParaRPr lang="ru-RU" dirty="0"/>
          </a:p>
        </p:txBody>
      </p:sp>
    </p:spTree>
    <p:extLst>
      <p:ext uri="{BB962C8B-B14F-4D97-AF65-F5344CB8AC3E}">
        <p14:creationId xmlns:p14="http://schemas.microsoft.com/office/powerpoint/2010/main" val="2402764272"/>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ikas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32656"/>
            <a:ext cx="8352928" cy="6192688"/>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690040" y="908720"/>
            <a:ext cx="7754713" cy="2088232"/>
          </a:xfrm>
        </p:spPr>
        <p:txBody>
          <a:bodyPr/>
          <a:lstStyle/>
          <a:p>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sz="2000" dirty="0">
                <a:solidFill>
                  <a:srgbClr val="7030A0"/>
                </a:solidFill>
                <a:latin typeface="Times New Roman" panose="02020603050405020304" pitchFamily="18" charset="0"/>
                <a:cs typeface="Times New Roman" panose="02020603050405020304" pitchFamily="18" charset="0"/>
              </a:rPr>
              <a:t/>
            </a:r>
            <a:br>
              <a:rPr lang="ru-RU" sz="2000" dirty="0">
                <a:solidFill>
                  <a:srgbClr val="7030A0"/>
                </a:solidFill>
                <a:latin typeface="Times New Roman" panose="02020603050405020304" pitchFamily="18" charset="0"/>
                <a:cs typeface="Times New Roman" panose="02020603050405020304" pitchFamily="18" charset="0"/>
              </a:rPr>
            </a:br>
            <a:r>
              <a:rPr lang="ru-RU" sz="2000" dirty="0" smtClean="0"/>
              <a:t/>
            </a:r>
            <a:br>
              <a:rPr lang="ru-RU" sz="2000" dirty="0" smtClean="0"/>
            </a:br>
            <a:r>
              <a:rPr lang="ru-RU" dirty="0"/>
              <a:t/>
            </a:r>
            <a:br>
              <a:rPr lang="ru-RU" dirty="0"/>
            </a:br>
            <a:r>
              <a:rPr lang="ru-RU" dirty="0" smtClean="0"/>
              <a:t/>
            </a:r>
            <a:br>
              <a:rPr lang="ru-RU" dirty="0" smtClean="0"/>
            </a:br>
            <a:r>
              <a:rPr lang="ru-RU" dirty="0">
                <a:solidFill>
                  <a:srgbClr val="FF0000"/>
                </a:solidFill>
                <a:latin typeface="Times New Roman" panose="02020603050405020304" pitchFamily="18" charset="0"/>
                <a:cs typeface="Times New Roman" panose="02020603050405020304" pitchFamily="18" charset="0"/>
              </a:rPr>
              <a:t>Цель проекта:</a:t>
            </a:r>
            <a:r>
              <a:rPr lang="ru-RU" dirty="0">
                <a:solidFill>
                  <a:srgbClr val="FF0000"/>
                </a:solidFill>
              </a:rPr>
              <a:t/>
            </a:r>
            <a:br>
              <a:rPr lang="ru-RU" dirty="0">
                <a:solidFill>
                  <a:srgbClr val="FF0000"/>
                </a:solidFill>
              </a:rPr>
            </a:br>
            <a:endParaRPr lang="ru-RU" dirty="0">
              <a:solidFill>
                <a:srgbClr val="FF0000"/>
              </a:solidFill>
            </a:endParaRPr>
          </a:p>
        </p:txBody>
      </p:sp>
      <p:sp>
        <p:nvSpPr>
          <p:cNvPr id="4" name="Текст 3"/>
          <p:cNvSpPr>
            <a:spLocks noGrp="1"/>
          </p:cNvSpPr>
          <p:nvPr>
            <p:ph type="body" idx="1"/>
          </p:nvPr>
        </p:nvSpPr>
        <p:spPr>
          <a:xfrm>
            <a:off x="699248" y="2492896"/>
            <a:ext cx="7734747" cy="3816424"/>
          </a:xfrm>
        </p:spPr>
        <p:txBody>
          <a:bodyPr>
            <a:normAutofit/>
          </a:bodyPr>
          <a:lstStyle/>
          <a:p>
            <a:r>
              <a:rPr lang="ru-RU" sz="4000" dirty="0">
                <a:solidFill>
                  <a:srgbClr val="FF0000"/>
                </a:solidFill>
                <a:latin typeface="Times New Roman" panose="02020603050405020304" pitchFamily="18" charset="0"/>
                <a:cs typeface="Times New Roman" panose="02020603050405020304" pitchFamily="18" charset="0"/>
              </a:rPr>
              <a:t>Сохранение семейных традиций по укреплению здоровья детей посредством раннего приобщения к физкультуре и спорту.</a:t>
            </a:r>
          </a:p>
          <a:p>
            <a:endParaRPr lang="ru-RU" dirty="0"/>
          </a:p>
        </p:txBody>
      </p:sp>
    </p:spTree>
    <p:extLst>
      <p:ext uri="{BB962C8B-B14F-4D97-AF65-F5344CB8AC3E}">
        <p14:creationId xmlns:p14="http://schemas.microsoft.com/office/powerpoint/2010/main" val="370937369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6115008"/>
          </a:xfrm>
        </p:spPr>
        <p:txBody>
          <a:bodyPr>
            <a:normAutofit/>
          </a:bodyPr>
          <a:lstStyle/>
          <a:p>
            <a:r>
              <a:rPr lang="ru-RU" sz="4000" dirty="0" smtClean="0">
                <a:solidFill>
                  <a:srgbClr val="7030A0"/>
                </a:solidFill>
              </a:rPr>
              <a:t>Задачи проекта:</a:t>
            </a:r>
            <a:r>
              <a:rPr lang="ru-RU" sz="2800" dirty="0" smtClean="0">
                <a:solidFill>
                  <a:srgbClr val="7030A0"/>
                </a:solidFill>
              </a:rPr>
              <a:t/>
            </a:r>
            <a:br>
              <a:rPr lang="ru-RU" sz="2800" dirty="0" smtClean="0">
                <a:solidFill>
                  <a:srgbClr val="7030A0"/>
                </a:solidFill>
              </a:rPr>
            </a:br>
            <a:r>
              <a:rPr lang="ru-RU" sz="2800" dirty="0">
                <a:solidFill>
                  <a:srgbClr val="7030A0"/>
                </a:solidFill>
              </a:rPr>
              <a:t/>
            </a:r>
            <a:br>
              <a:rPr lang="ru-RU" sz="2800" dirty="0">
                <a:solidFill>
                  <a:srgbClr val="7030A0"/>
                </a:solidFill>
              </a:rPr>
            </a:br>
            <a:r>
              <a:rPr lang="ru-RU" sz="2800" dirty="0" smtClean="0">
                <a:solidFill>
                  <a:srgbClr val="7030A0"/>
                </a:solidFill>
              </a:rPr>
              <a:t/>
            </a:r>
            <a:br>
              <a:rPr lang="ru-RU" sz="2800" dirty="0" smtClean="0">
                <a:solidFill>
                  <a:srgbClr val="7030A0"/>
                </a:solidFill>
              </a:rPr>
            </a:br>
            <a:r>
              <a:rPr lang="ru-RU" sz="2800" dirty="0" smtClean="0">
                <a:solidFill>
                  <a:srgbClr val="7030A0"/>
                </a:solidFill>
              </a:rPr>
              <a:t/>
            </a:r>
            <a:br>
              <a:rPr lang="ru-RU" sz="2800" dirty="0" smtClean="0">
                <a:solidFill>
                  <a:srgbClr val="7030A0"/>
                </a:solidFill>
              </a:rPr>
            </a:br>
            <a:r>
              <a:rPr lang="ru-RU" sz="2800" dirty="0" smtClean="0">
                <a:solidFill>
                  <a:srgbClr val="7030A0"/>
                </a:solidFill>
              </a:rPr>
              <a:t>1. Внедрение семейного опыта в процесс физического воспитания и духовного развития детей.</a:t>
            </a:r>
            <a:br>
              <a:rPr lang="ru-RU" sz="2800" dirty="0" smtClean="0">
                <a:solidFill>
                  <a:srgbClr val="7030A0"/>
                </a:solidFill>
              </a:rPr>
            </a:br>
            <a:r>
              <a:rPr lang="ru-RU" sz="2800" dirty="0" smtClean="0">
                <a:solidFill>
                  <a:srgbClr val="7030A0"/>
                </a:solidFill>
              </a:rPr>
              <a:t>2. Обогащение процесса внутрисемейного взаимодействия через сохранение традиций.</a:t>
            </a:r>
            <a:br>
              <a:rPr lang="ru-RU" sz="2800" dirty="0" smtClean="0">
                <a:solidFill>
                  <a:srgbClr val="7030A0"/>
                </a:solidFill>
              </a:rPr>
            </a:br>
            <a:r>
              <a:rPr lang="ru-RU" sz="2800" dirty="0" smtClean="0">
                <a:solidFill>
                  <a:srgbClr val="7030A0"/>
                </a:solidFill>
              </a:rPr>
              <a:t>3. Воспитание в детях чувства гордости  уважения к спортивным достижениям своей страны, своей семьи, стремление продолжить и приумножить их.</a:t>
            </a:r>
            <a:endParaRPr lang="ru-RU" sz="2800" dirty="0">
              <a:solidFill>
                <a:srgbClr val="7030A0"/>
              </a:solidFill>
            </a:endParaRPr>
          </a:p>
        </p:txBody>
      </p:sp>
    </p:spTree>
    <p:extLst>
      <p:ext uri="{BB962C8B-B14F-4D97-AF65-F5344CB8AC3E}">
        <p14:creationId xmlns:p14="http://schemas.microsoft.com/office/powerpoint/2010/main" val="8593307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338138"/>
            <a:ext cx="8642350" cy="6115050"/>
          </a:xfrm>
        </p:spPr>
        <p:txBody>
          <a:bodyPr>
            <a:normAutofit/>
          </a:bodyPr>
          <a:lstStyle/>
          <a:p>
            <a:r>
              <a:rPr lang="ru-RU" sz="2400" b="1" dirty="0" smtClean="0">
                <a:solidFill>
                  <a:schemeClr val="tx1">
                    <a:lumMod val="95000"/>
                    <a:lumOff val="5000"/>
                  </a:schemeClr>
                </a:solidFill>
              </a:rPr>
              <a:t/>
            </a:r>
            <a:br>
              <a:rPr lang="ru-RU" sz="2400" b="1" dirty="0" smtClean="0">
                <a:solidFill>
                  <a:schemeClr val="tx1">
                    <a:lumMod val="95000"/>
                    <a:lumOff val="5000"/>
                  </a:schemeClr>
                </a:solidFill>
              </a:rPr>
            </a:br>
            <a:r>
              <a:rPr lang="ru-RU" sz="3200" b="1" dirty="0" smtClean="0">
                <a:solidFill>
                  <a:schemeClr val="tx1">
                    <a:lumMod val="95000"/>
                    <a:lumOff val="5000"/>
                  </a:schemeClr>
                </a:solidFill>
              </a:rPr>
              <a:t>Вопросы, на которые мы отвечали:</a:t>
            </a:r>
            <a:br>
              <a:rPr lang="ru-RU" sz="3200" b="1" dirty="0" smtClean="0">
                <a:solidFill>
                  <a:schemeClr val="tx1">
                    <a:lumMod val="95000"/>
                    <a:lumOff val="5000"/>
                  </a:schemeClr>
                </a:solidFill>
              </a:rPr>
            </a:br>
            <a:r>
              <a:rPr lang="ru-RU" sz="3200" b="1" dirty="0" smtClean="0">
                <a:solidFill>
                  <a:schemeClr val="tx1">
                    <a:lumMod val="95000"/>
                    <a:lumOff val="5000"/>
                  </a:schemeClr>
                </a:solidFill>
              </a:rPr>
              <a:t/>
            </a:r>
            <a:br>
              <a:rPr lang="ru-RU" sz="3200" b="1" dirty="0" smtClean="0">
                <a:solidFill>
                  <a:schemeClr val="tx1">
                    <a:lumMod val="95000"/>
                    <a:lumOff val="5000"/>
                  </a:schemeClr>
                </a:solidFill>
              </a:rPr>
            </a:br>
            <a:r>
              <a:rPr lang="ru-RU" sz="3200" i="1" dirty="0" smtClean="0">
                <a:solidFill>
                  <a:schemeClr val="tx1">
                    <a:lumMod val="95000"/>
                    <a:lumOff val="5000"/>
                  </a:schemeClr>
                </a:solidFill>
              </a:rPr>
              <a:t>- Для чего нужно заниматься спортом?</a:t>
            </a:r>
            <a:br>
              <a:rPr lang="ru-RU" sz="3200" i="1" dirty="0" smtClean="0">
                <a:solidFill>
                  <a:schemeClr val="tx1">
                    <a:lumMod val="95000"/>
                    <a:lumOff val="5000"/>
                  </a:schemeClr>
                </a:solidFill>
              </a:rPr>
            </a:br>
            <a:r>
              <a:rPr lang="ru-RU" sz="3200" i="1" dirty="0" smtClean="0">
                <a:solidFill>
                  <a:schemeClr val="tx1">
                    <a:lumMod val="95000"/>
                    <a:lumOff val="5000"/>
                  </a:schemeClr>
                </a:solidFill>
              </a:rPr>
              <a:t/>
            </a:r>
            <a:br>
              <a:rPr lang="ru-RU" sz="3200" i="1" dirty="0" smtClean="0">
                <a:solidFill>
                  <a:schemeClr val="tx1">
                    <a:lumMod val="95000"/>
                    <a:lumOff val="5000"/>
                  </a:schemeClr>
                </a:solidFill>
              </a:rPr>
            </a:br>
            <a:r>
              <a:rPr lang="ru-RU" sz="3200" i="1" dirty="0" smtClean="0">
                <a:solidFill>
                  <a:schemeClr val="tx1">
                    <a:lumMod val="95000"/>
                    <a:lumOff val="5000"/>
                  </a:schemeClr>
                </a:solidFill>
              </a:rPr>
              <a:t>- Какое место занимает спорт в твоей семье?</a:t>
            </a:r>
            <a:br>
              <a:rPr lang="ru-RU" sz="3200" i="1" dirty="0" smtClean="0">
                <a:solidFill>
                  <a:schemeClr val="tx1">
                    <a:lumMod val="95000"/>
                    <a:lumOff val="5000"/>
                  </a:schemeClr>
                </a:solidFill>
              </a:rPr>
            </a:br>
            <a:r>
              <a:rPr lang="ru-RU" sz="3200" i="1" dirty="0" smtClean="0">
                <a:solidFill>
                  <a:schemeClr val="tx1">
                    <a:lumMod val="95000"/>
                    <a:lumOff val="5000"/>
                  </a:schemeClr>
                </a:solidFill>
              </a:rPr>
              <a:t/>
            </a:r>
            <a:br>
              <a:rPr lang="ru-RU" sz="3200" i="1" dirty="0" smtClean="0">
                <a:solidFill>
                  <a:schemeClr val="tx1">
                    <a:lumMod val="95000"/>
                    <a:lumOff val="5000"/>
                  </a:schemeClr>
                </a:solidFill>
              </a:rPr>
            </a:br>
            <a:r>
              <a:rPr lang="ru-RU" sz="3200" i="1" dirty="0" smtClean="0">
                <a:solidFill>
                  <a:schemeClr val="tx1">
                    <a:lumMod val="95000"/>
                    <a:lumOff val="5000"/>
                  </a:schemeClr>
                </a:solidFill>
              </a:rPr>
              <a:t>- Что ты знаешь об Олимпийских играх в Сочи?</a:t>
            </a:r>
            <a:br>
              <a:rPr lang="ru-RU" sz="3200" i="1" dirty="0" smtClean="0">
                <a:solidFill>
                  <a:schemeClr val="tx1">
                    <a:lumMod val="95000"/>
                    <a:lumOff val="5000"/>
                  </a:schemeClr>
                </a:solidFill>
              </a:rPr>
            </a:br>
            <a:r>
              <a:rPr lang="ru-RU" sz="3200" i="1" dirty="0" smtClean="0">
                <a:solidFill>
                  <a:schemeClr val="tx1">
                    <a:lumMod val="95000"/>
                    <a:lumOff val="5000"/>
                  </a:schemeClr>
                </a:solidFill>
              </a:rPr>
              <a:t/>
            </a:r>
            <a:br>
              <a:rPr lang="ru-RU" sz="3200" i="1" dirty="0" smtClean="0">
                <a:solidFill>
                  <a:schemeClr val="tx1">
                    <a:lumMod val="95000"/>
                    <a:lumOff val="5000"/>
                  </a:schemeClr>
                </a:solidFill>
              </a:rPr>
            </a:br>
            <a:r>
              <a:rPr lang="ru-RU" sz="3200" i="1" dirty="0" smtClean="0">
                <a:solidFill>
                  <a:schemeClr val="tx1">
                    <a:lumMod val="95000"/>
                    <a:lumOff val="5000"/>
                  </a:schemeClr>
                </a:solidFill>
              </a:rPr>
              <a:t>- Каким спортом ты любишь заниматься?</a:t>
            </a:r>
            <a:endParaRPr lang="ru-RU" sz="3200" i="1" dirty="0">
              <a:solidFill>
                <a:schemeClr val="tx1">
                  <a:lumMod val="95000"/>
                  <a:lumOff val="5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8344" y="404664"/>
            <a:ext cx="1224136" cy="2004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24304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1027"/>
                                        </p:tgtEl>
                                      </p:cBhvr>
                                    </p:animEffect>
                                    <p:anim calcmode="lin" valueType="num">
                                      <p:cBhvr>
                                        <p:cTn id="7" dur="2000"/>
                                        <p:tgtEl>
                                          <p:spTgt spid="1027"/>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027"/>
                                        </p:tgtEl>
                                        <p:attrNameLst>
                                          <p:attrName>ppt_h</p:attrName>
                                        </p:attrNameLst>
                                      </p:cBhvr>
                                      <p:tavLst>
                                        <p:tav tm="0">
                                          <p:val>
                                            <p:strVal val="ppt_h"/>
                                          </p:val>
                                        </p:tav>
                                        <p:tav tm="100000">
                                          <p:val>
                                            <p:strVal val="ppt_h"/>
                                          </p:val>
                                        </p:tav>
                                      </p:tavLst>
                                    </p:anim>
                                    <p:set>
                                      <p:cBhvr>
                                        <p:cTn id="9" dur="1" fill="hold">
                                          <p:stCondLst>
                                            <p:cond delay="1999"/>
                                          </p:stCondLst>
                                        </p:cTn>
                                        <p:tgtEl>
                                          <p:spTgt spid="1027"/>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751344"/>
            <a:ext cx="8640960" cy="3970318"/>
          </a:xfrm>
          <a:prstGeom prst="rect">
            <a:avLst/>
          </a:prstGeom>
        </p:spPr>
        <p:txBody>
          <a:bodyPr wrap="square">
            <a:spAutoFit/>
          </a:bodyPr>
          <a:lstStyle/>
          <a:p>
            <a:pPr>
              <a:spcAft>
                <a:spcPts val="0"/>
              </a:spcAft>
            </a:pPr>
            <a:r>
              <a:rPr lang="ru-RU" dirty="0" smtClean="0">
                <a:ea typeface="Times New Roman"/>
              </a:rPr>
              <a:t>Этапы проекта:</a:t>
            </a:r>
          </a:p>
          <a:p>
            <a:pPr>
              <a:spcAft>
                <a:spcPts val="0"/>
              </a:spcAft>
            </a:pPr>
            <a:endParaRPr lang="ru-RU" dirty="0" smtClean="0">
              <a:ea typeface="Times New Roman"/>
            </a:endParaRPr>
          </a:p>
          <a:p>
            <a:pPr>
              <a:spcAft>
                <a:spcPts val="0"/>
              </a:spcAft>
            </a:pPr>
            <a:r>
              <a:rPr lang="ru-RU" b="1" i="1" u="sng" dirty="0" smtClean="0">
                <a:ea typeface="Times New Roman"/>
              </a:rPr>
              <a:t>Первый этап. Разработка  проекта</a:t>
            </a:r>
            <a:endParaRPr lang="ru-RU" dirty="0" smtClean="0">
              <a:ea typeface="Times New Roman"/>
            </a:endParaRPr>
          </a:p>
          <a:p>
            <a:pPr>
              <a:spcAft>
                <a:spcPts val="0"/>
              </a:spcAft>
            </a:pPr>
            <a:r>
              <a:rPr lang="ru-RU" dirty="0" smtClean="0">
                <a:ea typeface="Times New Roman"/>
              </a:rPr>
              <a:t>1)      спросить у родителей, какие традиции существуют в семье;</a:t>
            </a:r>
          </a:p>
          <a:p>
            <a:pPr>
              <a:spcAft>
                <a:spcPts val="0"/>
              </a:spcAft>
            </a:pPr>
            <a:r>
              <a:rPr lang="ru-RU" dirty="0" smtClean="0">
                <a:ea typeface="Times New Roman"/>
              </a:rPr>
              <a:t>2)      Написать сочинение  или  подобрать  стихи про спорт.</a:t>
            </a:r>
          </a:p>
          <a:p>
            <a:pPr>
              <a:spcAft>
                <a:spcPts val="0"/>
              </a:spcAft>
            </a:pPr>
            <a:r>
              <a:rPr lang="ru-RU" dirty="0" smtClean="0">
                <a:ea typeface="Times New Roman"/>
              </a:rPr>
              <a:t>Выбрав задание по желанию,  дети объединяются в группы.</a:t>
            </a:r>
          </a:p>
          <a:p>
            <a:pPr>
              <a:spcAft>
                <a:spcPts val="0"/>
              </a:spcAft>
            </a:pPr>
            <a:endParaRPr lang="ru-RU" dirty="0" smtClean="0">
              <a:ea typeface="Times New Roman"/>
            </a:endParaRPr>
          </a:p>
          <a:p>
            <a:pPr>
              <a:spcAft>
                <a:spcPts val="0"/>
              </a:spcAft>
            </a:pPr>
            <a:r>
              <a:rPr lang="ru-RU" b="1" i="1" u="sng" dirty="0" smtClean="0">
                <a:ea typeface="Times New Roman"/>
              </a:rPr>
              <a:t>Второй этап. Поиск информации.</a:t>
            </a:r>
            <a:endParaRPr lang="ru-RU" dirty="0" smtClean="0">
              <a:ea typeface="Times New Roman"/>
            </a:endParaRPr>
          </a:p>
          <a:p>
            <a:pPr>
              <a:spcAft>
                <a:spcPts val="0"/>
              </a:spcAft>
            </a:pPr>
            <a:r>
              <a:rPr lang="ru-RU" dirty="0" smtClean="0">
                <a:ea typeface="Times New Roman"/>
              </a:rPr>
              <a:t>   Одна группа собирает материалы о своей семье и составляет рассказы с помощью взрослых.  </a:t>
            </a:r>
          </a:p>
          <a:p>
            <a:pPr>
              <a:spcAft>
                <a:spcPts val="0"/>
              </a:spcAft>
            </a:pPr>
            <a:r>
              <a:rPr lang="ru-RU" dirty="0" smtClean="0">
                <a:ea typeface="Times New Roman"/>
              </a:rPr>
              <a:t>   Другая группа сочиняет  стихи о спорте и готовит их выразительное чтение  с помощью учителя.</a:t>
            </a:r>
          </a:p>
          <a:p>
            <a:pPr>
              <a:spcAft>
                <a:spcPts val="0"/>
              </a:spcAft>
            </a:pPr>
            <a:endParaRPr lang="ru-RU" dirty="0" smtClean="0">
              <a:ea typeface="Times New Roman"/>
            </a:endParaRPr>
          </a:p>
          <a:p>
            <a:pPr>
              <a:spcAft>
                <a:spcPts val="0"/>
              </a:spcAft>
            </a:pPr>
            <a:r>
              <a:rPr lang="ru-RU" b="1" i="1" u="sng" dirty="0" smtClean="0">
                <a:ea typeface="Times New Roman"/>
              </a:rPr>
              <a:t>Третий этап. Защита проекта</a:t>
            </a:r>
            <a:endParaRPr lang="ru-RU" dirty="0"/>
          </a:p>
        </p:txBody>
      </p:sp>
    </p:spTree>
    <p:extLst>
      <p:ext uri="{BB962C8B-B14F-4D97-AF65-F5344CB8AC3E}">
        <p14:creationId xmlns:p14="http://schemas.microsoft.com/office/powerpoint/2010/main" val="316707743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166569"/>
            <a:ext cx="8640960" cy="1015663"/>
          </a:xfrm>
          <a:prstGeom prst="rect">
            <a:avLst/>
          </a:prstGeom>
        </p:spPr>
        <p:txBody>
          <a:bodyPr wrap="square">
            <a:spAutoFit/>
          </a:bodyPr>
          <a:lstStyle/>
          <a:p>
            <a:pPr lvl="0" algn="ctr" fontAlgn="base">
              <a:spcBef>
                <a:spcPct val="0"/>
              </a:spcBef>
              <a:spcAft>
                <a:spcPct val="0"/>
              </a:spcAft>
            </a:pPr>
            <a:endParaRPr lang="ru-RU" sz="2000" b="1" i="1" dirty="0" smtClean="0"/>
          </a:p>
          <a:p>
            <a:pPr lvl="0" algn="ctr" fontAlgn="base">
              <a:spcBef>
                <a:spcPct val="0"/>
              </a:spcBef>
              <a:spcAft>
                <a:spcPct val="0"/>
              </a:spcAft>
            </a:pPr>
            <a:r>
              <a:rPr lang="ru-RU" sz="2000" b="1" i="1" dirty="0" smtClean="0"/>
              <a:t>Ожидаемые результаты </a:t>
            </a:r>
          </a:p>
          <a:p>
            <a:pPr lvl="0" algn="ctr" fontAlgn="base">
              <a:spcBef>
                <a:spcPct val="0"/>
              </a:spcBef>
              <a:spcAft>
                <a:spcPct val="0"/>
              </a:spcAft>
            </a:pPr>
            <a:endParaRPr lang="ru-RU" sz="2000" dirty="0" smtClean="0"/>
          </a:p>
        </p:txBody>
      </p:sp>
      <p:sp>
        <p:nvSpPr>
          <p:cNvPr id="5" name="Заголовок 4"/>
          <p:cNvSpPr>
            <a:spLocks noGrp="1"/>
          </p:cNvSpPr>
          <p:nvPr>
            <p:ph type="title"/>
          </p:nvPr>
        </p:nvSpPr>
        <p:spPr>
          <a:xfrm>
            <a:off x="688490" y="166569"/>
            <a:ext cx="7756263" cy="1534239"/>
          </a:xfrm>
        </p:spPr>
        <p:txBody>
          <a:bodyPr/>
          <a:lstStyle/>
          <a:p>
            <a:endParaRPr lang="ru-RU" dirty="0"/>
          </a:p>
        </p:txBody>
      </p:sp>
      <p:sp>
        <p:nvSpPr>
          <p:cNvPr id="7" name="Прямоугольник 6"/>
          <p:cNvSpPr/>
          <p:nvPr/>
        </p:nvSpPr>
        <p:spPr>
          <a:xfrm>
            <a:off x="683568" y="1443841"/>
            <a:ext cx="7920880" cy="4708981"/>
          </a:xfrm>
          <a:prstGeom prst="rect">
            <a:avLst/>
          </a:prstGeom>
        </p:spPr>
        <p:txBody>
          <a:bodyPr wrap="square">
            <a:spAutoFit/>
          </a:bodyPr>
          <a:lstStyle/>
          <a:p>
            <a:pPr lvl="0" fontAlgn="base">
              <a:spcBef>
                <a:spcPct val="0"/>
              </a:spcBef>
              <a:spcAft>
                <a:spcPct val="0"/>
              </a:spcAft>
            </a:pPr>
            <a:endParaRPr lang="ru-RU" b="1" i="1" dirty="0" smtClean="0"/>
          </a:p>
          <a:p>
            <a:pPr lvl="0" fontAlgn="base">
              <a:spcBef>
                <a:spcPct val="0"/>
              </a:spcBef>
              <a:spcAft>
                <a:spcPct val="0"/>
              </a:spcAft>
            </a:pPr>
            <a:endParaRPr lang="ru-RU" b="1" i="1" dirty="0"/>
          </a:p>
          <a:p>
            <a:pPr lvl="0" fontAlgn="base">
              <a:spcBef>
                <a:spcPct val="0"/>
              </a:spcBef>
              <a:spcAft>
                <a:spcPct val="0"/>
              </a:spcAft>
            </a:pPr>
            <a:r>
              <a:rPr lang="ru-RU" sz="2400" b="1" i="1" dirty="0" smtClean="0"/>
              <a:t>После </a:t>
            </a:r>
            <a:r>
              <a:rPr lang="ru-RU" sz="2400" b="1" i="1" dirty="0"/>
              <a:t>завершения проекта участники проекта смогут: </a:t>
            </a:r>
          </a:p>
          <a:p>
            <a:pPr lvl="0" fontAlgn="base">
              <a:spcBef>
                <a:spcPct val="0"/>
              </a:spcBef>
              <a:spcAft>
                <a:spcPct val="0"/>
              </a:spcAft>
            </a:pPr>
            <a:endParaRPr lang="ru-RU" sz="2400" dirty="0"/>
          </a:p>
          <a:p>
            <a:pPr marL="285750" indent="-285750">
              <a:buFontTx/>
              <a:buChar char="-"/>
            </a:pPr>
            <a:r>
              <a:rPr lang="ru-RU" sz="2400" b="1" i="1" dirty="0"/>
              <a:t>Организовывать здоровый отдых семьи.</a:t>
            </a:r>
          </a:p>
          <a:p>
            <a:pPr marL="285750" indent="-285750">
              <a:buFontTx/>
              <a:buChar char="-"/>
            </a:pPr>
            <a:endParaRPr lang="ru-RU" sz="2400" b="1" i="1" dirty="0"/>
          </a:p>
          <a:p>
            <a:pPr marL="285750" indent="-285750">
              <a:buFontTx/>
              <a:buChar char="-"/>
            </a:pPr>
            <a:r>
              <a:rPr lang="ru-RU" sz="2400" b="1" i="1" dirty="0"/>
              <a:t>Изменять отношения к своему здоровью.    </a:t>
            </a:r>
          </a:p>
          <a:p>
            <a:pPr marL="285750" indent="-285750">
              <a:buFontTx/>
              <a:buChar char="-"/>
            </a:pPr>
            <a:endParaRPr lang="ru-RU" sz="2400" b="1" i="1" dirty="0"/>
          </a:p>
          <a:p>
            <a:pPr marL="285750" indent="-285750">
              <a:buFontTx/>
              <a:buChar char="-"/>
            </a:pPr>
            <a:r>
              <a:rPr lang="ru-RU" sz="2400" b="1" i="1" dirty="0"/>
              <a:t>Повышать уровень  мотивации к ЗОЖ, занятиям физкультурой и спортом. </a:t>
            </a:r>
          </a:p>
          <a:p>
            <a:pPr lvl="0" fontAlgn="base">
              <a:spcBef>
                <a:spcPct val="0"/>
              </a:spcBef>
              <a:spcAft>
                <a:spcPct val="0"/>
              </a:spcAft>
            </a:pPr>
            <a:endParaRPr lang="ru-RU" sz="2400" dirty="0"/>
          </a:p>
          <a:p>
            <a:pPr lvl="0" fontAlgn="base">
              <a:spcBef>
                <a:spcPct val="0"/>
              </a:spcBef>
              <a:spcAft>
                <a:spcPct val="0"/>
              </a:spcAft>
            </a:pPr>
            <a:r>
              <a:rPr lang="ru-RU" sz="2400" b="1" i="1" dirty="0"/>
              <a:t>-  Разработать  презентацию  для определенной аудитории.</a:t>
            </a:r>
          </a:p>
        </p:txBody>
      </p:sp>
    </p:spTree>
    <p:extLst>
      <p:ext uri="{BB962C8B-B14F-4D97-AF65-F5344CB8AC3E}">
        <p14:creationId xmlns:p14="http://schemas.microsoft.com/office/powerpoint/2010/main" val="410528124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60350"/>
            <a:ext cx="8229600" cy="1296988"/>
          </a:xfrm>
        </p:spPr>
        <p:txBody>
          <a:bodyPr>
            <a:normAutofit fontScale="90000"/>
          </a:bodyPr>
          <a:lstStyle/>
          <a:p>
            <a:r>
              <a:rPr lang="ru-RU" dirty="0" smtClean="0">
                <a:solidFill>
                  <a:srgbClr val="7030A0"/>
                </a:solidFill>
              </a:rPr>
              <a:t/>
            </a:r>
            <a:br>
              <a:rPr lang="ru-RU" dirty="0" smtClean="0">
                <a:solidFill>
                  <a:srgbClr val="7030A0"/>
                </a:solidFill>
              </a:rPr>
            </a:br>
            <a:r>
              <a:rPr lang="ru-RU" dirty="0">
                <a:solidFill>
                  <a:srgbClr val="7030A0"/>
                </a:solidFill>
              </a:rPr>
              <a:t/>
            </a:r>
            <a:br>
              <a:rPr lang="ru-RU" dirty="0">
                <a:solidFill>
                  <a:srgbClr val="7030A0"/>
                </a:solidFill>
              </a:rPr>
            </a:br>
            <a:r>
              <a:rPr lang="ru-RU" sz="4400" dirty="0" smtClean="0">
                <a:solidFill>
                  <a:srgbClr val="7030A0"/>
                </a:solidFill>
              </a:rPr>
              <a:t>Вот что мы узнали об Универсиаде:</a:t>
            </a:r>
            <a:br>
              <a:rPr lang="ru-RU" sz="4400" dirty="0" smtClean="0">
                <a:solidFill>
                  <a:srgbClr val="7030A0"/>
                </a:solidFill>
              </a:rPr>
            </a:br>
            <a:r>
              <a:rPr lang="ru-RU" dirty="0">
                <a:solidFill>
                  <a:srgbClr val="7030A0"/>
                </a:solidFill>
              </a:rPr>
              <a:t/>
            </a:r>
            <a:br>
              <a:rPr lang="ru-RU" dirty="0">
                <a:solidFill>
                  <a:srgbClr val="7030A0"/>
                </a:solidFill>
              </a:rPr>
            </a:br>
            <a:endParaRPr lang="ru-RU" dirty="0">
              <a:solidFill>
                <a:srgbClr val="7030A0"/>
              </a:solidFill>
            </a:endParaRPr>
          </a:p>
        </p:txBody>
      </p:sp>
      <p:sp>
        <p:nvSpPr>
          <p:cNvPr id="3" name="Объект 2"/>
          <p:cNvSpPr>
            <a:spLocks noGrp="1"/>
          </p:cNvSpPr>
          <p:nvPr>
            <p:ph idx="4294967295"/>
          </p:nvPr>
        </p:nvSpPr>
        <p:spPr>
          <a:xfrm>
            <a:off x="609600" y="1412875"/>
            <a:ext cx="8534400" cy="5111750"/>
          </a:xfrm>
        </p:spPr>
        <p:txBody>
          <a:bodyPr>
            <a:normAutofit/>
          </a:bodyPr>
          <a:lstStyle/>
          <a:p>
            <a:pPr marL="0" indent="0">
              <a:buNone/>
            </a:pPr>
            <a:r>
              <a:rPr lang="ru-RU" b="1" dirty="0" smtClean="0"/>
              <a:t>  </a:t>
            </a:r>
            <a:r>
              <a:rPr lang="ru-RU" sz="2000" b="1" dirty="0" smtClean="0"/>
              <a:t>Всемирная Универсиада на протяжении многих лет является главным студенческим соревнованием. По масштабности и значимости Всемирная летняя Универсиада сравнима с Олимпийскими играми. Около 60 % участников Всемирных Универсиад выступают на Олимпийских играх. Всемирные летние Универсиады собирают до 10 тысяч спортсменов из полутора сотен стран среди которых разыгрывается более трех сотен медалей, а казанская становится рекордной по этим показателям. Первые студенческие игры прошли в Турине в 1959 году.</a:t>
            </a:r>
            <a:r>
              <a:rPr lang="ru-RU" b="1" dirty="0" smtClean="0"/>
              <a:t/>
            </a:r>
            <a:br>
              <a:rPr lang="ru-RU" b="1" dirty="0" smtClean="0"/>
            </a:br>
            <a:endParaRPr lang="ru-RU" dirty="0"/>
          </a:p>
        </p:txBody>
      </p:sp>
      <p:pic>
        <p:nvPicPr>
          <p:cNvPr id="5" name="Рисунок 4" descr="Медали, символика и талисманы Универсиады 2013. "/>
          <p:cNvPicPr/>
          <p:nvPr/>
        </p:nvPicPr>
        <p:blipFill>
          <a:blip r:embed="rId2"/>
          <a:srcRect/>
          <a:stretch>
            <a:fillRect/>
          </a:stretch>
        </p:blipFill>
        <p:spPr bwMode="auto">
          <a:xfrm>
            <a:off x="1547664" y="4221088"/>
            <a:ext cx="6624736" cy="2304256"/>
          </a:xfrm>
          <a:prstGeom prst="rect">
            <a:avLst/>
          </a:prstGeom>
          <a:ln>
            <a:noFill/>
          </a:ln>
          <a:effectLst>
            <a:softEdge rad="112500"/>
          </a:effectLst>
        </p:spPr>
      </p:pic>
    </p:spTree>
    <p:extLst>
      <p:ext uri="{BB962C8B-B14F-4D97-AF65-F5344CB8AC3E}">
        <p14:creationId xmlns:p14="http://schemas.microsoft.com/office/powerpoint/2010/main" val="2286754357"/>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908</TotalTime>
  <Words>829</Words>
  <Application>Microsoft Office PowerPoint</Application>
  <PresentationFormat>Экран (4:3)</PresentationFormat>
  <Paragraphs>85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Твердый переплет</vt:lpstr>
      <vt:lpstr>Проект  «Семейный очаг»  Номинация:   «Спортивная семья». </vt:lpstr>
      <vt:lpstr>Об участниках проекта</vt:lpstr>
      <vt:lpstr>Презентация PowerPoint</vt:lpstr>
      <vt:lpstr>           Цель проекта: </vt:lpstr>
      <vt:lpstr>Задачи проекта:    1. Внедрение семейного опыта в процесс физического воспитания и духовного развития детей. 2. Обогащение процесса внутрисемейного взаимодействия через сохранение традиций. 3. Воспитание в детях чувства гордости  уважения к спортивным достижениям своей страны, своей семьи, стремление продолжить и приумножить их.</vt:lpstr>
      <vt:lpstr> Вопросы, на которые мы отвечали:  - Для чего нужно заниматься спортом?  - Какое место занимает спорт в твоей семье?  - Что ты знаешь об Олимпийских играх в Сочи?  - Каким спортом ты любишь заниматься?</vt:lpstr>
      <vt:lpstr>Презентация PowerPoint</vt:lpstr>
      <vt:lpstr>Презентация PowerPoint</vt:lpstr>
      <vt:lpstr>  Вот что мы узнали об Универсиаде:  </vt:lpstr>
      <vt:lpstr>Из истории Олимпийских игр.</vt:lpstr>
      <vt:lpstr>Талисманы Олимпиады в Сочи.</vt:lpstr>
      <vt:lpstr>Презентация PowerPoint</vt:lpstr>
      <vt:lpstr>Презентация PowerPoint</vt:lpstr>
      <vt:lpstr>Презентация PowerPoint</vt:lpstr>
      <vt:lpstr>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«Семейный очаг»</dc:title>
  <dc:creator>Галанская</dc:creator>
  <cp:lastModifiedBy>Галанская</cp:lastModifiedBy>
  <cp:revision>46</cp:revision>
  <dcterms:created xsi:type="dcterms:W3CDTF">2014-02-10T06:01:21Z</dcterms:created>
  <dcterms:modified xsi:type="dcterms:W3CDTF">2015-02-04T07:28:55Z</dcterms:modified>
</cp:coreProperties>
</file>