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56" r:id="rId2"/>
    <p:sldId id="261" r:id="rId3"/>
    <p:sldId id="258" r:id="rId4"/>
    <p:sldId id="262" r:id="rId5"/>
    <p:sldId id="263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D60093"/>
    <a:srgbClr val="097D51"/>
    <a:srgbClr val="FFFF99"/>
    <a:srgbClr val="003300"/>
    <a:srgbClr val="CCFFFF"/>
    <a:srgbClr val="08724A"/>
    <a:srgbClr val="FFFFC9"/>
    <a:srgbClr val="D7D7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14" y="-4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River_Thames" TargetMode="External"/><Relationship Id="rId2" Type="http://schemas.openxmlformats.org/officeDocument/2006/relationships/hyperlink" Target="http://en.wikipedia.org/wiki/Castle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hyperlink" Target="http://en.wikipedia.org/wiki/Central_London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ru.wikipedia.org/wiki/%D0%A4%D0%B0%D0%B9%D0%BB:Toweroflondon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jpeg"/><Relationship Id="rId5" Type="http://schemas.openxmlformats.org/officeDocument/2006/relationships/hyperlink" Target="http://ru.wikipedia.org/wiki/%D0%A4%D0%B0%D0%B9%D0%BB:London_tower_jewel_house_2005-05.jpg" TargetMode="Externa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File:Towrlndn.JPG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Горизонтальный свиток 3"/>
          <p:cNvSpPr/>
          <p:nvPr/>
        </p:nvSpPr>
        <p:spPr>
          <a:xfrm>
            <a:off x="1071538" y="142852"/>
            <a:ext cx="7643866" cy="3714776"/>
          </a:xfrm>
          <a:prstGeom prst="horizontalScroll">
            <a:avLst/>
          </a:prstGeom>
          <a:solidFill>
            <a:srgbClr val="FFFFC9"/>
          </a:solidFill>
          <a:ln>
            <a:solidFill>
              <a:schemeClr val="accent2">
                <a:lumMod val="50000"/>
              </a:schemeClr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chemeClr val="accent6"/>
                </a:solidFill>
              </a:ln>
              <a:gradFill flip="none" rotWithShape="1">
                <a:gsLst>
                  <a:gs pos="0">
                    <a:schemeClr val="dk1">
                      <a:tint val="66000"/>
                      <a:satMod val="160000"/>
                    </a:schemeClr>
                  </a:gs>
                  <a:gs pos="50000">
                    <a:schemeClr val="dk1">
                      <a:tint val="44500"/>
                      <a:satMod val="160000"/>
                    </a:schemeClr>
                  </a:gs>
                  <a:gs pos="100000">
                    <a:schemeClr val="dk1">
                      <a:tint val="23500"/>
                      <a:satMod val="160000"/>
                    </a:schemeClr>
                  </a:gs>
                </a:gsLst>
                <a:lin ang="0" scaled="1"/>
                <a:tileRect/>
              </a:gra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2926226"/>
          </a:xfrm>
          <a:effectLst>
            <a:glow rad="139700">
              <a:schemeClr val="accent2">
                <a:satMod val="175000"/>
                <a:alpha val="40000"/>
              </a:schemeClr>
            </a:glow>
          </a:effectLst>
        </p:spPr>
        <p:txBody>
          <a:bodyPr>
            <a:noAutofit/>
            <a:scene3d>
              <a:camera prst="orthographicFront"/>
              <a:lightRig rig="threePt" dir="t"/>
            </a:scene3d>
            <a:sp3d extrusionH="57150">
              <a:bevelT w="38100" h="38100" prst="angle"/>
            </a:sp3d>
          </a:bodyPr>
          <a:lstStyle/>
          <a:p>
            <a:pPr algn="ctr"/>
            <a:r>
              <a:rPr lang="en-US" sz="66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>PLACES  TO  VISIT  </a:t>
            </a:r>
            <a:br>
              <a:rPr lang="en-US" sz="66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</a:br>
            <a:r>
              <a:rPr lang="en-US" sz="6600" b="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lgerian" pitchFamily="82" charset="0"/>
              </a:rPr>
              <a:t>IN  LONDON</a:t>
            </a:r>
            <a:endParaRPr lang="ru-RU" sz="6600" b="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52" y="4143380"/>
            <a:ext cx="7406640" cy="1752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85786" y="3929066"/>
            <a:ext cx="8143932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357166"/>
            <a:ext cx="835824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b="1" dirty="0" smtClean="0">
                <a:latin typeface="Rockwell" pitchFamily="18" charset="0"/>
                <a:ea typeface="MS Mincho"/>
                <a:cs typeface="Times New Roman"/>
              </a:rPr>
              <a:t>The Tower of  London, is a historic </a:t>
            </a:r>
            <a:r>
              <a:rPr lang="en-US" sz="2400" b="1" u="sng" dirty="0" smtClean="0">
                <a:latin typeface="Rockwell" pitchFamily="18" charset="0"/>
                <a:ea typeface="MS Mincho"/>
                <a:cs typeface="Times New Roman"/>
                <a:hlinkClick r:id="rId2"/>
              </a:rPr>
              <a:t>castle</a:t>
            </a:r>
            <a:r>
              <a:rPr lang="en-US" sz="2400" b="1" dirty="0" smtClean="0">
                <a:latin typeface="Rockwell" pitchFamily="18" charset="0"/>
                <a:ea typeface="MS Mincho"/>
                <a:cs typeface="Times New Roman"/>
              </a:rPr>
              <a:t> on the north bank of the </a:t>
            </a:r>
            <a:r>
              <a:rPr lang="en-US" sz="2400" b="1" u="sng" dirty="0" smtClean="0">
                <a:latin typeface="Rockwell" pitchFamily="18" charset="0"/>
                <a:ea typeface="MS Mincho"/>
                <a:cs typeface="Times New Roman"/>
                <a:hlinkClick r:id="rId3"/>
              </a:rPr>
              <a:t>River Thames</a:t>
            </a:r>
            <a:r>
              <a:rPr lang="en-US" sz="2400" b="1" dirty="0" smtClean="0">
                <a:latin typeface="Rockwell" pitchFamily="18" charset="0"/>
                <a:ea typeface="MS Mincho"/>
                <a:cs typeface="Times New Roman"/>
              </a:rPr>
              <a:t> in </a:t>
            </a:r>
            <a:r>
              <a:rPr lang="en-US" sz="2400" b="1" u="sng" dirty="0" smtClean="0">
                <a:latin typeface="Rockwell" pitchFamily="18" charset="0"/>
                <a:ea typeface="MS Mincho"/>
                <a:cs typeface="Times New Roman"/>
                <a:hlinkClick r:id="rId4"/>
              </a:rPr>
              <a:t>central London</a:t>
            </a:r>
            <a:r>
              <a:rPr lang="en-US" sz="2400" b="1" dirty="0" smtClean="0">
                <a:latin typeface="Rockwell" pitchFamily="18" charset="0"/>
                <a:ea typeface="MS Mincho"/>
                <a:cs typeface="Times New Roman"/>
              </a:rPr>
              <a:t>. It was built </a:t>
            </a:r>
            <a:r>
              <a:rPr lang="ru-RU" sz="2400" b="1" dirty="0" smtClean="0">
                <a:latin typeface="Rockwell" pitchFamily="18" charset="0"/>
                <a:ea typeface="MS Mincho"/>
                <a:cs typeface="Times New Roman"/>
              </a:rPr>
              <a:t> </a:t>
            </a:r>
            <a:r>
              <a:rPr lang="en-US" sz="2400" b="1" dirty="0" smtClean="0">
                <a:latin typeface="Rockwell" pitchFamily="18" charset="0"/>
                <a:ea typeface="MS Mincho"/>
                <a:cs typeface="Times New Roman"/>
              </a:rPr>
              <a:t>in the</a:t>
            </a:r>
            <a:r>
              <a:rPr lang="en-US" sz="2400" b="1" dirty="0" smtClean="0">
                <a:solidFill>
                  <a:srgbClr val="C00000"/>
                </a:solidFill>
                <a:latin typeface="Rockwell" pitchFamily="18" charset="0"/>
                <a:ea typeface="MS Mincho"/>
                <a:cs typeface="Times New Roman"/>
              </a:rPr>
              <a:t> </a:t>
            </a:r>
            <a:r>
              <a:rPr lang="en-US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itchFamily="18" charset="0"/>
                <a:ea typeface="MS Mincho"/>
                <a:cs typeface="Times New Roman"/>
              </a:rPr>
              <a:t>11</a:t>
            </a:r>
            <a:r>
              <a:rPr lang="en-US" sz="2400" b="1" baseline="30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itchFamily="18" charset="0"/>
                <a:ea typeface="MS Mincho"/>
                <a:cs typeface="Times New Roman"/>
              </a:rPr>
              <a:t>th</a:t>
            </a:r>
            <a:r>
              <a:rPr lang="en-US" sz="2400" b="1" dirty="0" smtClean="0">
                <a:solidFill>
                  <a:srgbClr val="C00000"/>
                </a:solidFill>
                <a:latin typeface="Rockwell" pitchFamily="18" charset="0"/>
                <a:ea typeface="MS Mincho"/>
                <a:cs typeface="Times New Roman"/>
              </a:rPr>
              <a:t> </a:t>
            </a:r>
            <a:r>
              <a:rPr lang="en-US" sz="2400" b="1" dirty="0" smtClean="0">
                <a:latin typeface="Rockwell" pitchFamily="18" charset="0"/>
                <a:ea typeface="MS Mincho"/>
                <a:cs typeface="Times New Roman"/>
              </a:rPr>
              <a:t>century by </a:t>
            </a:r>
            <a:r>
              <a:rPr lang="en-US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itchFamily="18" charset="0"/>
                <a:ea typeface="MS Mincho"/>
                <a:cs typeface="Times New Roman"/>
              </a:rPr>
              <a:t>William the Conqueror</a:t>
            </a:r>
            <a:r>
              <a:rPr lang="en-US" sz="2400" b="1" dirty="0" smtClean="0">
                <a:latin typeface="Rockwell" pitchFamily="18" charset="0"/>
                <a:ea typeface="MS Mincho"/>
                <a:cs typeface="Times New Roman"/>
              </a:rPr>
              <a:t>.</a:t>
            </a:r>
            <a:endParaRPr lang="ru-RU" sz="2400" b="1" dirty="0"/>
          </a:p>
        </p:txBody>
      </p:sp>
      <p:pic>
        <p:nvPicPr>
          <p:cNvPr id="5" name="Содержимое 3"/>
          <p:cNvPicPr>
            <a:picLocks/>
          </p:cNvPicPr>
          <p:nvPr/>
        </p:nvPicPr>
        <p:blipFill>
          <a:blip r:embed="rId5">
            <a:lum contrast="20000"/>
          </a:blip>
          <a:stretch>
            <a:fillRect/>
          </a:stretch>
        </p:blipFill>
        <p:spPr bwMode="auto">
          <a:xfrm>
            <a:off x="714348" y="1571612"/>
            <a:ext cx="7500990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86578" y="428604"/>
            <a:ext cx="2140230" cy="3714776"/>
          </a:xfrm>
        </p:spPr>
        <p:txBody>
          <a:bodyPr>
            <a:normAutofit/>
          </a:bodyPr>
          <a:lstStyle/>
          <a:p>
            <a:r>
              <a:rPr lang="en-US" sz="2400" dirty="0" smtClean="0">
                <a:effectLst/>
                <a:latin typeface="Rockwell" pitchFamily="18" charset="0"/>
                <a:ea typeface="Times New Roman"/>
              </a:rPr>
              <a:t/>
            </a:r>
            <a:br>
              <a:rPr lang="en-US" sz="2400" dirty="0" smtClean="0">
                <a:effectLst/>
                <a:latin typeface="Rockwell" pitchFamily="18" charset="0"/>
                <a:ea typeface="Times New Roman"/>
              </a:rPr>
            </a:br>
            <a:endParaRPr lang="ru-RU" sz="2400" dirty="0">
              <a:effectLst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85720" y="4786322"/>
            <a:ext cx="7858180" cy="1747830"/>
          </a:xfrm>
        </p:spPr>
        <p:txBody>
          <a:bodyPr>
            <a:normAutofit lnSpcReduction="10000"/>
          </a:bodyPr>
          <a:lstStyle/>
          <a:p>
            <a:pPr marL="0" algn="just">
              <a:spcBef>
                <a:spcPts val="0"/>
              </a:spcBef>
              <a:buNone/>
            </a:pPr>
            <a:r>
              <a:rPr lang="en-US" sz="2400" b="1" dirty="0" smtClean="0">
                <a:latin typeface="Rockwell" pitchFamily="18" charset="0"/>
                <a:ea typeface="MS Mincho"/>
                <a:cs typeface="Times New Roman"/>
              </a:rPr>
              <a:t>The Tower is a </a:t>
            </a:r>
            <a:r>
              <a:rPr lang="en-US" sz="2400" b="1" dirty="0" smtClean="0">
                <a:solidFill>
                  <a:srgbClr val="0070C0"/>
                </a:solidFill>
                <a:latin typeface="Rockwell" pitchFamily="18" charset="0"/>
                <a:ea typeface="MS Mincho"/>
                <a:cs typeface="Times New Roman"/>
              </a:rPr>
              <a:t>complex</a:t>
            </a:r>
            <a:r>
              <a:rPr lang="en-US" sz="2400" b="1" dirty="0" smtClean="0">
                <a:latin typeface="Rockwell" pitchFamily="18" charset="0"/>
                <a:ea typeface="MS Mincho"/>
                <a:cs typeface="Times New Roman"/>
              </a:rPr>
              <a:t> of several buildings.  </a:t>
            </a:r>
            <a:r>
              <a:rPr lang="en-US" sz="2400" b="1" dirty="0" smtClean="0">
                <a:latin typeface="Rockwell" pitchFamily="18" charset="0"/>
                <a:ea typeface="Times New Roman"/>
              </a:rPr>
              <a:t>There are </a:t>
            </a: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itchFamily="18" charset="0"/>
                <a:ea typeface="Times New Roman"/>
              </a:rPr>
              <a:t>21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itchFamily="18" charset="0"/>
                <a:ea typeface="Times New Roman"/>
              </a:rPr>
              <a:t> </a:t>
            </a:r>
            <a:r>
              <a:rPr lang="en-US" sz="2400" b="1" dirty="0" smtClean="0">
                <a:latin typeface="Rockwell" pitchFamily="18" charset="0"/>
                <a:ea typeface="Times New Roman"/>
              </a:rPr>
              <a:t>different towers in it. </a:t>
            </a:r>
          </a:p>
          <a:p>
            <a:pPr marL="0" algn="just">
              <a:spcBef>
                <a:spcPts val="0"/>
              </a:spcBef>
              <a:buNone/>
            </a:pPr>
            <a:r>
              <a:rPr lang="en-US" sz="2400" b="1" dirty="0" smtClean="0">
                <a:latin typeface="Rockwell" pitchFamily="18" charset="0"/>
              </a:rPr>
              <a:t>The Tower of London was a fortress, a palace, a royal treasur</a:t>
            </a:r>
            <a:r>
              <a:rPr lang="en-US" b="1" dirty="0" smtClean="0">
                <a:latin typeface="Rockwell" pitchFamily="18" charset="0"/>
              </a:rPr>
              <a:t>y</a:t>
            </a:r>
            <a:r>
              <a:rPr lang="en-US" sz="2400" b="1" dirty="0" smtClean="0">
                <a:latin typeface="Rockwell" pitchFamily="18" charset="0"/>
              </a:rPr>
              <a:t>, a prison and the King’s Zoo. </a:t>
            </a:r>
          </a:p>
          <a:p>
            <a:pPr marL="0" algn="just">
              <a:spcBef>
                <a:spcPts val="0"/>
              </a:spcBef>
              <a:buNone/>
            </a:pPr>
            <a:r>
              <a:rPr lang="en-US" sz="2400" b="1" dirty="0" smtClean="0">
                <a:solidFill>
                  <a:srgbClr val="0070C0"/>
                </a:solidFill>
                <a:latin typeface="Rockwell" pitchFamily="18" charset="0"/>
              </a:rPr>
              <a:t>Now it is a museum.</a:t>
            </a:r>
            <a:endParaRPr lang="en-US" sz="2400" b="1" dirty="0" smtClean="0">
              <a:latin typeface="Rockwell" pitchFamily="18" charset="0"/>
            </a:endParaRPr>
          </a:p>
        </p:txBody>
      </p:sp>
      <p:pic>
        <p:nvPicPr>
          <p:cNvPr id="5" name="Рисунок 4" descr="http://upload.wikimedia.org/wikipedia/commons/thumb/0/0d/Toweroflondon.jpg/275px-Toweroflondon.jpg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28992" y="357166"/>
            <a:ext cx="2928958" cy="231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6429388" y="285728"/>
            <a:ext cx="2500298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28600" indent="-228600">
              <a:buFont typeface="+mj-lt"/>
              <a:buAutoNum type="arabicPeriod"/>
            </a:pPr>
            <a:r>
              <a:rPr lang="en-US" sz="1400" b="1" dirty="0" smtClean="0">
                <a:solidFill>
                  <a:srgbClr val="08724A"/>
                </a:solidFill>
                <a:latin typeface="Rockwell" pitchFamily="18" charset="0"/>
              </a:rPr>
              <a:t>White Tower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b="1" dirty="0" smtClean="0">
                <a:solidFill>
                  <a:srgbClr val="08724A"/>
                </a:solidFill>
                <a:latin typeface="Rockwell" pitchFamily="18" charset="0"/>
              </a:rPr>
              <a:t> Bloody Tower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b="1" dirty="0" smtClean="0">
                <a:solidFill>
                  <a:srgbClr val="08724A"/>
                </a:solidFill>
                <a:latin typeface="Rockwell" pitchFamily="18" charset="0"/>
              </a:rPr>
              <a:t>Beauchamp Tower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b="1" dirty="0" smtClean="0">
                <a:solidFill>
                  <a:srgbClr val="08724A"/>
                </a:solidFill>
                <a:latin typeface="Rockwell" pitchFamily="18" charset="0"/>
              </a:rPr>
              <a:t>Bell Tower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b="1" dirty="0" smtClean="0">
                <a:solidFill>
                  <a:srgbClr val="08724A"/>
                </a:solidFill>
                <a:latin typeface="Rockwell" pitchFamily="18" charset="0"/>
              </a:rPr>
              <a:t>Bowyer Tower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b="1" dirty="0" smtClean="0">
                <a:solidFill>
                  <a:srgbClr val="08724A"/>
                </a:solidFill>
                <a:latin typeface="Rockwell" pitchFamily="18" charset="0"/>
              </a:rPr>
              <a:t>Brick Tower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b="1" dirty="0" smtClean="0">
                <a:solidFill>
                  <a:srgbClr val="08724A"/>
                </a:solidFill>
                <a:latin typeface="Rockwell" pitchFamily="18" charset="0"/>
              </a:rPr>
              <a:t>Broad Arrow Tower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b="1" dirty="0" err="1" smtClean="0">
                <a:solidFill>
                  <a:srgbClr val="08724A"/>
                </a:solidFill>
                <a:latin typeface="Rockwell" pitchFamily="18" charset="0"/>
              </a:rPr>
              <a:t>Byward</a:t>
            </a:r>
            <a:r>
              <a:rPr lang="en-US" sz="1400" b="1" dirty="0" smtClean="0">
                <a:solidFill>
                  <a:srgbClr val="08724A"/>
                </a:solidFill>
                <a:latin typeface="Rockwell" pitchFamily="18" charset="0"/>
              </a:rPr>
              <a:t> Tower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b="1" dirty="0" smtClean="0">
                <a:solidFill>
                  <a:srgbClr val="08724A"/>
                </a:solidFill>
                <a:latin typeface="Rockwell" pitchFamily="18" charset="0"/>
              </a:rPr>
              <a:t>Constable Tower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b="1" dirty="0" smtClean="0">
                <a:solidFill>
                  <a:srgbClr val="08724A"/>
                </a:solidFill>
                <a:latin typeface="Rockwell" pitchFamily="18" charset="0"/>
              </a:rPr>
              <a:t>Cradle Tower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b="1" dirty="0" err="1" smtClean="0">
                <a:solidFill>
                  <a:srgbClr val="08724A"/>
                </a:solidFill>
                <a:latin typeface="Rockwell" pitchFamily="18" charset="0"/>
              </a:rPr>
              <a:t>Develin</a:t>
            </a:r>
            <a:r>
              <a:rPr lang="en-US" sz="1400" b="1" dirty="0" smtClean="0">
                <a:solidFill>
                  <a:srgbClr val="08724A"/>
                </a:solidFill>
                <a:latin typeface="Rockwell" pitchFamily="18" charset="0"/>
              </a:rPr>
              <a:t> Tower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b="1" dirty="0" err="1" smtClean="0">
                <a:solidFill>
                  <a:srgbClr val="08724A"/>
                </a:solidFill>
                <a:latin typeface="Rockwell" pitchFamily="18" charset="0"/>
              </a:rPr>
              <a:t>Deveraux</a:t>
            </a:r>
            <a:r>
              <a:rPr lang="en-US" sz="1400" b="1" dirty="0" smtClean="0">
                <a:solidFill>
                  <a:srgbClr val="08724A"/>
                </a:solidFill>
                <a:latin typeface="Rockwell" pitchFamily="18" charset="0"/>
              </a:rPr>
              <a:t> Tower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b="1" dirty="0" smtClean="0">
                <a:solidFill>
                  <a:srgbClr val="08724A"/>
                </a:solidFill>
                <a:latin typeface="Rockwell" pitchFamily="18" charset="0"/>
              </a:rPr>
              <a:t>Flint Tower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b="1" dirty="0" err="1" smtClean="0">
                <a:solidFill>
                  <a:srgbClr val="08724A"/>
                </a:solidFill>
                <a:latin typeface="Rockwell" pitchFamily="18" charset="0"/>
              </a:rPr>
              <a:t>Lanthorn</a:t>
            </a:r>
            <a:r>
              <a:rPr lang="en-US" sz="1400" b="1" dirty="0" smtClean="0">
                <a:solidFill>
                  <a:srgbClr val="08724A"/>
                </a:solidFill>
                <a:latin typeface="Rockwell" pitchFamily="18" charset="0"/>
              </a:rPr>
              <a:t> Tower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b="1" dirty="0" smtClean="0">
                <a:solidFill>
                  <a:srgbClr val="08724A"/>
                </a:solidFill>
                <a:latin typeface="Rockwell" pitchFamily="18" charset="0"/>
              </a:rPr>
              <a:t>Martin Tower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b="1" dirty="0" smtClean="0">
                <a:solidFill>
                  <a:srgbClr val="08724A"/>
                </a:solidFill>
                <a:latin typeface="Rockwell" pitchFamily="18" charset="0"/>
              </a:rPr>
              <a:t>Middle Tower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b="1" dirty="0" smtClean="0">
                <a:solidFill>
                  <a:srgbClr val="08724A"/>
                </a:solidFill>
                <a:latin typeface="Rockwell" pitchFamily="18" charset="0"/>
              </a:rPr>
              <a:t>St Thomas’s Tower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b="1" dirty="0" smtClean="0">
                <a:solidFill>
                  <a:srgbClr val="08724A"/>
                </a:solidFill>
                <a:latin typeface="Rockwell" pitchFamily="18" charset="0"/>
              </a:rPr>
              <a:t>Salt Tower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b="1" dirty="0" smtClean="0">
                <a:solidFill>
                  <a:srgbClr val="08724A"/>
                </a:solidFill>
                <a:latin typeface="Rockwell" pitchFamily="18" charset="0"/>
              </a:rPr>
              <a:t>Wakefield Tower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b="1" dirty="0" smtClean="0">
                <a:solidFill>
                  <a:srgbClr val="08724A"/>
                </a:solidFill>
                <a:latin typeface="Rockwell" pitchFamily="18" charset="0"/>
              </a:rPr>
              <a:t>Wardrobe Tower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400" b="1" dirty="0" smtClean="0">
                <a:solidFill>
                  <a:srgbClr val="08724A"/>
                </a:solidFill>
                <a:latin typeface="Rockwell" pitchFamily="18" charset="0"/>
              </a:rPr>
              <a:t>Well Tower</a:t>
            </a:r>
          </a:p>
          <a:p>
            <a:endParaRPr lang="en-US" sz="1400" dirty="0" smtClean="0">
              <a:solidFill>
                <a:srgbClr val="08724A"/>
              </a:solidFill>
              <a:latin typeface="Rockwell" pitchFamily="18" charset="0"/>
            </a:endParaRPr>
          </a:p>
          <a:p>
            <a:endParaRPr lang="en-US" sz="1400" dirty="0" smtClean="0">
              <a:latin typeface="Rockwell" pitchFamily="18" charset="0"/>
            </a:endParaRPr>
          </a:p>
          <a:p>
            <a:endParaRPr lang="en-US" sz="1400" dirty="0" smtClean="0">
              <a:latin typeface="Rockwell" pitchFamily="18" charset="0"/>
            </a:endParaRPr>
          </a:p>
          <a:p>
            <a:endParaRPr lang="ru-RU" sz="1400" dirty="0"/>
          </a:p>
        </p:txBody>
      </p:sp>
      <p:pic>
        <p:nvPicPr>
          <p:cNvPr id="12" name="Рисунок 11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28992" y="2786058"/>
            <a:ext cx="2928958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ttp://upload.wikimedia.org/wikipedia/commons/thumb/8/86/London_tower_jewel_house_2005-05.jpg/250px-London_tower_jewel_house_2005-05.jpg">
            <a:hlinkClick r:id="rId5"/>
          </p:cNvPr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85720" y="357166"/>
            <a:ext cx="3071834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4480" y="214290"/>
            <a:ext cx="5786478" cy="4143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14282" y="4286256"/>
            <a:ext cx="835824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en-US" sz="24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itchFamily="18" charset="0"/>
                <a:ea typeface="MS Mincho"/>
                <a:cs typeface="Times New Roman"/>
              </a:rPr>
              <a:t>The White Tower </a:t>
            </a:r>
            <a:r>
              <a:rPr lang="en-US" sz="2400" b="1" dirty="0" smtClean="0">
                <a:latin typeface="Rockwell" pitchFamily="18" charset="0"/>
                <a:ea typeface="MS Mincho"/>
                <a:cs typeface="Times New Roman"/>
              </a:rPr>
              <a:t>is the most important building in the Tower of London. It was the Keep of the castle. It</a:t>
            </a:r>
            <a:r>
              <a:rPr lang="en-US" sz="2400" b="1" dirty="0" smtClean="0">
                <a:solidFill>
                  <a:srgbClr val="0070C0"/>
                </a:solidFill>
                <a:latin typeface="Rockwell" pitchFamily="18" charset="0"/>
                <a:ea typeface="MS Mincho"/>
                <a:cs typeface="Times New Roman"/>
              </a:rPr>
              <a:t> protected </a:t>
            </a:r>
            <a:r>
              <a:rPr lang="en-US" sz="2400" b="1" dirty="0" smtClean="0">
                <a:latin typeface="Rockwell" pitchFamily="18" charset="0"/>
                <a:ea typeface="MS Mincho"/>
                <a:cs typeface="Times New Roman"/>
              </a:rPr>
              <a:t>and</a:t>
            </a:r>
            <a:r>
              <a:rPr lang="en-US" sz="2400" b="1" dirty="0" smtClean="0">
                <a:solidFill>
                  <a:srgbClr val="0070C0"/>
                </a:solidFill>
                <a:latin typeface="Rockwell" pitchFamily="18" charset="0"/>
                <a:ea typeface="MS Mincho"/>
                <a:cs typeface="Times New Roman"/>
              </a:rPr>
              <a:t> controlled </a:t>
            </a:r>
            <a:r>
              <a:rPr lang="en-US" sz="2400" b="1" dirty="0" smtClean="0">
                <a:latin typeface="Rockwell" pitchFamily="18" charset="0"/>
                <a:ea typeface="MS Mincho"/>
                <a:cs typeface="Times New Roman"/>
              </a:rPr>
              <a:t>the City of London. It is the tallest tower. At first its name was </a:t>
            </a:r>
            <a:r>
              <a:rPr lang="en-US" sz="2400" b="1" dirty="0" smtClean="0">
                <a:solidFill>
                  <a:srgbClr val="0070C0"/>
                </a:solidFill>
                <a:latin typeface="Rockwell" pitchFamily="18" charset="0"/>
                <a:ea typeface="MS Mincho"/>
                <a:cs typeface="Times New Roman"/>
              </a:rPr>
              <a:t>the Great Tower </a:t>
            </a:r>
            <a:r>
              <a:rPr lang="en-US" sz="2400" b="1" dirty="0" smtClean="0">
                <a:latin typeface="Rockwell" pitchFamily="18" charset="0"/>
                <a:ea typeface="MS Mincho"/>
                <a:cs typeface="Times New Roman"/>
              </a:rPr>
              <a:t>but later the walls of the Tower were painted in white and its name became </a:t>
            </a:r>
            <a:r>
              <a:rPr lang="en-US" sz="2400" b="1" dirty="0" smtClean="0">
                <a:solidFill>
                  <a:srgbClr val="0070C0"/>
                </a:solidFill>
                <a:latin typeface="Rockwell" pitchFamily="18" charset="0"/>
                <a:ea typeface="MS Mincho"/>
                <a:cs typeface="Times New Roman"/>
              </a:rPr>
              <a:t>the White Tower</a:t>
            </a:r>
            <a:r>
              <a:rPr lang="en-US" sz="2400" b="1" dirty="0" smtClean="0">
                <a:latin typeface="Rockwell" pitchFamily="18" charset="0"/>
                <a:ea typeface="MS Mincho"/>
                <a:cs typeface="Times New Roman"/>
              </a:rPr>
              <a:t>.</a:t>
            </a:r>
            <a:endParaRPr lang="ru-RU" sz="2400" b="1" dirty="0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714356"/>
            <a:ext cx="7643866" cy="4857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85720" y="285728"/>
            <a:ext cx="614366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Rockwell" pitchFamily="18" charset="0"/>
                <a:ea typeface="MS Mincho"/>
                <a:cs typeface="Times New Roman"/>
              </a:rPr>
              <a:t>Inside the White Tower</a:t>
            </a:r>
            <a:endParaRPr lang="ru-RU" sz="2400" b="1" dirty="0"/>
          </a:p>
        </p:txBody>
      </p:sp>
      <p:pic>
        <p:nvPicPr>
          <p:cNvPr id="4" name="Рисунок 3" descr="http://upload.wikimedia.org/wikipedia/commons/thumb/8/80/Towrlndn.JPG/220px-Towrlndn.JPG">
            <a:hlinkClick r:id="rId3"/>
          </p:cNvPr>
          <p:cNvPicPr/>
          <p:nvPr/>
        </p:nvPicPr>
        <p:blipFill>
          <a:blip r:embed="rId4">
            <a:lum contrast="20000"/>
          </a:blip>
          <a:srcRect/>
          <a:stretch>
            <a:fillRect/>
          </a:stretch>
        </p:blipFill>
        <p:spPr bwMode="auto">
          <a:xfrm>
            <a:off x="571472" y="4214818"/>
            <a:ext cx="2089785" cy="237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786050" y="5500702"/>
            <a:ext cx="578647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b="1" dirty="0" smtClean="0">
                <a:latin typeface="Rockwell" pitchFamily="18" charset="0"/>
                <a:ea typeface="MS Mincho"/>
                <a:cs typeface="Times New Roman"/>
              </a:rPr>
              <a:t>The 15th-century picture of </a:t>
            </a:r>
          </a:p>
          <a:p>
            <a:pPr algn="just"/>
            <a:r>
              <a:rPr lang="en-US" sz="2400" b="1" dirty="0" smtClean="0">
                <a:latin typeface="Rockwell" pitchFamily="18" charset="0"/>
                <a:ea typeface="MS Mincho"/>
                <a:cs typeface="Times New Roman"/>
              </a:rPr>
              <a:t>the White Tower and the water-gate</a:t>
            </a:r>
            <a:r>
              <a:rPr lang="en-US" sz="2400" dirty="0" smtClean="0">
                <a:latin typeface="Rockwell" pitchFamily="18" charset="0"/>
                <a:ea typeface="MS Mincho"/>
                <a:cs typeface="Times New Roman"/>
              </a:rPr>
              <a:t>.</a:t>
            </a:r>
            <a:endParaRPr lang="ru-RU" sz="24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966</TotalTime>
  <Words>205</Words>
  <Application>Microsoft Office PowerPoint</Application>
  <PresentationFormat>Экран (4:3)</PresentationFormat>
  <Paragraphs>33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Эркер</vt:lpstr>
      <vt:lpstr>PLACES  TO  VISIT   IN  LONDON</vt:lpstr>
      <vt:lpstr>Презентация PowerPoint</vt:lpstr>
      <vt:lpstr> 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PLACES  TO  VISIT   IN  LONDON</dc:title>
  <dc:creator>Ласточка</dc:creator>
  <cp:lastModifiedBy>Елена</cp:lastModifiedBy>
  <cp:revision>102</cp:revision>
  <dcterms:created xsi:type="dcterms:W3CDTF">2011-04-16T08:46:33Z</dcterms:created>
  <dcterms:modified xsi:type="dcterms:W3CDTF">2015-02-04T13:42:19Z</dcterms:modified>
</cp:coreProperties>
</file>