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64" r:id="rId2"/>
    <p:sldId id="267" r:id="rId3"/>
    <p:sldId id="265" r:id="rId4"/>
    <p:sldId id="266" r:id="rId5"/>
    <p:sldId id="270" r:id="rId6"/>
    <p:sldId id="269" r:id="rId7"/>
    <p:sldId id="27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D60093"/>
    <a:srgbClr val="097D51"/>
    <a:srgbClr val="FFFF99"/>
    <a:srgbClr val="003300"/>
    <a:srgbClr val="CCFFFF"/>
    <a:srgbClr val="08724A"/>
    <a:srgbClr val="FFFFC9"/>
    <a:srgbClr val="D7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0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The </a:t>
            </a:r>
            <a:r>
              <a:rPr lang="en-US" sz="2400" b="1" u="sng" dirty="0" smtClean="0">
                <a:solidFill>
                  <a:srgbClr val="0070C0"/>
                </a:solidFill>
                <a:latin typeface="Rockwell" pitchFamily="18" charset="0"/>
                <a:ea typeface="MS Mincho"/>
                <a:cs typeface="Times New Roman"/>
              </a:rPr>
              <a:t>history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 of the Tower of London is great, bloody and cruel. The gray stones of </a:t>
            </a:r>
            <a:r>
              <a:rPr lang="en-US" sz="2400" b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ea typeface="MS Mincho"/>
                <a:cs typeface="Times New Roman"/>
              </a:rPr>
              <a:t>the Bloody Tower 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could tell a lot of saddest stories. At first this tower was named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  <a:ea typeface="MS Mincho"/>
                <a:cs typeface="Times New Roman"/>
              </a:rPr>
              <a:t>the Garden Tower</a:t>
            </a:r>
            <a:r>
              <a:rPr lang="en-US" sz="2400" b="1" dirty="0" smtClean="0">
                <a:latin typeface="Rockwell" pitchFamily="18" charset="0"/>
                <a:ea typeface="MS Mincho"/>
                <a:cs typeface="Times New Roman"/>
              </a:rPr>
              <a:t>. But it was renamed because of murderous events that took place there.</a:t>
            </a:r>
            <a:endParaRPr lang="ru-RU" sz="2400" b="1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3116"/>
            <a:ext cx="6643734" cy="4436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1142984"/>
            <a:ext cx="4147628" cy="54232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357158" y="357166"/>
            <a:ext cx="821537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Rockwell" pitchFamily="18" charset="0"/>
              </a:rPr>
              <a:t>The walls of the Bloody Tower contain some of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</a:rPr>
              <a:t>the bloody secrets</a:t>
            </a:r>
            <a:r>
              <a:rPr lang="en-US" sz="2400" b="1" dirty="0" smtClean="0">
                <a:latin typeface="Rockwell" pitchFamily="18" charset="0"/>
              </a:rPr>
              <a:t>. A lot of famous people were killed or beheaded there.  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714487"/>
            <a:ext cx="4152334" cy="3690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571868" y="571480"/>
            <a:ext cx="50006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latin typeface="Rockwell" pitchFamily="18" charset="0"/>
              </a:rPr>
              <a:t>So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</a:rPr>
              <a:t>the T</a:t>
            </a:r>
            <a:r>
              <a:rPr lang="en-US" sz="2400" b="1" dirty="0" smtClean="0">
                <a:solidFill>
                  <a:srgbClr val="0070C0"/>
                </a:solidFill>
              </a:rPr>
              <a:t>wo little Princes</a:t>
            </a:r>
            <a:r>
              <a:rPr lang="en-US" sz="2400" b="1" dirty="0" smtClean="0"/>
              <a:t> -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Edward V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US" sz="2400" b="1" dirty="0" smtClean="0"/>
              <a:t>and his younger brother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Richard, the Duke of York </a:t>
            </a:r>
            <a:r>
              <a:rPr lang="en-US" sz="2400" b="1" dirty="0" smtClean="0"/>
              <a:t>were killed there </a:t>
            </a:r>
            <a:r>
              <a:rPr lang="en-US" sz="2400" b="1" dirty="0" smtClean="0">
                <a:latin typeface="Rockwell" pitchFamily="18" charset="0"/>
                <a:ea typeface="Times New Roman"/>
                <a:cs typeface="Rod" pitchFamily="49" charset="-79"/>
              </a:rPr>
              <a:t>on the order of their uncle the Duke of Gloucester, afterwards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  <a:ea typeface="Times New Roman"/>
                <a:cs typeface="Rod" pitchFamily="49" charset="-79"/>
              </a:rPr>
              <a:t>King Richard III. </a:t>
            </a:r>
          </a:p>
          <a:p>
            <a:pPr algn="just"/>
            <a:r>
              <a:rPr lang="en-US" sz="2400" b="1" dirty="0" smtClean="0">
                <a:latin typeface="Rockwell" pitchFamily="18" charset="0"/>
                <a:ea typeface="Times New Roman"/>
                <a:cs typeface="Rod" pitchFamily="49" charset="-79"/>
              </a:rPr>
              <a:t>Today people believe that at night you can see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  <a:ea typeface="Times New Roman"/>
                <a:cs typeface="Rod" pitchFamily="49" charset="-79"/>
              </a:rPr>
              <a:t>the ghosts </a:t>
            </a:r>
            <a:r>
              <a:rPr lang="en-US" sz="2400" b="1" dirty="0" smtClean="0">
                <a:latin typeface="Rockwell" pitchFamily="18" charset="0"/>
                <a:ea typeface="Times New Roman"/>
                <a:cs typeface="Rod" pitchFamily="49" charset="-79"/>
              </a:rPr>
              <a:t>of famous people in the Bloody Tower. They even saw the ghosts of two sad and beautiful children in white clothes walking along the dark halls. </a:t>
            </a:r>
            <a:endParaRPr lang="ru-RU" sz="2400" b="1" dirty="0" smtClean="0">
              <a:latin typeface="Times New Roman"/>
              <a:ea typeface="Times New Roman"/>
              <a:cs typeface="Rod" pitchFamily="49" charset="-79"/>
            </a:endParaRPr>
          </a:p>
          <a:p>
            <a:endParaRPr lang="ru-RU" sz="2400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328614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285728"/>
            <a:ext cx="8286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latin typeface="Rockwell" pitchFamily="18" charset="0"/>
              </a:rPr>
              <a:t>There is another </a:t>
            </a:r>
            <a:r>
              <a:rPr lang="en-US" sz="2400" b="1" dirty="0" smtClean="0">
                <a:solidFill>
                  <a:srgbClr val="0070C0"/>
                </a:solidFill>
                <a:latin typeface="Rockwell" pitchFamily="18" charset="0"/>
              </a:rPr>
              <a:t>legend</a:t>
            </a:r>
            <a:r>
              <a:rPr lang="en-US" sz="2400" b="1" dirty="0" smtClean="0">
                <a:latin typeface="Rockwell" pitchFamily="18" charset="0"/>
              </a:rPr>
              <a:t> in the Tower of London.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arrington" pitchFamily="82" charset="0"/>
              </a:rPr>
              <a:t>‘If the ravens leave the Tower, the kingdom will fall....’ </a:t>
            </a:r>
            <a:r>
              <a:rPr lang="en-US" sz="2400" b="1" dirty="0" smtClean="0">
                <a:solidFill>
                  <a:srgbClr val="FF0000"/>
                </a:solidFill>
                <a:latin typeface="Harrington" pitchFamily="82" charset="0"/>
              </a:rPr>
              <a:t> </a:t>
            </a:r>
            <a:r>
              <a:rPr lang="en-US" sz="2400" b="1" dirty="0" smtClean="0"/>
              <a:t>Legend says that the kingdom and the Tower will fall if the six ravens leave the fortress. </a:t>
            </a:r>
            <a:endParaRPr lang="ru-RU" sz="2400" dirty="0"/>
          </a:p>
        </p:txBody>
      </p:sp>
      <p:pic>
        <p:nvPicPr>
          <p:cNvPr id="7" name="Рисунок 6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071678"/>
            <a:ext cx="492922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5357818" y="1857364"/>
            <a:ext cx="328614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/>
              <a:t>It was </a:t>
            </a:r>
            <a:r>
              <a:rPr lang="en-US" sz="2400" b="1" dirty="0" smtClean="0">
                <a:solidFill>
                  <a:srgbClr val="0070C0"/>
                </a:solidFill>
              </a:rPr>
              <a:t>Charles II</a:t>
            </a:r>
            <a:r>
              <a:rPr lang="en-US" sz="2400" b="1" dirty="0" smtClean="0"/>
              <a:t>, according to the stories, who first insisted that the ravens of the Tower </a:t>
            </a:r>
            <a:r>
              <a:rPr lang="en-US" sz="2400" b="1" dirty="0" smtClean="0">
                <a:solidFill>
                  <a:srgbClr val="7030A0"/>
                </a:solidFill>
              </a:rPr>
              <a:t>should be protected</a:t>
            </a:r>
            <a:r>
              <a:rPr lang="en-US" sz="2400" b="1" dirty="0" smtClean="0"/>
              <a:t>.</a:t>
            </a:r>
            <a:endParaRPr lang="ru-RU" sz="2400" b="1" dirty="0"/>
          </a:p>
        </p:txBody>
      </p:sp>
      <p:pic>
        <p:nvPicPr>
          <p:cNvPr id="9" name="ctl00_ctl00_ContentPlaceHolder_Introduction_Media1_imgImage" descr="Yeoman Warder and raven at the Tower of London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143380"/>
            <a:ext cx="3207069" cy="2304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5" y="2643181"/>
            <a:ext cx="5500727" cy="3667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81439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/>
              <a:t>Six ravens, plus one as a reserve, live in the Tower today. Each of raven has its own name.</a:t>
            </a:r>
            <a:r>
              <a:rPr lang="en-US" sz="2400" dirty="0" smtClean="0"/>
              <a:t> </a:t>
            </a:r>
          </a:p>
          <a:p>
            <a:pPr algn="just"/>
            <a:r>
              <a:rPr lang="en-US" sz="2400" b="1" i="1" dirty="0" smtClean="0">
                <a:solidFill>
                  <a:srgbClr val="0070C0"/>
                </a:solidFill>
              </a:rPr>
              <a:t>Please note</a:t>
            </a:r>
            <a:r>
              <a:rPr lang="en-US" sz="2400" b="1" dirty="0" smtClean="0"/>
              <a:t>: </a:t>
            </a:r>
            <a:r>
              <a:rPr lang="en-US" sz="24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 would ask that you </a:t>
            </a: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do not try to feed </a:t>
            </a:r>
            <a:r>
              <a:rPr lang="en-US" sz="24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ravens.  They are large birds who are fed daily by our </a:t>
            </a:r>
            <a:r>
              <a:rPr lang="en-US" sz="2400" b="1" i="1" dirty="0" err="1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Ravenmaster</a:t>
            </a:r>
            <a:r>
              <a:rPr lang="en-US" sz="24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en-US" sz="2400" b="1" i="1" dirty="0" smtClean="0">
                <a:solidFill>
                  <a:srgbClr val="003300"/>
                </a:solidFill>
              </a:rPr>
              <a:t>  </a:t>
            </a: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They can bite you</a:t>
            </a:r>
            <a:r>
              <a:rPr lang="en-US" sz="2400" b="1" i="1" dirty="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so please be careful.</a:t>
            </a:r>
            <a:endParaRPr lang="ru-RU" sz="2400" b="1" i="1" dirty="0" smtClean="0">
              <a:solidFill>
                <a:srgbClr val="00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24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929322" y="2428868"/>
            <a:ext cx="271464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/>
              <a:t>The ravens eat 170g of raw meat a day, plus bird biscuits soaked in blood.</a:t>
            </a:r>
            <a:endParaRPr lang="ru-RU" sz="2400" b="1" dirty="0"/>
          </a:p>
        </p:txBody>
      </p:sp>
      <p:pic>
        <p:nvPicPr>
          <p:cNvPr id="5" name="Рисунок 4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43636" y="4429132"/>
            <a:ext cx="250033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72000" y="285728"/>
            <a:ext cx="4000528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>
                <a:solidFill>
                  <a:srgbClr val="7030A0"/>
                </a:solidFill>
              </a:rPr>
              <a:t>Every night at 10 p.m. </a:t>
            </a:r>
            <a:r>
              <a:rPr lang="en-US" sz="2400" b="1" dirty="0" smtClean="0"/>
              <a:t>at the Tower of London 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Ceremony of the Keys </a:t>
            </a:r>
            <a:r>
              <a:rPr lang="en-US" sz="2400" b="1" dirty="0" smtClean="0"/>
              <a:t>takes place. The Tower is locking up. </a:t>
            </a:r>
          </a:p>
          <a:p>
            <a:pPr algn="just"/>
            <a:r>
              <a:rPr lang="en-US" sz="2400" b="1" dirty="0" smtClean="0"/>
              <a:t>The Ceremony of the Keys is a </a:t>
            </a:r>
            <a:r>
              <a:rPr lang="en-US" sz="2400" b="1" dirty="0" smtClean="0">
                <a:solidFill>
                  <a:srgbClr val="0070C0"/>
                </a:solidFill>
              </a:rPr>
              <a:t>700 year old tradition. </a:t>
            </a:r>
            <a:endParaRPr lang="ru-RU" sz="2400" b="1" dirty="0">
              <a:solidFill>
                <a:srgbClr val="0070C0"/>
              </a:solidFill>
            </a:endParaRPr>
          </a:p>
        </p:txBody>
      </p:sp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43437" y="3429000"/>
            <a:ext cx="4191029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85728"/>
            <a:ext cx="4292482" cy="628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285728"/>
            <a:ext cx="842968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dirty="0" smtClean="0">
                <a:solidFill>
                  <a:srgbClr val="C00000"/>
                </a:solidFill>
              </a:rPr>
              <a:t>Five minutes before the hour </a:t>
            </a:r>
            <a:r>
              <a:rPr lang="en-US" sz="2400" b="1" dirty="0" smtClean="0"/>
              <a:t>the </a:t>
            </a:r>
            <a:r>
              <a:rPr lang="en-US" sz="2400" b="1" dirty="0" err="1" smtClean="0"/>
              <a:t>Headwarder</a:t>
            </a:r>
            <a:r>
              <a:rPr lang="en-US" sz="2400" b="1" dirty="0" smtClean="0"/>
              <a:t> comes out with the keys and cries: 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‘Escort for the keys.’</a:t>
            </a: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400" b="1" dirty="0" smtClean="0"/>
              <a:t>Then he closes the three gates. </a:t>
            </a:r>
          </a:p>
          <a:p>
            <a:r>
              <a:rPr lang="en-US" sz="2400" b="1" dirty="0" smtClean="0"/>
              <a:t>Another warder asks: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‘Halt, who comes there?’ </a:t>
            </a: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‘The Keys.’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‘Whose keys?’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‘Queen’s Elizabeth’s Keys,’</a:t>
            </a:r>
            <a:r>
              <a:rPr lang="en-US" sz="2400" b="1" dirty="0" smtClean="0">
                <a:solidFill>
                  <a:srgbClr val="0070C0"/>
                </a:solidFill>
              </a:rPr>
              <a:t> </a:t>
            </a:r>
            <a:r>
              <a:rPr lang="en-US" sz="2400" b="1" dirty="0" smtClean="0"/>
              <a:t>comes the answer.  </a:t>
            </a:r>
            <a:r>
              <a:rPr lang="en-US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‘Advance Queen’s Elizabeth’s Keys. All’s well.’</a:t>
            </a:r>
            <a:endParaRPr lang="ru-RU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297" y="3357561"/>
            <a:ext cx="4595729" cy="30003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2857496"/>
            <a:ext cx="3857652" cy="37983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965</TotalTime>
  <Words>374</Words>
  <Application>Microsoft Office PowerPoint</Application>
  <PresentationFormat>Экран (4:3)</PresentationFormat>
  <Paragraphs>16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Эркер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PLACES  TO  VISIT   IN  LONDON</dc:title>
  <dc:creator>Ласточка</dc:creator>
  <cp:lastModifiedBy>Елена</cp:lastModifiedBy>
  <cp:revision>101</cp:revision>
  <dcterms:created xsi:type="dcterms:W3CDTF">2011-04-16T08:46:33Z</dcterms:created>
  <dcterms:modified xsi:type="dcterms:W3CDTF">2015-02-04T13:44:37Z</dcterms:modified>
</cp:coreProperties>
</file>