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6" r:id="rId1"/>
  </p:sldMasterIdLst>
  <p:notesMasterIdLst>
    <p:notesMasterId r:id="rId13"/>
  </p:notesMasterIdLst>
  <p:sldIdLst>
    <p:sldId id="269" r:id="rId2"/>
    <p:sldId id="271" r:id="rId3"/>
    <p:sldId id="272" r:id="rId4"/>
    <p:sldId id="274" r:id="rId5"/>
    <p:sldId id="273" r:id="rId6"/>
    <p:sldId id="275" r:id="rId7"/>
    <p:sldId id="276" r:id="rId8"/>
    <p:sldId id="279" r:id="rId9"/>
    <p:sldId id="277" r:id="rId10"/>
    <p:sldId id="278" r:id="rId11"/>
    <p:sldId id="281" r:id="rId1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990" autoAdjust="0"/>
    <p:restoredTop sz="94660"/>
  </p:normalViewPr>
  <p:slideViewPr>
    <p:cSldViewPr>
      <p:cViewPr varScale="1">
        <p:scale>
          <a:sx n="87" d="100"/>
          <a:sy n="87" d="100"/>
        </p:scale>
        <p:origin x="1332" y="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0">
                <a:latin typeface="+mn-lt"/>
              </a:defRPr>
            </a:lvl1pPr>
          </a:lstStyle>
          <a:p>
            <a:pPr>
              <a:defRPr/>
            </a:pPr>
            <a:fld id="{F1950316-B149-4450-A622-298B667F4A24}" type="datetimeFigureOut">
              <a:rPr lang="ru-RU"/>
              <a:pPr>
                <a:defRPr/>
              </a:pPr>
              <a:t>04.02.2015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0">
                <a:latin typeface="+mn-lt"/>
              </a:defRPr>
            </a:lvl1pPr>
          </a:lstStyle>
          <a:p>
            <a:pPr>
              <a:defRPr/>
            </a:pPr>
            <a:fld id="{21A923F6-00A7-4DCE-B7B4-2446EC81181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981833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Прямая соединительная линия 7"/>
          <p:cNvCxnSpPr/>
          <p:nvPr/>
        </p:nvCxnSpPr>
        <p:spPr>
          <a:xfrm>
            <a:off x="1463675" y="3549650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Прямая соединительная линия 12"/>
          <p:cNvCxnSpPr/>
          <p:nvPr/>
        </p:nvCxnSpPr>
        <p:spPr>
          <a:xfrm>
            <a:off x="4708525" y="3549650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Овал 13"/>
          <p:cNvSpPr/>
          <p:nvPr/>
        </p:nvSpPr>
        <p:spPr>
          <a:xfrm>
            <a:off x="4540250" y="3525838"/>
            <a:ext cx="46038" cy="46037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b="0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7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9B95A4-5F23-44FB-B6B3-C3D675B05977}" type="datetimeFigureOut">
              <a:rPr lang="ru-RU"/>
              <a:pPr>
                <a:defRPr/>
              </a:pPr>
              <a:t>04.02.2015</a:t>
            </a:fld>
            <a:endParaRPr lang="ru-RU"/>
          </a:p>
        </p:txBody>
      </p:sp>
      <p:sp>
        <p:nvSpPr>
          <p:cNvPr id="8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934AD2-7555-4AEB-9457-9E88C32C198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Прямая соединительная линия 6"/>
          <p:cNvCxnSpPr/>
          <p:nvPr/>
        </p:nvCxnSpPr>
        <p:spPr>
          <a:xfrm>
            <a:off x="685800" y="4916488"/>
            <a:ext cx="7924800" cy="4762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8888D3-2C17-4126-879B-3614E4EC9DFE}" type="datetimeFigureOut">
              <a:rPr lang="ru-RU"/>
              <a:pPr>
                <a:defRPr/>
              </a:pPr>
              <a:t>04.02.2015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E07BD0-47C4-414B-9337-3EF34788E51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Прямая соединительная линия 9"/>
          <p:cNvCxnSpPr/>
          <p:nvPr/>
        </p:nvCxnSpPr>
        <p:spPr>
          <a:xfrm>
            <a:off x="563563" y="2179638"/>
            <a:ext cx="3748087" cy="1587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16"/>
          <p:cNvCxnSpPr/>
          <p:nvPr/>
        </p:nvCxnSpPr>
        <p:spPr>
          <a:xfrm>
            <a:off x="4754563" y="2179638"/>
            <a:ext cx="3749675" cy="1587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2" name="Объект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34" name="Объект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2EA4DE-2CDF-41ED-8A4E-7A1DC603C7F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Дата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42EE77-8670-4CA3-8E0B-166F3A5D8AAB}" type="datetimeFigureOut">
              <a:rPr lang="ru-RU"/>
              <a:pPr>
                <a:defRPr/>
              </a:pPr>
              <a:t>04.02.2015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Текст 8"/>
          <p:cNvSpPr>
            <a:spLocks noGrp="1"/>
          </p:cNvSpPr>
          <p:nvPr>
            <p:ph type="body" idx="1"/>
          </p:nvPr>
        </p:nvSpPr>
        <p:spPr bwMode="auto">
          <a:xfrm>
            <a:off x="457200" y="1447800"/>
            <a:ext cx="8229600" cy="4678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4"/>
          </p:nvPr>
        </p:nvSpPr>
        <p:spPr>
          <a:xfrm>
            <a:off x="8410575" y="6181725"/>
            <a:ext cx="609600" cy="457200"/>
          </a:xfrm>
          <a:prstGeom prst="rect">
            <a:avLst/>
          </a:prstGeom>
        </p:spPr>
        <p:txBody>
          <a:bodyPr vert="horz" lIns="0" tIns="0" rIns="0" bIns="0" anchor="ctr" anchorCtr="0">
            <a:noAutofit/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1600" b="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fld id="{F9F6140F-0A29-49AA-B7EB-73172282E9C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1" name="Нижний колонтитул 7"/>
          <p:cNvSpPr>
            <a:spLocks noGrp="1"/>
          </p:cNvSpPr>
          <p:nvPr>
            <p:ph type="ftr" sz="quarter" idx="3"/>
          </p:nvPr>
        </p:nvSpPr>
        <p:spPr>
          <a:xfrm>
            <a:off x="2133600" y="6203950"/>
            <a:ext cx="3581400" cy="384175"/>
          </a:xfrm>
          <a:prstGeom prst="rect">
            <a:avLst/>
          </a:prstGeom>
        </p:spPr>
        <p:txBody>
          <a:bodyPr vert="horz" anchor="ctr" anchorCtr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2" name="Дата 6"/>
          <p:cNvSpPr>
            <a:spLocks noGrp="1"/>
          </p:cNvSpPr>
          <p:nvPr>
            <p:ph type="dt" sz="half" idx="2"/>
          </p:nvPr>
        </p:nvSpPr>
        <p:spPr>
          <a:xfrm>
            <a:off x="5791200" y="6203950"/>
            <a:ext cx="2590800" cy="384175"/>
          </a:xfrm>
          <a:prstGeom prst="rect">
            <a:avLst/>
          </a:prstGeom>
        </p:spPr>
        <p:txBody>
          <a:bodyPr vert="horz" anchor="ctr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fld id="{B93A694D-108B-4E12-9462-DAC068E4F050}" type="datetimeFigureOut">
              <a:rPr lang="ru-RU"/>
              <a:pPr>
                <a:defRPr/>
              </a:pPr>
              <a:t>04.02.2015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0" r:id="rId1"/>
    <p:sldLayoutId id="2147483681" r:id="rId2"/>
    <p:sldLayoutId id="2147483682" r:id="rId3"/>
  </p:sldLayoutIdLst>
  <p:transition>
    <p:fade/>
  </p:transition>
  <p:txStyles>
    <p:titleStyle>
      <a:lvl1pPr algn="l" rtl="0" eaLnBrk="0" fontAlgn="base" hangingPunct="0">
        <a:spcBef>
          <a:spcPct val="0"/>
        </a:spcBef>
        <a:spcAft>
          <a:spcPct val="0"/>
        </a:spcAft>
        <a:defRPr lang="en-US" sz="4200" kern="1200" spc="-10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Arial" charset="0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9pPr>
    </p:titleStyle>
    <p:bodyStyle>
      <a:lvl1pPr marL="273050" indent="-273050" algn="l" rtl="0" eaLnBrk="0" fontAlgn="base" hangingPunct="0">
        <a:spcBef>
          <a:spcPts val="600"/>
        </a:spcBef>
        <a:spcAft>
          <a:spcPct val="0"/>
        </a:spcAft>
        <a:buClr>
          <a:schemeClr val="accent2"/>
        </a:buClr>
        <a:buSzPct val="85000"/>
        <a:buFont typeface="Wingdings 2" pitchFamily="18" charset="2"/>
        <a:buChar char=""/>
        <a:defRPr sz="2600" kern="1200">
          <a:solidFill>
            <a:schemeClr val="tx1"/>
          </a:solidFill>
          <a:latin typeface="Arial" charset="0"/>
          <a:ea typeface="+mn-ea"/>
          <a:cs typeface="+mn-cs"/>
        </a:defRPr>
      </a:lvl1pPr>
      <a:lvl2pPr marL="639763" indent="-273050" algn="l" rtl="0" eaLnBrk="0" fontAlgn="base" hangingPunct="0">
        <a:spcBef>
          <a:spcPts val="300"/>
        </a:spcBef>
        <a:spcAft>
          <a:spcPct val="0"/>
        </a:spcAft>
        <a:buClr>
          <a:srgbClr val="D6903D"/>
        </a:buClr>
        <a:buSzPct val="85000"/>
        <a:buFont typeface="Wingdings 2" pitchFamily="18" charset="2"/>
        <a:buChar char=""/>
        <a:defRPr sz="2400" kern="1200">
          <a:solidFill>
            <a:schemeClr val="tx2"/>
          </a:solidFill>
          <a:latin typeface="Arial" charset="0"/>
          <a:ea typeface="+mn-ea"/>
          <a:cs typeface="+mn-cs"/>
        </a:defRPr>
      </a:lvl2pPr>
      <a:lvl3pPr marL="1004888" indent="-228600" algn="l" rtl="0" eaLnBrk="0" fontAlgn="base" hangingPunct="0">
        <a:spcBef>
          <a:spcPts val="300"/>
        </a:spcBef>
        <a:spcAft>
          <a:spcPct val="0"/>
        </a:spcAft>
        <a:buClr>
          <a:srgbClr val="B37732"/>
        </a:buClr>
        <a:buSzPct val="85000"/>
        <a:buFont typeface="Wingdings 2" pitchFamily="18" charset="2"/>
        <a:buChar char=""/>
        <a:defRPr sz="2100" kern="1200">
          <a:solidFill>
            <a:schemeClr val="tx1"/>
          </a:solidFill>
          <a:latin typeface="Arial" charset="0"/>
          <a:ea typeface="+mn-ea"/>
          <a:cs typeface="+mn-cs"/>
        </a:defRPr>
      </a:lvl3pPr>
      <a:lvl4pPr marL="1279525" indent="-228600" algn="l" rtl="0" eaLnBrk="0" fontAlgn="base" hangingPunct="0">
        <a:spcBef>
          <a:spcPts val="300"/>
        </a:spcBef>
        <a:spcAft>
          <a:spcPct val="0"/>
        </a:spcAft>
        <a:buClr>
          <a:srgbClr val="D6903D"/>
        </a:buClr>
        <a:buSzPct val="85000"/>
        <a:buFont typeface="Wingdings 2" pitchFamily="18" charset="2"/>
        <a:buChar char=""/>
        <a:defRPr sz="1900" kern="1200">
          <a:solidFill>
            <a:schemeClr val="tx1"/>
          </a:solidFill>
          <a:latin typeface="Arial" charset="0"/>
          <a:ea typeface="+mn-ea"/>
          <a:cs typeface="+mn-cs"/>
        </a:defRPr>
      </a:lvl4pPr>
      <a:lvl5pPr marL="1554163" indent="-228600" algn="l" rtl="0" eaLnBrk="0" fontAlgn="base" hangingPunct="0">
        <a:spcBef>
          <a:spcPts val="338"/>
        </a:spcBef>
        <a:spcAft>
          <a:spcPct val="0"/>
        </a:spcAft>
        <a:buClr>
          <a:srgbClr val="D6903D"/>
        </a:buClr>
        <a:buSzPct val="85000"/>
        <a:buFont typeface="Wingdings 2" pitchFamily="18" charset="2"/>
        <a:buChar char=""/>
        <a:defRPr sz="1600" kern="1200">
          <a:solidFill>
            <a:schemeClr val="tx1"/>
          </a:solidFill>
          <a:latin typeface="Arial" charset="0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5" Type="http://schemas.openxmlformats.org/officeDocument/2006/relationships/slide" Target="slide2.xml"/><Relationship Id="rId4" Type="http://schemas.openxmlformats.org/officeDocument/2006/relationships/image" Target="../media/image23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9.xml"/><Relationship Id="rId3" Type="http://schemas.openxmlformats.org/officeDocument/2006/relationships/slide" Target="slide3.xml"/><Relationship Id="rId7" Type="http://schemas.openxmlformats.org/officeDocument/2006/relationships/slide" Target="slide8.xm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6" Type="http://schemas.openxmlformats.org/officeDocument/2006/relationships/slide" Target="slide7.xml"/><Relationship Id="rId5" Type="http://schemas.openxmlformats.org/officeDocument/2006/relationships/slide" Target="slide5.xml"/><Relationship Id="rId4" Type="http://schemas.openxmlformats.org/officeDocument/2006/relationships/slide" Target="slide4.xml"/><Relationship Id="rId9" Type="http://schemas.openxmlformats.org/officeDocument/2006/relationships/slide" Target="slide10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6" Type="http://schemas.openxmlformats.org/officeDocument/2006/relationships/slide" Target="slide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4" Type="http://schemas.openxmlformats.org/officeDocument/2006/relationships/slide" Target="slide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4" Type="http://schemas.openxmlformats.org/officeDocument/2006/relationships/slide" Target="slide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6" Type="http://schemas.openxmlformats.org/officeDocument/2006/relationships/slide" Target="slide2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6" Type="http://schemas.openxmlformats.org/officeDocument/2006/relationships/slide" Target="slide2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5" Type="http://schemas.openxmlformats.org/officeDocument/2006/relationships/slide" Target="slide2.xml"/><Relationship Id="rId4" Type="http://schemas.openxmlformats.org/officeDocument/2006/relationships/image" Target="../media/image1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6" Type="http://schemas.openxmlformats.org/officeDocument/2006/relationships/slide" Target="slide2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4" name="Text Box 6"/>
          <p:cNvSpPr txBox="1">
            <a:spLocks noChangeArrowheads="1"/>
          </p:cNvSpPr>
          <p:nvPr/>
        </p:nvSpPr>
        <p:spPr bwMode="auto">
          <a:xfrm>
            <a:off x="684213" y="260350"/>
            <a:ext cx="813752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>
                <a:latin typeface="Tahoma" pitchFamily="34" charset="0"/>
              </a:rPr>
              <a:t>ГБОУ СПО МО «Волоколамский колледж права, экономики и безопасности»</a:t>
            </a:r>
          </a:p>
        </p:txBody>
      </p:sp>
      <p:pic>
        <p:nvPicPr>
          <p:cNvPr id="37895" name="Picture 7" descr="%D0%9B%D0%BE%D0%B3%D0%BE%D1%82%D0%B8%D0%B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9750" y="333375"/>
            <a:ext cx="428625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7896" name="Text Box 8"/>
          <p:cNvSpPr txBox="1">
            <a:spLocks noChangeArrowheads="1"/>
          </p:cNvSpPr>
          <p:nvPr/>
        </p:nvSpPr>
        <p:spPr bwMode="auto">
          <a:xfrm>
            <a:off x="4067175" y="6237288"/>
            <a:ext cx="13684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>
                <a:latin typeface="Tahoma" pitchFamily="34" charset="0"/>
              </a:rPr>
              <a:t>2014 год</a:t>
            </a:r>
          </a:p>
        </p:txBody>
      </p:sp>
      <p:sp>
        <p:nvSpPr>
          <p:cNvPr id="37897" name="Text Box 9"/>
          <p:cNvSpPr txBox="1">
            <a:spLocks noChangeArrowheads="1"/>
          </p:cNvSpPr>
          <p:nvPr/>
        </p:nvSpPr>
        <p:spPr bwMode="auto">
          <a:xfrm>
            <a:off x="2771775" y="1700213"/>
            <a:ext cx="35290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0" i="1">
                <a:latin typeface="Tahoma" pitchFamily="34" charset="0"/>
              </a:rPr>
              <a:t>Презентация на тему:</a:t>
            </a:r>
          </a:p>
        </p:txBody>
      </p:sp>
      <p:sp>
        <p:nvSpPr>
          <p:cNvPr id="37898" name="Text Box 10"/>
          <p:cNvSpPr txBox="1">
            <a:spLocks noChangeArrowheads="1"/>
          </p:cNvSpPr>
          <p:nvPr/>
        </p:nvSpPr>
        <p:spPr bwMode="auto">
          <a:xfrm>
            <a:off x="323850" y="5084763"/>
            <a:ext cx="558006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0">
                <a:latin typeface="Tahoma" pitchFamily="34" charset="0"/>
              </a:rPr>
              <a:t>Преподаватель: Соловьева Е.В.</a:t>
            </a:r>
          </a:p>
        </p:txBody>
      </p:sp>
      <p:sp>
        <p:nvSpPr>
          <p:cNvPr id="14342" name="WordArt 10"/>
          <p:cNvSpPr>
            <a:spLocks noChangeArrowheads="1" noChangeShapeType="1" noTextEdit="1"/>
          </p:cNvSpPr>
          <p:nvPr/>
        </p:nvSpPr>
        <p:spPr bwMode="auto">
          <a:xfrm>
            <a:off x="1692275" y="2492375"/>
            <a:ext cx="5759450" cy="10080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3175">
                  <a:solidFill>
                    <a:schemeClr val="tx1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CBCBCB"/>
                    </a:gs>
                    <a:gs pos="13000">
                      <a:srgbClr val="5F5F5F"/>
                    </a:gs>
                    <a:gs pos="21001">
                      <a:srgbClr val="5F5F5F"/>
                    </a:gs>
                    <a:gs pos="63000">
                      <a:srgbClr val="FFFFFF"/>
                    </a:gs>
                    <a:gs pos="67000">
                      <a:srgbClr val="B2B2B2"/>
                    </a:gs>
                    <a:gs pos="69000">
                      <a:srgbClr val="292929"/>
                    </a:gs>
                    <a:gs pos="82001">
                      <a:srgbClr val="777777"/>
                    </a:gs>
                    <a:gs pos="100000">
                      <a:srgbClr val="EAEAEA"/>
                    </a:gs>
                  </a:gsLst>
                  <a:lin ang="5400000" scaled="1"/>
                </a:gradFill>
                <a:latin typeface="Arial"/>
                <a:cs typeface="Arial"/>
              </a:rPr>
              <a:t>"Зомбирование"</a:t>
            </a:r>
          </a:p>
        </p:txBody>
      </p:sp>
      <p:pic>
        <p:nvPicPr>
          <p:cNvPr id="14343" name="Picture 12" descr="354908_original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51500" y="3573463"/>
            <a:ext cx="2122488" cy="3040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78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378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78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43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78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78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43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94" grpId="0"/>
      <p:bldP spid="37896" grpId="0"/>
      <p:bldP spid="37897" grpId="0"/>
      <p:bldP spid="37898" grpId="0"/>
      <p:bldP spid="14342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1" name="Picture 5" descr="974ac76887e9a13b12e4fd97c617208b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771" name="Rectangle 3"/>
          <p:cNvSpPr>
            <a:spLocks noGrp="1"/>
          </p:cNvSpPr>
          <p:nvPr>
            <p:ph type="body" idx="4294967295"/>
          </p:nvPr>
        </p:nvSpPr>
        <p:spPr>
          <a:xfrm>
            <a:off x="457200" y="981075"/>
            <a:ext cx="4114800" cy="5616575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sz="2300" smtClean="0">
                <a:solidFill>
                  <a:schemeClr val="bg1"/>
                </a:solidFill>
                <a:latin typeface="Constantia" pitchFamily="18" charset="0"/>
              </a:rPr>
              <a:t>Психотропное оружие – подраздел психофизического оружия.</a:t>
            </a:r>
          </a:p>
          <a:p>
            <a:pPr>
              <a:lnSpc>
                <a:spcPct val="80000"/>
              </a:lnSpc>
            </a:pPr>
            <a:r>
              <a:rPr lang="ru-RU" sz="2300" smtClean="0">
                <a:solidFill>
                  <a:schemeClr val="bg1"/>
                </a:solidFill>
                <a:latin typeface="Constantia" pitchFamily="18" charset="0"/>
              </a:rPr>
              <a:t>Психотропное  оружие воздействует на мозг и центральную нервную систему, изменяя психические, эмоциональные и поведенческие функции человека.</a:t>
            </a:r>
          </a:p>
          <a:p>
            <a:pPr>
              <a:lnSpc>
                <a:spcPct val="80000"/>
              </a:lnSpc>
            </a:pPr>
            <a:r>
              <a:rPr lang="ru-RU" sz="2300" smtClean="0">
                <a:solidFill>
                  <a:schemeClr val="bg1"/>
                </a:solidFill>
                <a:latin typeface="Constantia" pitchFamily="18" charset="0"/>
              </a:rPr>
              <a:t>Психотропные вещества делятся на нейролептики, антидепрессанты, транквилизаторы, наркотики, гипнотики, психостимуляторы, психоделики. </a:t>
            </a:r>
          </a:p>
        </p:txBody>
      </p:sp>
      <p:sp>
        <p:nvSpPr>
          <p:cNvPr id="39938" name="Rectangle 2"/>
          <p:cNvSpPr>
            <a:spLocks noGrp="1"/>
          </p:cNvSpPr>
          <p:nvPr>
            <p:ph type="title" idx="4294967295"/>
          </p:nvPr>
        </p:nvSpPr>
        <p:spPr bwMode="auto">
          <a:xfrm>
            <a:off x="1331913" y="0"/>
            <a:ext cx="6635750" cy="750888"/>
          </a:xfrm>
          <a:ln w="9525"/>
        </p:spPr>
        <p:txBody>
          <a:bodyPr wrap="square" lIns="91440" tIns="45720" rIns="91440" bIns="45720" numCol="1" compatLnSpc="1">
            <a:prstTxWarp prst="textNoShape">
              <a:avLst/>
            </a:prstTxWarp>
          </a:bodyPr>
          <a:lstStyle/>
          <a:p>
            <a:pPr eaLnBrk="1" hangingPunct="1">
              <a:defRPr/>
            </a:pPr>
            <a:r>
              <a:rPr lang="ru-RU" b="1" smtClean="0">
                <a:ln>
                  <a:noFill/>
                </a:ln>
                <a:solidFill>
                  <a:schemeClr val="bg1"/>
                </a:solidFill>
                <a:effectLst/>
                <a:latin typeface="Constantia" pitchFamily="18" charset="0"/>
              </a:rPr>
              <a:t>Психотропное оружие</a:t>
            </a:r>
          </a:p>
        </p:txBody>
      </p:sp>
      <p:pic>
        <p:nvPicPr>
          <p:cNvPr id="5" name="Объект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3438" y="1052513"/>
            <a:ext cx="4071937" cy="2554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5" name="Picture 7" descr="1360607286_1304973959_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3789363"/>
            <a:ext cx="4418013" cy="2484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6" name="AutoShape 8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675688" y="6381750"/>
            <a:ext cx="468312" cy="476250"/>
          </a:xfrm>
          <a:prstGeom prst="actionButtonHome">
            <a:avLst/>
          </a:prstGeom>
          <a:solidFill>
            <a:srgbClr val="80808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99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27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27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27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1" grpId="0" build="p"/>
      <p:bldP spid="3993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Picture 5" descr="974ac76887e9a13b12e4fd97c617208b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67" name="WordArt 7"/>
          <p:cNvSpPr>
            <a:spLocks noChangeArrowheads="1" noChangeShapeType="1" noTextEdit="1"/>
          </p:cNvSpPr>
          <p:nvPr/>
        </p:nvSpPr>
        <p:spPr bwMode="auto">
          <a:xfrm>
            <a:off x="1116013" y="1628775"/>
            <a:ext cx="6985000" cy="25923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chemeClr val="bg1"/>
                    </a:gs>
                    <a:gs pos="100000">
                      <a:schemeClr val="bg2"/>
                    </a:gs>
                  </a:gsLst>
                  <a:lin ang="5400000" scaled="1"/>
                </a:gra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Спасибо за </a:t>
            </a:r>
          </a:p>
          <a:p>
            <a:pPr algn="ctr"/>
            <a:r>
              <a:rPr lang="ru-RU" sz="3600" kern="1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chemeClr val="bg1"/>
                    </a:gs>
                    <a:gs pos="100000">
                      <a:schemeClr val="bg2"/>
                    </a:gs>
                  </a:gsLst>
                  <a:lin ang="5400000" scaled="1"/>
                </a:gra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внимание!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09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67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69" name="Picture 12" descr="974ac76887e9a13b12e4fd97c617208b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2" name="Rectangle 10"/>
          <p:cNvSpPr>
            <a:spLocks noGrp="1"/>
          </p:cNvSpPr>
          <p:nvPr>
            <p:ph type="body" idx="4294967295"/>
          </p:nvPr>
        </p:nvSpPr>
        <p:spPr>
          <a:xfrm>
            <a:off x="457200" y="1447800"/>
            <a:ext cx="8229600" cy="3565525"/>
          </a:xfrm>
        </p:spPr>
        <p:txBody>
          <a:bodyPr/>
          <a:lstStyle/>
          <a:p>
            <a:pPr eaLnBrk="1" hangingPunct="1"/>
            <a:r>
              <a:rPr lang="ru-RU" smtClean="0">
                <a:solidFill>
                  <a:schemeClr val="bg1"/>
                </a:solidFill>
                <a:latin typeface="Constantia" pitchFamily="18" charset="0"/>
                <a:hlinkClick r:id="rId3" action="ppaction://hlinksldjump"/>
              </a:rPr>
              <a:t>Что такое зомбирование?</a:t>
            </a:r>
            <a:endParaRPr lang="ru-RU" smtClean="0">
              <a:solidFill>
                <a:schemeClr val="bg1"/>
              </a:solidFill>
              <a:latin typeface="Constantia" pitchFamily="18" charset="0"/>
            </a:endParaRPr>
          </a:p>
          <a:p>
            <a:pPr eaLnBrk="1" hangingPunct="1"/>
            <a:r>
              <a:rPr lang="ru-RU" smtClean="0">
                <a:solidFill>
                  <a:schemeClr val="bg1"/>
                </a:solidFill>
                <a:latin typeface="Constantia" pitchFamily="18" charset="0"/>
                <a:hlinkClick r:id="rId4" action="ppaction://hlinksldjump"/>
              </a:rPr>
              <a:t>Мифы.</a:t>
            </a:r>
            <a:endParaRPr lang="ru-RU" smtClean="0">
              <a:solidFill>
                <a:schemeClr val="bg1"/>
              </a:solidFill>
              <a:latin typeface="Constantia" pitchFamily="18" charset="0"/>
            </a:endParaRPr>
          </a:p>
          <a:p>
            <a:pPr eaLnBrk="1" hangingPunct="1"/>
            <a:r>
              <a:rPr lang="ru-RU" smtClean="0">
                <a:solidFill>
                  <a:schemeClr val="bg1"/>
                </a:solidFill>
                <a:latin typeface="Constantia" pitchFamily="18" charset="0"/>
                <a:hlinkClick r:id="rId5" action="ppaction://hlinksldjump"/>
              </a:rPr>
              <a:t>Виды зомбирования.</a:t>
            </a:r>
            <a:endParaRPr lang="ru-RU" smtClean="0">
              <a:solidFill>
                <a:schemeClr val="bg1"/>
              </a:solidFill>
              <a:latin typeface="Constantia" pitchFamily="18" charset="0"/>
            </a:endParaRPr>
          </a:p>
          <a:p>
            <a:pPr eaLnBrk="1" hangingPunct="1"/>
            <a:r>
              <a:rPr lang="ru-RU" smtClean="0">
                <a:solidFill>
                  <a:schemeClr val="bg1"/>
                </a:solidFill>
                <a:latin typeface="Constantia" pitchFamily="18" charset="0"/>
                <a:hlinkClick r:id="rId6" action="ppaction://hlinksldjump"/>
              </a:rPr>
              <a:t>Типы зомбирования.</a:t>
            </a:r>
            <a:endParaRPr lang="ru-RU" smtClean="0">
              <a:solidFill>
                <a:schemeClr val="bg1"/>
              </a:solidFill>
              <a:latin typeface="Constantia" pitchFamily="18" charset="0"/>
            </a:endParaRPr>
          </a:p>
          <a:p>
            <a:pPr eaLnBrk="1" hangingPunct="1"/>
            <a:r>
              <a:rPr lang="ru-RU" smtClean="0">
                <a:solidFill>
                  <a:schemeClr val="bg1"/>
                </a:solidFill>
                <a:latin typeface="Constantia" pitchFamily="18" charset="0"/>
                <a:hlinkClick r:id="rId7" action="ppaction://hlinksldjump"/>
              </a:rPr>
              <a:t>Самозомбирование.</a:t>
            </a:r>
            <a:endParaRPr lang="ru-RU" smtClean="0">
              <a:solidFill>
                <a:schemeClr val="bg1"/>
              </a:solidFill>
              <a:latin typeface="Constantia" pitchFamily="18" charset="0"/>
            </a:endParaRPr>
          </a:p>
          <a:p>
            <a:pPr eaLnBrk="1" hangingPunct="1"/>
            <a:r>
              <a:rPr lang="ru-RU" smtClean="0">
                <a:solidFill>
                  <a:schemeClr val="bg1"/>
                </a:solidFill>
                <a:latin typeface="Constantia" pitchFamily="18" charset="0"/>
                <a:hlinkClick r:id="rId8" action="ppaction://hlinksldjump"/>
              </a:rPr>
              <a:t>Что представляет собой психофизическое оружие?</a:t>
            </a:r>
            <a:endParaRPr lang="ru-RU" smtClean="0">
              <a:solidFill>
                <a:schemeClr val="bg1"/>
              </a:solidFill>
              <a:latin typeface="Constantia" pitchFamily="18" charset="0"/>
            </a:endParaRPr>
          </a:p>
          <a:p>
            <a:pPr eaLnBrk="1" hangingPunct="1"/>
            <a:r>
              <a:rPr lang="ru-RU" smtClean="0">
                <a:solidFill>
                  <a:schemeClr val="bg1"/>
                </a:solidFill>
                <a:latin typeface="Constantia" pitchFamily="18" charset="0"/>
                <a:hlinkClick r:id="rId9" action="ppaction://hlinksldjump"/>
              </a:rPr>
              <a:t>Психотропное оружие.</a:t>
            </a:r>
            <a:endParaRPr lang="ru-RU" smtClean="0">
              <a:solidFill>
                <a:schemeClr val="bg1"/>
              </a:solidFill>
              <a:latin typeface="Constantia" pitchFamily="18" charset="0"/>
            </a:endParaRPr>
          </a:p>
        </p:txBody>
      </p:sp>
      <p:sp>
        <p:nvSpPr>
          <p:cNvPr id="35849" name="Rectangle 9"/>
          <p:cNvSpPr>
            <a:spLocks noGrp="1"/>
          </p:cNvSpPr>
          <p:nvPr>
            <p:ph type="title" idx="4294967295"/>
          </p:nvPr>
        </p:nvSpPr>
        <p:spPr bwMode="auto">
          <a:xfrm>
            <a:off x="468313" y="333375"/>
            <a:ext cx="4043362" cy="822325"/>
          </a:xfrm>
          <a:ln w="9525"/>
        </p:spPr>
        <p:txBody>
          <a:bodyPr wrap="square" lIns="91440" tIns="45720" rIns="91440" bIns="45720" numCol="1" compatLnSpc="1">
            <a:prstTxWarp prst="textNoShape">
              <a:avLst/>
            </a:prstTxWarp>
          </a:bodyPr>
          <a:lstStyle/>
          <a:p>
            <a:pPr eaLnBrk="1" hangingPunct="1">
              <a:defRPr/>
            </a:pPr>
            <a:r>
              <a:rPr lang="ru-RU" b="1" smtClean="0">
                <a:ln>
                  <a:noFill/>
                </a:ln>
                <a:solidFill>
                  <a:schemeClr val="bg1"/>
                </a:solidFill>
                <a:effectLst/>
                <a:latin typeface="+mj-lt"/>
              </a:rPr>
              <a:t>Содержание: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58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53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536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536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536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536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536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536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2" grpId="0" build="p"/>
      <p:bldP spid="3584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3" name="Picture 5" descr="974ac76887e9a13b12e4fd97c617208b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6" name="Rectangle 3"/>
          <p:cNvSpPr>
            <a:spLocks noGrp="1"/>
          </p:cNvSpPr>
          <p:nvPr>
            <p:ph type="body" idx="4294967295"/>
          </p:nvPr>
        </p:nvSpPr>
        <p:spPr>
          <a:xfrm>
            <a:off x="468313" y="1196975"/>
            <a:ext cx="8229600" cy="2628900"/>
          </a:xfrm>
        </p:spPr>
        <p:txBody>
          <a:bodyPr/>
          <a:lstStyle/>
          <a:p>
            <a:pPr eaLnBrk="1" hangingPunct="1"/>
            <a:r>
              <a:rPr lang="ru-RU" sz="3400" b="1" smtClean="0">
                <a:solidFill>
                  <a:schemeClr val="hlink"/>
                </a:solidFill>
                <a:latin typeface="Constantia" pitchFamily="18" charset="0"/>
              </a:rPr>
              <a:t>Зомби</a:t>
            </a:r>
            <a:r>
              <a:rPr lang="ru-RU" smtClean="0">
                <a:solidFill>
                  <a:schemeClr val="hlink"/>
                </a:solidFill>
                <a:latin typeface="Constantia" pitchFamily="18" charset="0"/>
              </a:rPr>
              <a:t> </a:t>
            </a:r>
            <a:r>
              <a:rPr lang="ru-RU" smtClean="0">
                <a:solidFill>
                  <a:schemeClr val="bg1"/>
                </a:solidFill>
                <a:latin typeface="Constantia" pitchFamily="18" charset="0"/>
              </a:rPr>
              <a:t>- это оживлённый какой-то тёмной силой для каких-то тёмных дел мертвец.</a:t>
            </a:r>
          </a:p>
          <a:p>
            <a:pPr eaLnBrk="1" hangingPunct="1"/>
            <a:r>
              <a:rPr lang="ru-RU" sz="3400" b="1" smtClean="0">
                <a:solidFill>
                  <a:schemeClr val="hlink"/>
                </a:solidFill>
                <a:latin typeface="Constantia" pitchFamily="18" charset="0"/>
              </a:rPr>
              <a:t>Зомбирование</a:t>
            </a:r>
            <a:r>
              <a:rPr lang="ru-RU" smtClean="0">
                <a:solidFill>
                  <a:schemeClr val="bg1"/>
                </a:solidFill>
                <a:latin typeface="Constantia" pitchFamily="18" charset="0"/>
              </a:rPr>
              <a:t> - процесс превращения живого человека в лишённого собственных мыслей исполнителя чужой воли.   </a:t>
            </a:r>
          </a:p>
        </p:txBody>
      </p:sp>
      <p:sp>
        <p:nvSpPr>
          <p:cNvPr id="39938" name="Rectangle 2"/>
          <p:cNvSpPr>
            <a:spLocks noGrp="1"/>
          </p:cNvSpPr>
          <p:nvPr>
            <p:ph type="title" idx="4294967295"/>
          </p:nvPr>
        </p:nvSpPr>
        <p:spPr bwMode="auto">
          <a:xfrm>
            <a:off x="468313" y="188913"/>
            <a:ext cx="7283450" cy="822325"/>
          </a:xfrm>
          <a:ln w="9525"/>
        </p:spPr>
        <p:txBody>
          <a:bodyPr wrap="square" lIns="91440" tIns="45720" rIns="91440" bIns="45720" numCol="1" compatLnSpc="1">
            <a:prstTxWarp prst="textNoShape">
              <a:avLst/>
            </a:prstTxWarp>
          </a:bodyPr>
          <a:lstStyle/>
          <a:p>
            <a:pPr eaLnBrk="1" hangingPunct="1">
              <a:defRPr/>
            </a:pPr>
            <a:r>
              <a:rPr lang="ru-RU" b="1" smtClean="0">
                <a:ln>
                  <a:noFill/>
                </a:ln>
                <a:solidFill>
                  <a:schemeClr val="bg1"/>
                </a:solidFill>
                <a:effectLst/>
              </a:rPr>
              <a:t>Что такое зомбирование?</a:t>
            </a:r>
          </a:p>
        </p:txBody>
      </p:sp>
      <p:pic>
        <p:nvPicPr>
          <p:cNvPr id="16388" name="Объект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388" y="3860800"/>
            <a:ext cx="2922587" cy="276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Объект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37170" y="3938846"/>
            <a:ext cx="2399624" cy="271627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6390" name="Picture 8" descr="zombies-2013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80063" y="3933825"/>
            <a:ext cx="3384550" cy="266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9" name="AutoShape 8">
            <a:hlinkClick r:id="rId6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675688" y="6381750"/>
            <a:ext cx="468312" cy="476250"/>
          </a:xfrm>
          <a:prstGeom prst="actionButtonHome">
            <a:avLst/>
          </a:prstGeom>
          <a:solidFill>
            <a:srgbClr val="80808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99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63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638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6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63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6" grpId="0" build="p"/>
      <p:bldP spid="3993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7" name="Picture 5" descr="974ac76887e9a13b12e4fd97c617208b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9938" name="Rectangle 2"/>
          <p:cNvSpPr>
            <a:spLocks noGrp="1"/>
          </p:cNvSpPr>
          <p:nvPr>
            <p:ph type="title" idx="4294967295"/>
          </p:nvPr>
        </p:nvSpPr>
        <p:spPr bwMode="auto">
          <a:xfrm>
            <a:off x="3276600" y="0"/>
            <a:ext cx="2601913" cy="822325"/>
          </a:xfrm>
          <a:ln w="9525"/>
        </p:spPr>
        <p:txBody>
          <a:bodyPr wrap="square" lIns="91440" tIns="45720" rIns="91440" bIns="45720" numCol="1" compatLnSpc="1">
            <a:prstTxWarp prst="textNoShape">
              <a:avLst/>
            </a:prstTxWarp>
          </a:bodyPr>
          <a:lstStyle/>
          <a:p>
            <a:pPr eaLnBrk="1" hangingPunct="1">
              <a:defRPr/>
            </a:pPr>
            <a:r>
              <a:rPr lang="ru-RU" b="1" smtClean="0">
                <a:ln>
                  <a:noFill/>
                </a:ln>
                <a:solidFill>
                  <a:schemeClr val="bg1"/>
                </a:solidFill>
                <a:effectLst/>
                <a:latin typeface="+mj-lt"/>
              </a:rPr>
              <a:t>Мифы.</a:t>
            </a:r>
          </a:p>
        </p:txBody>
      </p:sp>
      <p:sp>
        <p:nvSpPr>
          <p:cNvPr id="17411" name="WordArt 5"/>
          <p:cNvSpPr>
            <a:spLocks noChangeArrowheads="1" noChangeShapeType="1" noTextEdit="1"/>
          </p:cNvSpPr>
          <p:nvPr/>
        </p:nvSpPr>
        <p:spPr bwMode="auto">
          <a:xfrm>
            <a:off x="827088" y="1412875"/>
            <a:ext cx="1727200" cy="5762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chemeClr val="bg1"/>
                    </a:gs>
                    <a:gs pos="100000">
                      <a:srgbClr val="96AB94"/>
                    </a:gs>
                  </a:gsLst>
                  <a:lin ang="5400000" scaled="1"/>
                </a:gra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Гаити</a:t>
            </a:r>
          </a:p>
        </p:txBody>
      </p:sp>
      <p:sp>
        <p:nvSpPr>
          <p:cNvPr id="17412" name="Text Box 6"/>
          <p:cNvSpPr txBox="1">
            <a:spLocks noChangeArrowheads="1"/>
          </p:cNvSpPr>
          <p:nvPr/>
        </p:nvSpPr>
        <p:spPr bwMode="auto">
          <a:xfrm>
            <a:off x="179388" y="2349500"/>
            <a:ext cx="3025775" cy="1465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b="0" i="1">
                <a:solidFill>
                  <a:schemeClr val="bg1"/>
                </a:solidFill>
              </a:rPr>
              <a:t>Зомби</a:t>
            </a:r>
            <a:r>
              <a:rPr lang="ru-RU" b="0">
                <a:solidFill>
                  <a:schemeClr val="bg1"/>
                </a:solidFill>
              </a:rPr>
              <a:t> – это человек, по какой-то причине прогневавший местного колдуна, который и отравил его. </a:t>
            </a:r>
          </a:p>
        </p:txBody>
      </p:sp>
      <p:sp>
        <p:nvSpPr>
          <p:cNvPr id="17413" name="WordArt 7"/>
          <p:cNvSpPr>
            <a:spLocks noChangeArrowheads="1" noChangeShapeType="1" noTextEdit="1"/>
          </p:cNvSpPr>
          <p:nvPr/>
        </p:nvSpPr>
        <p:spPr bwMode="auto">
          <a:xfrm>
            <a:off x="3419475" y="1341438"/>
            <a:ext cx="2160588" cy="7905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chemeClr val="bg1"/>
                    </a:gs>
                    <a:gs pos="100000">
                      <a:srgbClr val="96AB94"/>
                    </a:gs>
                  </a:gsLst>
                  <a:lin ang="5400000" scaled="1"/>
                </a:gra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Америка</a:t>
            </a:r>
          </a:p>
        </p:txBody>
      </p:sp>
      <p:sp>
        <p:nvSpPr>
          <p:cNvPr id="17414" name="Text Box 8"/>
          <p:cNvSpPr txBox="1">
            <a:spLocks noChangeArrowheads="1"/>
          </p:cNvSpPr>
          <p:nvPr/>
        </p:nvSpPr>
        <p:spPr bwMode="auto">
          <a:xfrm>
            <a:off x="3276600" y="2349500"/>
            <a:ext cx="2447925" cy="3387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b="0">
                <a:solidFill>
                  <a:schemeClr val="bg1"/>
                </a:solidFill>
              </a:rPr>
              <a:t>В голливудской версии </a:t>
            </a:r>
            <a:r>
              <a:rPr lang="ru-RU" b="0" i="1">
                <a:solidFill>
                  <a:schemeClr val="bg1"/>
                </a:solidFill>
              </a:rPr>
              <a:t>зомби</a:t>
            </a:r>
            <a:r>
              <a:rPr lang="ru-RU" b="0">
                <a:solidFill>
                  <a:schemeClr val="bg1"/>
                </a:solidFill>
              </a:rPr>
              <a:t> – это очень удачный компонент фильмов ужасов, который может создать сюжет там, где его не было и в помине, причём не требующий никаких дополнительных объяснений. </a:t>
            </a:r>
            <a:r>
              <a:rPr lang="ru-RU" b="0"/>
              <a:t> </a:t>
            </a:r>
          </a:p>
        </p:txBody>
      </p:sp>
      <p:sp>
        <p:nvSpPr>
          <p:cNvPr id="17415" name="WordArt 9"/>
          <p:cNvSpPr>
            <a:spLocks noChangeArrowheads="1" noChangeShapeType="1" noTextEdit="1"/>
          </p:cNvSpPr>
          <p:nvPr/>
        </p:nvSpPr>
        <p:spPr bwMode="auto">
          <a:xfrm>
            <a:off x="6659563" y="1341438"/>
            <a:ext cx="1657350" cy="5762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chemeClr val="bg1"/>
                    </a:gs>
                    <a:gs pos="100000">
                      <a:srgbClr val="96AB94"/>
                    </a:gs>
                  </a:gsLst>
                  <a:lin ang="5400000" scaled="1"/>
                </a:gra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СССР</a:t>
            </a:r>
          </a:p>
        </p:txBody>
      </p:sp>
      <p:sp>
        <p:nvSpPr>
          <p:cNvPr id="17416" name="Text Box 10"/>
          <p:cNvSpPr txBox="1">
            <a:spLocks noChangeArrowheads="1"/>
          </p:cNvSpPr>
          <p:nvPr/>
        </p:nvSpPr>
        <p:spPr bwMode="auto">
          <a:xfrm>
            <a:off x="6443663" y="2349500"/>
            <a:ext cx="2305050" cy="3387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b="0" i="1">
                <a:solidFill>
                  <a:schemeClr val="bg1"/>
                </a:solidFill>
              </a:rPr>
              <a:t>Носителями</a:t>
            </a:r>
            <a:r>
              <a:rPr lang="ru-RU" b="0">
                <a:solidFill>
                  <a:schemeClr val="bg1"/>
                </a:solidFill>
              </a:rPr>
              <a:t> советского мифа о возможности зомбирования являются либо отставные военные, либо энтузиасты с увлечением устилающие пол (или стены) своей квартиры фольгой. </a:t>
            </a:r>
          </a:p>
        </p:txBody>
      </p:sp>
      <p:pic>
        <p:nvPicPr>
          <p:cNvPr id="17419" name="Picture 11" descr="zombie2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388" y="3933825"/>
            <a:ext cx="3025775" cy="2589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26" name="AutoShape 12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675688" y="6381750"/>
            <a:ext cx="468312" cy="476250"/>
          </a:xfrm>
          <a:prstGeom prst="actionButtonHome">
            <a:avLst/>
          </a:prstGeom>
          <a:solidFill>
            <a:srgbClr val="80808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99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74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7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74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74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74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74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74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38" grpId="0"/>
      <p:bldP spid="17411" grpId="0" animBg="1"/>
      <p:bldP spid="17412" grpId="0"/>
      <p:bldP spid="17413" grpId="0" animBg="1"/>
      <p:bldP spid="17414" grpId="0"/>
      <p:bldP spid="17415" grpId="0" animBg="1"/>
      <p:bldP spid="1741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1" name="Picture 5" descr="974ac76887e9a13b12e4fd97c617208b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9938" name="Rectangle 2"/>
          <p:cNvSpPr>
            <a:spLocks noGrp="1"/>
          </p:cNvSpPr>
          <p:nvPr>
            <p:ph type="title" idx="4294967295"/>
          </p:nvPr>
        </p:nvSpPr>
        <p:spPr bwMode="auto">
          <a:xfrm>
            <a:off x="1619250" y="188913"/>
            <a:ext cx="5915025" cy="895350"/>
          </a:xfrm>
          <a:ln w="9525"/>
        </p:spPr>
        <p:txBody>
          <a:bodyPr wrap="square" lIns="91440" tIns="45720" rIns="91440" bIns="45720" numCol="1" compatLnSpc="1">
            <a:prstTxWarp prst="textNoShape">
              <a:avLst/>
            </a:prstTxWarp>
          </a:bodyPr>
          <a:lstStyle/>
          <a:p>
            <a:pPr eaLnBrk="1" hangingPunct="1">
              <a:defRPr/>
            </a:pPr>
            <a:r>
              <a:rPr lang="ru-RU" b="1" smtClean="0">
                <a:ln>
                  <a:noFill/>
                </a:ln>
                <a:solidFill>
                  <a:schemeClr val="bg1"/>
                </a:solidFill>
                <a:effectLst/>
                <a:latin typeface="+mj-lt"/>
              </a:rPr>
              <a:t>Виды зомбирования</a:t>
            </a:r>
          </a:p>
        </p:txBody>
      </p:sp>
      <p:sp>
        <p:nvSpPr>
          <p:cNvPr id="10243" name="Text Box 6"/>
          <p:cNvSpPr txBox="1">
            <a:spLocks noChangeArrowheads="1"/>
          </p:cNvSpPr>
          <p:nvPr/>
        </p:nvSpPr>
        <p:spPr bwMode="auto">
          <a:xfrm>
            <a:off x="250825" y="2276475"/>
            <a:ext cx="309721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 b="0"/>
          </a:p>
        </p:txBody>
      </p:sp>
      <p:grpSp>
        <p:nvGrpSpPr>
          <p:cNvPr id="18447" name="Group 15"/>
          <p:cNvGrpSpPr>
            <a:grpSpLocks/>
          </p:cNvGrpSpPr>
          <p:nvPr/>
        </p:nvGrpSpPr>
        <p:grpSpPr bwMode="auto">
          <a:xfrm>
            <a:off x="250825" y="1341438"/>
            <a:ext cx="2736850" cy="2589212"/>
            <a:chOff x="158" y="845"/>
            <a:chExt cx="1724" cy="1631"/>
          </a:xfrm>
        </p:grpSpPr>
        <p:sp>
          <p:nvSpPr>
            <p:cNvPr id="10256" name="Text Box 5"/>
            <p:cNvSpPr txBox="1">
              <a:spLocks noChangeArrowheads="1"/>
            </p:cNvSpPr>
            <p:nvPr/>
          </p:nvSpPr>
          <p:spPr bwMode="auto">
            <a:xfrm>
              <a:off x="158" y="845"/>
              <a:ext cx="1724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2400">
                  <a:solidFill>
                    <a:schemeClr val="hlink"/>
                  </a:solidFill>
                </a:rPr>
                <a:t>Биологическое</a:t>
              </a:r>
            </a:p>
          </p:txBody>
        </p:sp>
        <p:sp>
          <p:nvSpPr>
            <p:cNvPr id="10257" name="Text Box 7"/>
            <p:cNvSpPr txBox="1">
              <a:spLocks noChangeArrowheads="1"/>
            </p:cNvSpPr>
            <p:nvPr/>
          </p:nvSpPr>
          <p:spPr bwMode="auto">
            <a:xfrm>
              <a:off x="158" y="1207"/>
              <a:ext cx="1543" cy="12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ru-RU" b="0">
                  <a:solidFill>
                    <a:schemeClr val="bg1"/>
                  </a:solidFill>
                </a:rPr>
                <a:t>Ограничивается сферой физиологической обусловленности и является основным предметом такой науки, как генетика. </a:t>
              </a:r>
            </a:p>
          </p:txBody>
        </p:sp>
      </p:grpSp>
      <p:grpSp>
        <p:nvGrpSpPr>
          <p:cNvPr id="18438" name="Group 12"/>
          <p:cNvGrpSpPr>
            <a:grpSpLocks/>
          </p:cNvGrpSpPr>
          <p:nvPr/>
        </p:nvGrpSpPr>
        <p:grpSpPr bwMode="auto">
          <a:xfrm>
            <a:off x="3203575" y="1341438"/>
            <a:ext cx="2447925" cy="3687762"/>
            <a:chOff x="1973" y="845"/>
            <a:chExt cx="1542" cy="2323"/>
          </a:xfrm>
        </p:grpSpPr>
        <p:sp>
          <p:nvSpPr>
            <p:cNvPr id="10254" name="Text Box 8"/>
            <p:cNvSpPr txBox="1">
              <a:spLocks noChangeArrowheads="1"/>
            </p:cNvSpPr>
            <p:nvPr/>
          </p:nvSpPr>
          <p:spPr bwMode="auto">
            <a:xfrm>
              <a:off x="2064" y="845"/>
              <a:ext cx="1451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2400">
                  <a:solidFill>
                    <a:schemeClr val="hlink"/>
                  </a:solidFill>
                </a:rPr>
                <a:t>Социальное</a:t>
              </a:r>
            </a:p>
          </p:txBody>
        </p:sp>
        <p:sp>
          <p:nvSpPr>
            <p:cNvPr id="10255" name="Text Box 9"/>
            <p:cNvSpPr txBox="1">
              <a:spLocks noChangeArrowheads="1"/>
            </p:cNvSpPr>
            <p:nvPr/>
          </p:nvSpPr>
          <p:spPr bwMode="auto">
            <a:xfrm>
              <a:off x="1973" y="1207"/>
              <a:ext cx="1361" cy="19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ru-RU" b="0">
                  <a:solidFill>
                    <a:schemeClr val="bg1"/>
                  </a:solidFill>
                </a:rPr>
                <a:t>Имеет место в сфере общественных взаимоотношений и является предметом изучения таких наук, как психология, социология, политология и пр. </a:t>
              </a:r>
            </a:p>
          </p:txBody>
        </p:sp>
      </p:grpSp>
      <p:grpSp>
        <p:nvGrpSpPr>
          <p:cNvPr id="18448" name="Group 16"/>
          <p:cNvGrpSpPr>
            <a:grpSpLocks/>
          </p:cNvGrpSpPr>
          <p:nvPr/>
        </p:nvGrpSpPr>
        <p:grpSpPr bwMode="auto">
          <a:xfrm>
            <a:off x="5795963" y="1341438"/>
            <a:ext cx="2519362" cy="2039937"/>
            <a:chOff x="3651" y="845"/>
            <a:chExt cx="1587" cy="1285"/>
          </a:xfrm>
        </p:grpSpPr>
        <p:sp>
          <p:nvSpPr>
            <p:cNvPr id="10252" name="Text Box 10"/>
            <p:cNvSpPr txBox="1">
              <a:spLocks noChangeArrowheads="1"/>
            </p:cNvSpPr>
            <p:nvPr/>
          </p:nvSpPr>
          <p:spPr bwMode="auto">
            <a:xfrm>
              <a:off x="3787" y="845"/>
              <a:ext cx="1451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2400">
                  <a:solidFill>
                    <a:schemeClr val="hlink"/>
                  </a:solidFill>
                </a:rPr>
                <a:t>Космическое</a:t>
              </a:r>
            </a:p>
          </p:txBody>
        </p:sp>
        <p:sp>
          <p:nvSpPr>
            <p:cNvPr id="10253" name="Text Box 11"/>
            <p:cNvSpPr txBox="1">
              <a:spLocks noChangeArrowheads="1"/>
            </p:cNvSpPr>
            <p:nvPr/>
          </p:nvSpPr>
          <p:spPr bwMode="auto">
            <a:xfrm>
              <a:off x="3651" y="1207"/>
              <a:ext cx="1587" cy="9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ru-RU" b="0">
                  <a:solidFill>
                    <a:schemeClr val="bg1"/>
                  </a:solidFill>
                </a:rPr>
                <a:t>Является предметом изучения таких дисциплин, как теология, спиритизм и даже экзорцизм. </a:t>
              </a:r>
            </a:p>
          </p:txBody>
        </p:sp>
      </p:grpSp>
      <p:grpSp>
        <p:nvGrpSpPr>
          <p:cNvPr id="18449" name="Group 17"/>
          <p:cNvGrpSpPr>
            <a:grpSpLocks/>
          </p:cNvGrpSpPr>
          <p:nvPr/>
        </p:nvGrpSpPr>
        <p:grpSpPr bwMode="auto">
          <a:xfrm>
            <a:off x="5795963" y="3644900"/>
            <a:ext cx="3025775" cy="2590800"/>
            <a:chOff x="3651" y="2296"/>
            <a:chExt cx="1906" cy="1632"/>
          </a:xfrm>
        </p:grpSpPr>
        <p:sp>
          <p:nvSpPr>
            <p:cNvPr id="10250" name="Text Box 13"/>
            <p:cNvSpPr txBox="1">
              <a:spLocks noChangeArrowheads="1"/>
            </p:cNvSpPr>
            <p:nvPr/>
          </p:nvSpPr>
          <p:spPr bwMode="auto">
            <a:xfrm>
              <a:off x="3696" y="2296"/>
              <a:ext cx="1724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2400">
                  <a:solidFill>
                    <a:schemeClr val="hlink"/>
                  </a:solidFill>
                </a:rPr>
                <a:t>Паразитическое</a:t>
              </a:r>
            </a:p>
          </p:txBody>
        </p:sp>
        <p:sp>
          <p:nvSpPr>
            <p:cNvPr id="10251" name="Text Box 14"/>
            <p:cNvSpPr txBox="1">
              <a:spLocks noChangeArrowheads="1"/>
            </p:cNvSpPr>
            <p:nvPr/>
          </p:nvSpPr>
          <p:spPr bwMode="auto">
            <a:xfrm>
              <a:off x="3651" y="2659"/>
              <a:ext cx="1906" cy="12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b="0">
                  <a:solidFill>
                    <a:schemeClr val="bg1"/>
                  </a:solidFill>
                </a:rPr>
                <a:t>Имеет место тогда, когда целью программиста является использование зомби исключительно для своей собственной выгоды, без учета интересов последнего. </a:t>
              </a:r>
            </a:p>
          </p:txBody>
        </p:sp>
      </p:grpSp>
      <p:pic>
        <p:nvPicPr>
          <p:cNvPr id="18443" name="Picture 16" descr="111326_original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4005263"/>
            <a:ext cx="3276600" cy="2852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9" name="AutoShape 18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675688" y="6381750"/>
            <a:ext cx="468312" cy="476250"/>
          </a:xfrm>
          <a:prstGeom prst="actionButtonHome">
            <a:avLst/>
          </a:prstGeom>
          <a:solidFill>
            <a:srgbClr val="80808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99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84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84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84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84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84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3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5" name="Picture 5" descr="974ac76887e9a13b12e4fd97c617208b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5" name="Text Box 5"/>
          <p:cNvSpPr txBox="1">
            <a:spLocks noChangeArrowheads="1"/>
          </p:cNvSpPr>
          <p:nvPr/>
        </p:nvSpPr>
        <p:spPr bwMode="auto">
          <a:xfrm>
            <a:off x="179388" y="260350"/>
            <a:ext cx="4968875" cy="3525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0">
                <a:solidFill>
                  <a:schemeClr val="bg1"/>
                </a:solidFill>
              </a:rPr>
              <a:t>Многие методы управления людьми разрабатываются изначально как изобретение военной направленности, а на деле получается, что его начинают использовать в мирной жизни, причём управление умами мирного населения.</a:t>
            </a:r>
          </a:p>
          <a:p>
            <a:pPr>
              <a:spcBef>
                <a:spcPct val="50000"/>
              </a:spcBef>
            </a:pPr>
            <a:r>
              <a:rPr lang="ru-RU" b="0">
                <a:solidFill>
                  <a:schemeClr val="bg1"/>
                </a:solidFill>
              </a:rPr>
              <a:t>Доказать такое преступление против человеческой воли в настоящее время невозможно. Таким образом можно изменить сознание целого народа, чтобы моделировать ситуации и события внутри страны.</a:t>
            </a:r>
          </a:p>
        </p:txBody>
      </p:sp>
      <p:pic>
        <p:nvPicPr>
          <p:cNvPr id="4" name="Объект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76825" y="188913"/>
            <a:ext cx="3929063" cy="3240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9" name="Picture 9" descr="sacramento_zombie_walk_0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0825" y="3789363"/>
            <a:ext cx="4295775" cy="285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91" name="Picture 11" descr="Zombies_by_IcedCoffee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59338" y="3573463"/>
            <a:ext cx="4105275" cy="3095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70" name="AutoShape 12">
            <a:hlinkClick r:id="rId6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675688" y="6381750"/>
            <a:ext cx="468312" cy="476250"/>
          </a:xfrm>
          <a:prstGeom prst="actionButtonHome">
            <a:avLst/>
          </a:prstGeom>
          <a:solidFill>
            <a:srgbClr val="80808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4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04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04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89" name="Picture 5" descr="974ac76887e9a13b12e4fd97c617208b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9938" name="Rectangle 2"/>
          <p:cNvSpPr>
            <a:spLocks noGrp="1"/>
          </p:cNvSpPr>
          <p:nvPr>
            <p:ph type="title" idx="4294967295"/>
          </p:nvPr>
        </p:nvSpPr>
        <p:spPr bwMode="auto">
          <a:xfrm>
            <a:off x="1908175" y="0"/>
            <a:ext cx="5986463" cy="895350"/>
          </a:xfrm>
          <a:ln w="9525"/>
        </p:spPr>
        <p:txBody>
          <a:bodyPr wrap="square" lIns="91440" tIns="45720" rIns="91440" bIns="45720" numCol="1" compatLnSpc="1">
            <a:prstTxWarp prst="textNoShape">
              <a:avLst/>
            </a:prstTxWarp>
          </a:bodyPr>
          <a:lstStyle/>
          <a:p>
            <a:pPr eaLnBrk="1" hangingPunct="1">
              <a:defRPr/>
            </a:pPr>
            <a:r>
              <a:rPr lang="ru-RU" b="1" smtClean="0">
                <a:ln>
                  <a:noFill/>
                </a:ln>
                <a:solidFill>
                  <a:schemeClr val="bg1"/>
                </a:solidFill>
                <a:effectLst/>
                <a:latin typeface="Constantia" pitchFamily="18" charset="0"/>
              </a:rPr>
              <a:t>Типы зомбирования</a:t>
            </a:r>
          </a:p>
        </p:txBody>
      </p:sp>
      <p:sp>
        <p:nvSpPr>
          <p:cNvPr id="21509" name="Text Box 5"/>
          <p:cNvSpPr txBox="1">
            <a:spLocks noChangeArrowheads="1"/>
          </p:cNvSpPr>
          <p:nvPr/>
        </p:nvSpPr>
        <p:spPr bwMode="auto">
          <a:xfrm>
            <a:off x="179388" y="1196975"/>
            <a:ext cx="2663825" cy="331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000">
                <a:solidFill>
                  <a:schemeClr val="hlink"/>
                </a:solidFill>
              </a:rPr>
              <a:t>«Промывание мозгов»</a:t>
            </a:r>
          </a:p>
          <a:p>
            <a:pPr algn="ctr">
              <a:spcBef>
                <a:spcPct val="50000"/>
              </a:spcBef>
            </a:pPr>
            <a:r>
              <a:rPr lang="ru-RU" b="0">
                <a:solidFill>
                  <a:schemeClr val="bg1"/>
                </a:solidFill>
              </a:rPr>
              <a:t>Очистка памяти от некоторого содержимого, ломание ориентиров во времени и пространстве, создание безразличия к прошлому и будущему. </a:t>
            </a:r>
          </a:p>
        </p:txBody>
      </p:sp>
      <p:sp>
        <p:nvSpPr>
          <p:cNvPr id="21511" name="Text Box 7"/>
          <p:cNvSpPr txBox="1">
            <a:spLocks noChangeArrowheads="1"/>
          </p:cNvSpPr>
          <p:nvPr/>
        </p:nvSpPr>
        <p:spPr bwMode="auto">
          <a:xfrm>
            <a:off x="3348038" y="1196975"/>
            <a:ext cx="2665412" cy="2487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000">
                <a:solidFill>
                  <a:schemeClr val="hlink"/>
                </a:solidFill>
              </a:rPr>
              <a:t>Словесное кодирование</a:t>
            </a:r>
          </a:p>
          <a:p>
            <a:pPr algn="ctr">
              <a:spcBef>
                <a:spcPct val="50000"/>
              </a:spcBef>
            </a:pPr>
            <a:r>
              <a:rPr lang="ru-RU" b="0">
                <a:solidFill>
                  <a:schemeClr val="bg1"/>
                </a:solidFill>
              </a:rPr>
              <a:t>Активное воздействие на подсознание, в которое внедряются определённые идеи, представления, цели и задачи.</a:t>
            </a:r>
          </a:p>
        </p:txBody>
      </p:sp>
      <p:sp>
        <p:nvSpPr>
          <p:cNvPr id="21512" name="Text Box 8"/>
          <p:cNvSpPr txBox="1">
            <a:spLocks noChangeArrowheads="1"/>
          </p:cNvSpPr>
          <p:nvPr/>
        </p:nvSpPr>
        <p:spPr bwMode="auto">
          <a:xfrm>
            <a:off x="6227763" y="1196975"/>
            <a:ext cx="2592387" cy="1084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000">
                <a:solidFill>
                  <a:schemeClr val="hlink"/>
                </a:solidFill>
              </a:rPr>
              <a:t>Закрепление</a:t>
            </a:r>
          </a:p>
          <a:p>
            <a:pPr algn="ctr">
              <a:spcBef>
                <a:spcPct val="50000"/>
              </a:spcBef>
            </a:pPr>
            <a:r>
              <a:rPr lang="ru-RU" b="0">
                <a:solidFill>
                  <a:schemeClr val="bg1"/>
                </a:solidFill>
              </a:rPr>
              <a:t>Контроль усвоенности внедрённого.</a:t>
            </a:r>
          </a:p>
        </p:txBody>
      </p:sp>
      <p:pic>
        <p:nvPicPr>
          <p:cNvPr id="21514" name="Picture 10" descr="brainwashing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11188" y="4508500"/>
            <a:ext cx="1905000" cy="2152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6" name="Picture 12" descr="image010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63938" y="3716338"/>
            <a:ext cx="2528887" cy="295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8" name="Picture 14" descr="i_077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27763" y="3068638"/>
            <a:ext cx="2736850" cy="2170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7" name="AutoShape 15">
            <a:hlinkClick r:id="rId6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675688" y="6381750"/>
            <a:ext cx="468312" cy="476250"/>
          </a:xfrm>
          <a:prstGeom prst="actionButtonHome">
            <a:avLst/>
          </a:prstGeom>
          <a:solidFill>
            <a:srgbClr val="80808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99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15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15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15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15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15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15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38" grpId="0"/>
      <p:bldP spid="21509" grpId="0"/>
      <p:bldP spid="21511" grpId="0"/>
      <p:bldP spid="2151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3" name="Picture 5" descr="974ac76887e9a13b12e4fd97c617208b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9938" name="Rectangle 2"/>
          <p:cNvSpPr>
            <a:spLocks noGrp="1"/>
          </p:cNvSpPr>
          <p:nvPr>
            <p:ph type="title" idx="4294967295"/>
          </p:nvPr>
        </p:nvSpPr>
        <p:spPr bwMode="auto">
          <a:xfrm>
            <a:off x="1908175" y="0"/>
            <a:ext cx="5554663" cy="822325"/>
          </a:xfrm>
          <a:ln w="9525"/>
        </p:spPr>
        <p:txBody>
          <a:bodyPr wrap="square" lIns="91440" tIns="45720" rIns="91440" bIns="45720" numCol="1" compatLnSpc="1">
            <a:prstTxWarp prst="textNoShape">
              <a:avLst/>
            </a:prstTxWarp>
          </a:bodyPr>
          <a:lstStyle/>
          <a:p>
            <a:pPr eaLnBrk="1" hangingPunct="1">
              <a:defRPr/>
            </a:pPr>
            <a:r>
              <a:rPr lang="ru-RU" b="1" smtClean="0">
                <a:ln>
                  <a:noFill/>
                </a:ln>
                <a:solidFill>
                  <a:schemeClr val="bg1"/>
                </a:solidFill>
                <a:effectLst/>
                <a:latin typeface="Constantia" pitchFamily="18" charset="0"/>
              </a:rPr>
              <a:t>Самозомбирование</a:t>
            </a:r>
          </a:p>
        </p:txBody>
      </p:sp>
      <p:sp>
        <p:nvSpPr>
          <p:cNvPr id="33797" name="Text Box 5"/>
          <p:cNvSpPr txBox="1">
            <a:spLocks noChangeArrowheads="1"/>
          </p:cNvSpPr>
          <p:nvPr/>
        </p:nvSpPr>
        <p:spPr bwMode="auto">
          <a:xfrm>
            <a:off x="250825" y="1125538"/>
            <a:ext cx="864235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>
                <a:solidFill>
                  <a:schemeClr val="hlink"/>
                </a:solidFill>
              </a:rPr>
              <a:t>Самозомбирование</a:t>
            </a:r>
            <a:r>
              <a:rPr lang="ru-RU" b="0"/>
              <a:t> </a:t>
            </a:r>
            <a:r>
              <a:rPr lang="ru-RU" b="0">
                <a:solidFill>
                  <a:schemeClr val="bg1"/>
                </a:solidFill>
              </a:rPr>
              <a:t>- подчинение своей психики теоретическим предположениям и выводам, через уверование в них, как в объективную реальность. </a:t>
            </a:r>
            <a:r>
              <a:rPr lang="ru-RU">
                <a:solidFill>
                  <a:schemeClr val="bg1"/>
                </a:solidFill>
              </a:rPr>
              <a:t> </a:t>
            </a:r>
          </a:p>
        </p:txBody>
      </p:sp>
      <p:pic>
        <p:nvPicPr>
          <p:cNvPr id="33799" name="Picture 7" descr="vadim-shlaxter-samozombirovanie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3850" y="2349500"/>
            <a:ext cx="3960813" cy="417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800" name="Text Box 8"/>
          <p:cNvSpPr txBox="1">
            <a:spLocks noChangeArrowheads="1"/>
          </p:cNvSpPr>
          <p:nvPr/>
        </p:nvSpPr>
        <p:spPr bwMode="auto">
          <a:xfrm>
            <a:off x="4500563" y="2420938"/>
            <a:ext cx="4319587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0">
                <a:solidFill>
                  <a:schemeClr val="bg1"/>
                </a:solidFill>
              </a:rPr>
              <a:t>Обычно, самозомбирование осуществляется под давлением авторитетности источника информации. </a:t>
            </a:r>
          </a:p>
        </p:txBody>
      </p:sp>
      <p:pic>
        <p:nvPicPr>
          <p:cNvPr id="33802" name="Picture 10" descr="%D0%9B%D0%BE%D0%B2%D1%83%D1%88%D0%BA%D0%B8-%D1%81%D0%BE%D0%B7%D0%BD%D0%B0%D0%BD%D0%B8%D1%8F1-300x19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643438" y="3860800"/>
            <a:ext cx="4105275" cy="2668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9" name="AutoShape 11">
            <a:hlinkClick r:id="rId5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675688" y="6381750"/>
            <a:ext cx="468312" cy="476250"/>
          </a:xfrm>
          <a:prstGeom prst="actionButtonHome">
            <a:avLst/>
          </a:prstGeom>
          <a:solidFill>
            <a:srgbClr val="80808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99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37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37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38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38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38" grpId="0"/>
      <p:bldP spid="33797" grpId="0"/>
      <p:bldP spid="3380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Picture 5" descr="974ac76887e9a13b12e4fd97c617208b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9938" name="Rectangle 2"/>
          <p:cNvSpPr>
            <a:spLocks noGrp="1"/>
          </p:cNvSpPr>
          <p:nvPr>
            <p:ph type="title" idx="4294967295"/>
          </p:nvPr>
        </p:nvSpPr>
        <p:spPr bwMode="auto">
          <a:xfrm>
            <a:off x="1476375" y="0"/>
            <a:ext cx="6707188" cy="1219200"/>
          </a:xfrm>
          <a:ln w="9525"/>
        </p:spPr>
        <p:txBody>
          <a:bodyPr wrap="square" lIns="91440" tIns="45720" rIns="91440" bIns="45720" numCol="1" compatLnSpc="1">
            <a:prstTxWarp prst="textNoShape">
              <a:avLst/>
            </a:prstTxWarp>
            <a:normAutofit fontScale="90000"/>
          </a:bodyPr>
          <a:lstStyle/>
          <a:p>
            <a:pPr eaLnBrk="1" hangingPunct="1">
              <a:defRPr/>
            </a:pPr>
            <a:r>
              <a:rPr lang="ru-RU" sz="3800" b="1" smtClean="0">
                <a:ln>
                  <a:noFill/>
                </a:ln>
                <a:solidFill>
                  <a:schemeClr val="bg1"/>
                </a:solidFill>
                <a:effectLst/>
                <a:latin typeface="Constantia" pitchFamily="18" charset="0"/>
              </a:rPr>
              <a:t>Что представляет собой психофизическое оружие?</a:t>
            </a:r>
          </a:p>
        </p:txBody>
      </p:sp>
      <p:sp>
        <p:nvSpPr>
          <p:cNvPr id="31750" name="Rectangle 6"/>
          <p:cNvSpPr>
            <a:spLocks noGrp="1"/>
          </p:cNvSpPr>
          <p:nvPr>
            <p:ph type="body" idx="4294967295"/>
          </p:nvPr>
        </p:nvSpPr>
        <p:spPr>
          <a:xfrm>
            <a:off x="395288" y="3141663"/>
            <a:ext cx="8229600" cy="2447925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ru-RU" sz="2000" smtClean="0">
                <a:solidFill>
                  <a:schemeClr val="bg1"/>
                </a:solidFill>
                <a:latin typeface="Constantia" pitchFamily="18" charset="0"/>
              </a:rPr>
              <a:t>Скрытность применения;</a:t>
            </a:r>
          </a:p>
          <a:p>
            <a:pPr>
              <a:lnSpc>
                <a:spcPct val="90000"/>
              </a:lnSpc>
            </a:pPr>
            <a:r>
              <a:rPr lang="ru-RU" sz="2000" smtClean="0">
                <a:solidFill>
                  <a:schemeClr val="bg1"/>
                </a:solidFill>
                <a:latin typeface="Constantia" pitchFamily="18" charset="0"/>
              </a:rPr>
              <a:t>Дистанционность и бесконтактность передачи, а также передача по бытовым средствам связи и коммуникациям;</a:t>
            </a:r>
          </a:p>
          <a:p>
            <a:pPr>
              <a:lnSpc>
                <a:spcPct val="90000"/>
              </a:lnSpc>
            </a:pPr>
            <a:r>
              <a:rPr lang="ru-RU" sz="2000" smtClean="0">
                <a:solidFill>
                  <a:schemeClr val="bg1"/>
                </a:solidFill>
                <a:latin typeface="Constantia" pitchFamily="18" charset="0"/>
              </a:rPr>
              <a:t>Избирательность;</a:t>
            </a:r>
          </a:p>
          <a:p>
            <a:pPr>
              <a:lnSpc>
                <a:spcPct val="90000"/>
              </a:lnSpc>
            </a:pPr>
            <a:r>
              <a:rPr lang="ru-RU" sz="2000" smtClean="0">
                <a:solidFill>
                  <a:schemeClr val="bg1"/>
                </a:solidFill>
                <a:latin typeface="Constantia" pitchFamily="18" charset="0"/>
              </a:rPr>
              <a:t>«Экологичность» воздействия; </a:t>
            </a:r>
          </a:p>
          <a:p>
            <a:pPr>
              <a:lnSpc>
                <a:spcPct val="90000"/>
              </a:lnSpc>
            </a:pPr>
            <a:r>
              <a:rPr lang="ru-RU" sz="2000" smtClean="0">
                <a:solidFill>
                  <a:schemeClr val="bg1"/>
                </a:solidFill>
                <a:latin typeface="Constantia" pitchFamily="18" charset="0"/>
              </a:rPr>
              <a:t>Экономичность разработок и производства и др.</a:t>
            </a:r>
          </a:p>
        </p:txBody>
      </p:sp>
      <p:sp>
        <p:nvSpPr>
          <p:cNvPr id="31751" name="Text Box 7"/>
          <p:cNvSpPr txBox="1">
            <a:spLocks noChangeArrowheads="1"/>
          </p:cNvSpPr>
          <p:nvPr/>
        </p:nvSpPr>
        <p:spPr bwMode="auto">
          <a:xfrm>
            <a:off x="179388" y="1341438"/>
            <a:ext cx="8569325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0">
                <a:solidFill>
                  <a:schemeClr val="bg1"/>
                </a:solidFill>
              </a:rPr>
              <a:t>Уникальность ПФО возводит его в ранг абсолютного оружия, доступного для всех организованных структур в военное и мирное время, в индивидуальном и глобальном масштабах, открыто и  скрыто и даже без осознания людьми самого факта нападения.</a:t>
            </a:r>
          </a:p>
        </p:txBody>
      </p:sp>
      <p:sp>
        <p:nvSpPr>
          <p:cNvPr id="31752" name="Text Box 8"/>
          <p:cNvSpPr txBox="1">
            <a:spLocks noChangeArrowheads="1"/>
          </p:cNvSpPr>
          <p:nvPr/>
        </p:nvSpPr>
        <p:spPr bwMode="auto">
          <a:xfrm>
            <a:off x="755650" y="2636838"/>
            <a:ext cx="734536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>
                <a:solidFill>
                  <a:schemeClr val="hlink"/>
                </a:solidFill>
              </a:rPr>
              <a:t>Основными поражающими факторами ПФО являются:</a:t>
            </a:r>
          </a:p>
        </p:txBody>
      </p:sp>
      <p:pic>
        <p:nvPicPr>
          <p:cNvPr id="31753" name="Picture 9" descr="1960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84888" y="5157788"/>
            <a:ext cx="2555875" cy="151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55" name="Picture 11" descr="106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4213" y="5157788"/>
            <a:ext cx="2447925" cy="151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4" name="AutoShape 13" descr="memory_mind"/>
          <p:cNvSpPr>
            <a:spLocks noChangeAspect="1" noChangeArrowheads="1"/>
          </p:cNvSpPr>
          <p:nvPr/>
        </p:nvSpPr>
        <p:spPr bwMode="auto">
          <a:xfrm>
            <a:off x="4343400" y="5524500"/>
            <a:ext cx="4495800" cy="318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31760" name="Picture 16" descr="memory_mind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19475" y="5157788"/>
            <a:ext cx="2305050" cy="144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6" name="AutoShape 17">
            <a:hlinkClick r:id="rId6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675688" y="6381750"/>
            <a:ext cx="468312" cy="476250"/>
          </a:xfrm>
          <a:prstGeom prst="actionButtonHome">
            <a:avLst/>
          </a:prstGeom>
          <a:solidFill>
            <a:srgbClr val="80808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99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17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17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17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175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175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175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175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17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17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17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38" grpId="0"/>
      <p:bldP spid="31750" grpId="0" build="p"/>
      <p:bldP spid="31751" grpId="0"/>
      <p:bldP spid="31752" grpId="0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"/>
        <a:ea typeface=""/>
        <a:cs typeface=""/>
      </a:majorFont>
      <a:minorFont>
        <a:latin typeface=""/>
        <a:ea typeface=""/>
        <a:cs typeface="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262</TotalTime>
  <Words>468</Words>
  <Application>Microsoft Office PowerPoint</Application>
  <PresentationFormat>Экран (4:3)</PresentationFormat>
  <Paragraphs>58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8" baseType="lpstr">
      <vt:lpstr>Arial</vt:lpstr>
      <vt:lpstr>Calibri</vt:lpstr>
      <vt:lpstr>Constantia</vt:lpstr>
      <vt:lpstr>Tahoma</vt:lpstr>
      <vt:lpstr>Times New Roman</vt:lpstr>
      <vt:lpstr>Wingdings 2</vt:lpstr>
      <vt:lpstr>Бумажная</vt:lpstr>
      <vt:lpstr>Презентация PowerPoint</vt:lpstr>
      <vt:lpstr>Содержание:</vt:lpstr>
      <vt:lpstr>Что такое зомбирование?</vt:lpstr>
      <vt:lpstr>Мифы.</vt:lpstr>
      <vt:lpstr>Виды зомбирования</vt:lpstr>
      <vt:lpstr>Презентация PowerPoint</vt:lpstr>
      <vt:lpstr>Типы зомбирования</vt:lpstr>
      <vt:lpstr>Самозомбирование</vt:lpstr>
      <vt:lpstr>Что представляет собой психофизическое оружие?</vt:lpstr>
      <vt:lpstr>Психотропное оружие</vt:lpstr>
      <vt:lpstr>Презентация PowerPoint</vt:lpstr>
    </vt:vector>
  </TitlesOfParts>
  <Company>*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Зомбирование</dc:title>
  <dc:creator>User</dc:creator>
  <cp:lastModifiedBy>Алексей Пастухов</cp:lastModifiedBy>
  <cp:revision>32</cp:revision>
  <dcterms:created xsi:type="dcterms:W3CDTF">2013-12-04T16:16:46Z</dcterms:created>
  <dcterms:modified xsi:type="dcterms:W3CDTF">2015-02-04T13:47:26Z</dcterms:modified>
</cp:coreProperties>
</file>