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5" r:id="rId6"/>
    <p:sldId id="266" r:id="rId7"/>
    <p:sldId id="267" r:id="rId8"/>
    <p:sldId id="261" r:id="rId9"/>
    <p:sldId id="262" r:id="rId10"/>
    <p:sldId id="270" r:id="rId11"/>
    <p:sldId id="271" r:id="rId12"/>
    <p:sldId id="272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yandex.ru/yandsearch?p=15&amp;text=%D0%BA%D0%B0%D1%80%D1%82%D0%B8%D0%BD%D0%BA%D0%B8%20%D0%B8%D0%BD%D0%B4%D0%B8%D0%B2%D0%B8%D0%B4%D1%83%D0%B0%D0%BB%D1%8C%D0%BD%D0%BE%D0%B5%20%20%D0%BE%D0%B1%D1%89%D0%B5%D0%BD%D0%B8%D0%B5%20%D0%B2%D0%BE%D1%81%D0%BF%D0%B8%D1%82%D0%B0%D1%82%D0%B5%D0%BB%D1%8F%20%20%D1%81%20%D1%80%D0%BE%D0%B4%D0%B8%D1%82%D0%B5%D0%BB%D1%8F%D0%BC%D0%B8&amp;img_url=900igr.net/datai/russkij-jazyk/Pravopisanie-bezudarnykh-okonchanij-suschestvitelnykh/0001-001-Pravopisanie-bezudarnykh-okonchanij-suschestvitelnykh.jpg&amp;pos=475&amp;rpt=simage" TargetMode="External"/><Relationship Id="rId3" Type="http://schemas.openxmlformats.org/officeDocument/2006/relationships/image" Target="../media/image4.jpeg"/><Relationship Id="rId7" Type="http://schemas.openxmlformats.org/officeDocument/2006/relationships/image" Target="../media/image6.jpeg"/><Relationship Id="rId2" Type="http://schemas.openxmlformats.org/officeDocument/2006/relationships/hyperlink" Target="http://images.yandex.ru/yandsearch?p=4&amp;text=%D0%B8%D0%BD%D0%B4%D0%B8%D0%B2%D0%B8%D0%B4%D1%83%D0%B0%D0%BB%D1%8C%D0%BD%D0%B0%D1%8F%20%D0%BF%D1%80%D0%BE%D0%B3%D1%80%D0%B0%D0%BC%D0%BC%D0%B0%20%D0%BF%D1%81%D0%B8%D1%85%D0%BE%D0%BB%D0%BE%D0%B3%D0%BE-%20%D0%BF%D0%B5%D0%B4%D0%B0%D0%B3%D0%BE%D0%B3%D0%B8%D1%87%D0%B5%D1%81%D0%BA%D0%BE%D0%B3%D0%BE%20%D1%81%D0%BE%D0%BF%D1%80%D0%BE%D0%B2%D0%BE%D0%B6%D0%B4%D0%B5%D0%BD%D0%B8%D1%8F%20%D0%B3%D0%B8%D0%BF%D0%B5%D1%80%D0%B0%D0%BA%D1%82%D0%B8%D0%B2%D0%BD%D0%BE%D0%B3%D0%BE%20%D1%80%D0%B5%D0%B1%D0%B5%D0%BD%D0%BA%D0%B0&amp;noreask=1&amp;img_url=cs10714.vkontakte.ru/u150403415/-14/x_68f70433.jpg&amp;pos=120&amp;rpt=simage&amp;lr=11333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images.yandex.ru/yandsearch?p=5&amp;text=%D0%B2%D1%81%D0%B5%D1%80%D0%BE%D1%81%D1%81%D0%B8%D0%B9%D1%81%D0%BA%D0%B8%D0%B5%20%D0%B4%D0%B5%D1%82%D1%81%D0%BA%D0%B8%D0%B5%20%D0%BA%D0%BE%D0%BD%D0%BA%D1%83%D1%80%D1%81%D1%8B%202012-2013&amp;noreask=1&amp;img_url=urdoma-school.ucoz.ru/Tradition/uchenik_goda.jpg&amp;pos=172&amp;rpt=simage&amp;lr=11333" TargetMode="External"/><Relationship Id="rId5" Type="http://schemas.openxmlformats.org/officeDocument/2006/relationships/image" Target="../media/image5.jpeg"/><Relationship Id="rId4" Type="http://schemas.openxmlformats.org/officeDocument/2006/relationships/hyperlink" Target="http://images.yandex.ru/yandsearch?p=3&amp;text=%D0%B2%D1%81%D0%B5%D1%80%D0%BE%D1%81%D1%81%D0%B8%D0%B9%D1%81%D0%BA%D0%B8%D0%B5%20%D0%B4%D0%B5%D1%82%D1%81%D0%BA%D0%B8%D0%B5%20%D0%BA%D0%BE%D0%BD%D0%BA%D1%83%D1%80%D1%81%D1%8B%202012-2013&amp;noreask=1&amp;img_url=kschool10.my1.ru/2010-2011Doc/OLimp/ingl1.jpg&amp;pos=95&amp;rpt=simage&amp;lr=11333" TargetMode="External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p=4&amp;text=%D0%B2%D1%81%D0%B5%D1%80%D0%BE%D1%81%D1%81%D0%B8%D0%B9%D1%81%D0%BA%D0%B8%D0%B5%20%D0%B4%D0%B5%D1%82%D1%81%D0%BA%D0%B8%D0%B5%20%D0%BA%D0%BE%D0%BD%D0%BA%D1%83%D1%80%D1%81%D1%8B%202012-2013&amp;noreask=1&amp;img_url=www.stihi.ru/pics/2011/07/10/3788.jpg&amp;pos=134&amp;rpt=simage&amp;lr=11333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img-fotki.yandex.ru/get/4607/valenta-mog.119/0_6c7b5_71d9b453_orig.jpg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like=http://s39.radikal.ru/i084/0809/7e/a357539e9561t.jpg&amp;p=5&amp;text=%D0%B4%D0%B5%D1%82%D0%B8%20%D0%B8%20%D1%80%D0%BE%D0%B4%D0%B8%D1%82%D0%B5%D0%BB%D0%B8%20%D0%BA%D0%B0%D1%80%D1%82%D0%B8%D0%BD%D0%BA%D0%B8&amp;img_url=http://cs9608.userapi.com/g3956852/c_bcb7f205.jpg&amp;pos=151&amp;rpt=simag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gif"/><Relationship Id="rId4" Type="http://schemas.openxmlformats.org/officeDocument/2006/relationships/hyperlink" Target="http://forumsmile.ru/pic2499.html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yandsearch?p=6&amp;text=%D0%B2%D1%81%D0%B5%D1%80%D0%BE%D1%81%D1%81%D0%B8%D0%B9%D1%81%D0%BA%D0%B8%D0%B5%20%D0%B4%D0%B5%D1%82%D1%81%D0%BA%D0%B8%D0%B5%20%D0%BA%D0%BE%D0%BD%D0%BA%D1%83%D1%80%D1%81%D1%8B%202012-2013&amp;noreask=1&amp;img_url=szkola15.sosnowiec.pl/z/szesciolatek.jpg&amp;pos=189&amp;rpt=simage&amp;lr=11333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forumsmile.ru/pic2552.html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hyperlink" Target="http://forumsmile.ru/pic2547.html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images.yandex.ru/yandsearch?text=%D0%BA%D0%B0%D1%80%D1%82%D0%B8%D0%BD%D0%BA%D0%B8%20%D0%BE%D0%B1%D1%89%D0%B5%D0%BD%D0%B8%D0%B5%20%D0%B2%D0%BE%D1%81%D0%BF%D0%B8%D1%82%D0%B0%D1%82%D0%B5%D0%BB%D1%8F%20%20%D1%81%20%D1%80%D0%BE%D0%B4%D0%B8%D1%82%D0%B5%D0%BB%D1%8F%D0%BC%D0%B8%20&amp;img_url=statusie.ru/uploads/posts/2012-08/1346322791_32946-Clipart-Illustration-Of-A-Proud-Mother-And-Father-Looking-At-A-Family-Photo-Album-With-Their-Son.jpg&amp;pos=16&amp;rpt=simag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6632"/>
            <a:ext cx="7772400" cy="2304256"/>
          </a:xfrm>
        </p:spPr>
        <p:txBody>
          <a:bodyPr>
            <a:normAutofit fontScale="90000"/>
          </a:bodyPr>
          <a:lstStyle/>
          <a:p>
            <a:r>
              <a:rPr lang="ru-RU" sz="4000" b="1" cap="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 готовность ребенка  к  школе</a:t>
            </a:r>
            <a:br>
              <a:rPr lang="ru-RU" sz="4000" b="1" cap="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cap="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4000" b="1" cap="all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материалам Б.С</a:t>
            </a:r>
            <a:r>
              <a:rPr lang="ru-RU" sz="18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Волков и Н.В. Волкова </a:t>
            </a:r>
            <a:r>
              <a:rPr lang="ru-RU" sz="18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8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8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sz="18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подготовить ребенка к школе"</a:t>
            </a:r>
            <a:r>
              <a:rPr lang="ru-RU" sz="1800" dirty="0"/>
              <a:t/>
            </a:r>
            <a:br>
              <a:rPr lang="ru-RU" sz="1800" dirty="0"/>
            </a:br>
            <a:endParaRPr lang="ru-RU" sz="2400" b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3968" y="5373216"/>
            <a:ext cx="4744616" cy="1008112"/>
          </a:xfrm>
        </p:spPr>
        <p:txBody>
          <a:bodyPr>
            <a:normAutofit/>
          </a:bodyPr>
          <a:lstStyle/>
          <a:p>
            <a:r>
              <a:rPr lang="ru-RU" sz="2400" b="1" cap="all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Подготовил: Лопарева  а. с., </a:t>
            </a:r>
          </a:p>
          <a:p>
            <a:r>
              <a:rPr lang="ru-RU" sz="2400" b="1" cap="all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 - психолог</a:t>
            </a:r>
            <a:endParaRPr lang="ru-RU" sz="2400" b="1" cap="all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 descr="PE03254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350" y="3933056"/>
            <a:ext cx="25146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www.festivals.ru/M_GLOBUS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988840"/>
            <a:ext cx="2304256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veselajashkola.ru/wp-content/uploads/2011/09/63559473_9c41e0775cc2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478" y="1052736"/>
            <a:ext cx="8916522" cy="790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195736" y="2930431"/>
            <a:ext cx="432048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solidFill>
                  <a:srgbClr val="002060"/>
                </a:solidFill>
              </a:rPr>
              <a:t>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«Быть готовым к школе – не значит</a:t>
            </a:r>
          </a:p>
          <a:p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уметь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читать, писать и считать.</a:t>
            </a:r>
          </a:p>
          <a:p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готовым к школе – значит</a:t>
            </a:r>
          </a:p>
          <a:p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готовым всему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этому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научиться»</a:t>
            </a:r>
          </a:p>
          <a:p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               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ru-RU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Венгер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Л.А.</a:t>
            </a:r>
          </a:p>
          <a:p>
            <a:endParaRPr lang="ru-RU" b="1" cap="all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019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476745" y="260648"/>
            <a:ext cx="5400600" cy="1418456"/>
          </a:xfrm>
          <a:prstGeom prst="down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неподготовленности детей к школьному обучению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7624" y="1772816"/>
            <a:ext cx="66064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Тревожность. </a:t>
            </a:r>
            <a:r>
              <a:rPr lang="ru-RU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Высокая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тревожность приобретает устойчивость при постоянном недовольстве учебной работой ребенка со стороны учителя и родителей, обилие замечаний, упреков. </a:t>
            </a:r>
            <a:endParaRPr lang="ru-RU" b="1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Тревожность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возникает из-за страха что-то сделать плохо, неправильно. Такой же результат достигается в ситуации, когда ребенок учится хорошо, но родители ожидают от него большего и предъявляют завышенные требования, подчас не реальные.</a:t>
            </a:r>
            <a:b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Из-за нарастания тревожности и связанной с ней низкой самооценки, снижаются учебные достижения, закрепляется неуспех. Взрослые, не довольные низкой продуктивностью учебной работы ребенка, все больше и больше сосредотачиваются в общении с ним на этих вопросах, что усиливает эмоциональный дискомфорт.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475109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Выноска со стрелкой вниз 2"/>
          <p:cNvSpPr/>
          <p:nvPr/>
        </p:nvSpPr>
        <p:spPr>
          <a:xfrm>
            <a:off x="107504" y="14659"/>
            <a:ext cx="8928992" cy="1058416"/>
          </a:xfrm>
          <a:prstGeom prst="downArrowCallou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cap="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причины неподготовленности детей к школьному обучению</a:t>
            </a:r>
            <a:r>
              <a:rPr lang="ru-RU" cap="all" dirty="0"/>
              <a:t/>
            </a:r>
            <a:br>
              <a:rPr lang="ru-RU" cap="all" dirty="0"/>
            </a:br>
            <a:endParaRPr lang="ru-RU" dirty="0"/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03718"/>
            <a:ext cx="8784976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Негативистическая</a:t>
            </a:r>
            <a:r>
              <a:rPr lang="ru-RU" sz="16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демонстративность.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Демонстративность – особенность личности, связанная с повышенной потребностью в успехе и внимании к себе со стороны окружающих. Ребенок, обладающий этим свойством, ведет себя манерно. Его утрированные эмоциональные реакции служат средством достижения главной цели – обратить на себя внимание. Причина всего этого – недостаток похвалы. Негативизм распространяется не только на нормы школьной дисциплины, но и на учебные требования учителя. Не принимая учебные задачи, периодически «выпадая» из учебного процесса, ребенок не может овладеть необходимыми знаниями и способами действий, успешно учиться. Таким детям желательно найти возможность самореализации. Лучшее место для проявления демонстративности – сцена. Помимо участия в утренниках, концертах, спектаклях, детям походят другие виды художественной деятельности, в том числе и изобразительная.</a:t>
            </a:r>
            <a:b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 самое главное – снять или хотя бы ослабить подкрепление неприемлемых форм поведения. Задача взрослых – обходиться без нотаций и назиданий, не обращать, как можно менее эмоционально делать замечания и наказывать.</a:t>
            </a:r>
            <a:b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Мотивационная незрелость часто влечет за собой проблемы в знаниях, низкую продуктивность учебной деятельности.</a:t>
            </a:r>
            <a:b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тех случаях, когда внутренняя позиция школьника не удовлетворена, он может переживать устойчивое эмоциональное неблагополучие: ожидание успеха в школе, плохого отношения к себе, боязнь школы, нежелание посещать ее.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108158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48883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Психолого – педагогическая  помощь </a:t>
            </a:r>
            <a:r>
              <a:rPr lang="ru-RU" sz="24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детям с недостаточной готовностью к школьному обучению </a:t>
            </a:r>
            <a:r>
              <a:rPr lang="ru-RU" sz="24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 стороны родителей и педагогов  должна </a:t>
            </a:r>
            <a:r>
              <a:rPr lang="ru-RU" sz="24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быть направлена на</a:t>
            </a:r>
            <a:r>
              <a:rPr lang="ru-RU" sz="24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sz="2400" b="1" cap="all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положительной </a:t>
            </a: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– концепции</a:t>
            </a:r>
            <a:endParaRPr lang="ru-RU" sz="2400" b="1" cap="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положительной концепции другого </a:t>
            </a: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человека</a:t>
            </a:r>
            <a:endParaRPr lang="ru-RU" sz="2400" b="1" cap="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мотивации достижения </a:t>
            </a: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успеха</a:t>
            </a:r>
            <a:endParaRPr lang="ru-RU" sz="2400" b="1" cap="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потребности в общении и коммуникативных </a:t>
            </a:r>
            <a:r>
              <a:rPr lang="ru-RU" sz="24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умений</a:t>
            </a:r>
            <a: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400" b="1" cap="all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25830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Анна\Desktop\К\Побольше всем солнечных радостных дней!.gif" title="Успехов вам и вашим детям!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20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260649"/>
            <a:ext cx="8568952" cy="3816424"/>
          </a:xfrm>
        </p:spPr>
        <p:txBody>
          <a:bodyPr rtlCol="0">
            <a:normAutofit fontScale="25000" lnSpcReduction="20000"/>
          </a:bodyPr>
          <a:lstStyle/>
          <a:p>
            <a:pPr algn="l">
              <a:lnSpc>
                <a:spcPct val="110000"/>
              </a:lnSpc>
              <a:defRPr/>
            </a:pPr>
            <a:r>
              <a:rPr lang="ru-RU" sz="96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школьному обучению     складывается из многих составляющих:</a:t>
            </a:r>
            <a:endParaRPr lang="ru-RU" sz="9600" dirty="0"/>
          </a:p>
          <a:p>
            <a:pPr algn="l">
              <a:lnSpc>
                <a:spcPct val="110000"/>
              </a:lnSpc>
              <a:defRPr/>
            </a:pPr>
            <a:endParaRPr lang="ru-RU" sz="96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71500" indent="-571500" algn="l">
              <a:lnSpc>
                <a:spcPct val="170000"/>
              </a:lnSpc>
              <a:buFont typeface="Wingdings" panose="05000000000000000000" pitchFamily="2" charset="2"/>
              <a:buChar char="q"/>
              <a:defRPr/>
            </a:pPr>
            <a:r>
              <a:rPr lang="ru-RU" sz="96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готовность</a:t>
            </a:r>
          </a:p>
          <a:p>
            <a:pPr marL="457200" indent="-457200" algn="l">
              <a:lnSpc>
                <a:spcPct val="170000"/>
              </a:lnSpc>
              <a:buFont typeface="Wingdings" panose="05000000000000000000" pitchFamily="2" charset="2"/>
              <a:buChar char="q"/>
              <a:defRPr/>
            </a:pPr>
            <a:r>
              <a:rPr lang="ru-RU" sz="96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Социально-коммуникативная </a:t>
            </a:r>
          </a:p>
          <a:p>
            <a:pPr algn="l">
              <a:lnSpc>
                <a:spcPct val="170000"/>
              </a:lnSpc>
              <a:defRPr/>
            </a:pPr>
            <a:r>
              <a:rPr lang="ru-RU" sz="96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96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готовность </a:t>
            </a:r>
          </a:p>
          <a:p>
            <a:pPr marL="457200" indent="-457200" algn="l">
              <a:lnSpc>
                <a:spcPct val="170000"/>
              </a:lnSpc>
              <a:buFont typeface="Wingdings" panose="05000000000000000000" pitchFamily="2" charset="2"/>
              <a:buChar char="q"/>
              <a:defRPr/>
            </a:pPr>
            <a:r>
              <a:rPr lang="ru-RU" sz="96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Психологическая готовность</a:t>
            </a:r>
            <a:r>
              <a:rPr lang="ru-RU" sz="24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9" name="Рисунок 8" descr="http://im5-tub-ru.yandex.net/i?id=460100721-53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5233" y="2066553"/>
            <a:ext cx="1971675" cy="1428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im3-tub-ru.yandex.net/i?id=333728124-57-72&amp;n=21">
            <a:hlinkClick r:id="rId4" tgtFrame="&quot;_blank&quot;"/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09678"/>
            <a:ext cx="2456881" cy="229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http://im2-tub-ru.yandex.net/i?id=488170216-64-72&amp;n=21">
            <a:hlinkClick r:id="rId6" tgtFrame="&quot;_blank&quot;"/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7741" y="4209677"/>
            <a:ext cx="1556280" cy="2298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Рисунок 13" descr="http://im4-tub-ru.yandex.net/i?id=269901867-65-72&amp;n=21">
            <a:hlinkClick r:id="rId8" tgtFrame="&quot;_blank&quot;"/>
          </p:cNvPr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836712"/>
            <a:ext cx="1438275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209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Блок-схема: перфолента 4"/>
          <p:cNvSpPr/>
          <p:nvPr/>
        </p:nvSpPr>
        <p:spPr>
          <a:xfrm>
            <a:off x="5796136" y="116632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alt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ФИЗИЧЕСКАЯ ГОТОВНОСТЬ</a:t>
            </a:r>
            <a:endParaRPr lang="ru-RU" sz="2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535613"/>
            <a:ext cx="60486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Общее </a:t>
            </a:r>
            <a:r>
              <a:rPr lang="ru-RU" altLang="ru-RU" sz="2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физическое состояние </a:t>
            </a:r>
            <a:r>
              <a:rPr lang="ru-RU" altLang="ru-RU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</a:t>
            </a:r>
            <a:r>
              <a:rPr lang="ru-RU" altLang="ru-RU" sz="2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altLang="ru-RU" sz="2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показатели </a:t>
            </a:r>
            <a:r>
              <a:rPr lang="ru-RU" altLang="ru-RU" sz="2000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соответствующие нормам физического развития (рост, </a:t>
            </a:r>
            <a:r>
              <a:rPr lang="ru-RU" altLang="ru-RU" sz="2000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вес)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</a:t>
            </a:r>
            <a:r>
              <a:rPr lang="ru-RU" altLang="ru-RU" sz="2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органов чувств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Состояние нервной системы</a:t>
            </a:r>
            <a:endParaRPr lang="ru-RU" altLang="ru-RU" sz="2000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Мелкая моторика пальцев</a:t>
            </a:r>
            <a:endParaRPr lang="ru-RU" altLang="ru-RU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3" name="Picture 1" descr="i?id=139767478-6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00808"/>
            <a:ext cx="2578100" cy="20882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 descr="http://im2-tub-ru.yandex.net/i?id=457518156-53-72&amp;n=21">
            <a:hlinkClick r:id="rId3" tgtFrame="&quot;_blank&quot;"/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2383" y="4077072"/>
            <a:ext cx="2749577" cy="2160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62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5508104" y="0"/>
            <a:ext cx="3312368" cy="1484784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Социально-коммуникативная готовность</a:t>
            </a:r>
            <a:endParaRPr lang="ru-RU" sz="20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116632"/>
            <a:ext cx="878497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Формирование </a:t>
            </a:r>
            <a:r>
              <a:rPr lang="ru-RU" alt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готовности к принятию </a:t>
            </a:r>
            <a:endParaRPr lang="ru-RU" altLang="ru-RU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altLang="ru-RU" b="1" i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новой </a:t>
            </a:r>
            <a:r>
              <a:rPr lang="ru-RU" altLang="ru-RU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социальной </a:t>
            </a:r>
            <a:r>
              <a:rPr lang="ru-RU" altLang="ru-RU" b="1" i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позиции</a:t>
            </a:r>
          </a:p>
          <a:p>
            <a:r>
              <a:rPr lang="ru-RU" altLang="ru-RU" b="1" i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школьника</a:t>
            </a:r>
            <a:r>
              <a:rPr lang="ru-RU" alt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</a:t>
            </a:r>
            <a:r>
              <a:rPr lang="ru-RU" altLang="ru-RU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положения школьника</a:t>
            </a:r>
            <a:r>
              <a:rPr lang="ru-RU" alt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altLang="ru-RU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altLang="ru-RU" sz="1600" b="1" cap="all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sz="16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 готовность </a:t>
            </a:r>
            <a:r>
              <a:rPr lang="ru-RU" altLang="ru-RU" sz="16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выражается в </a:t>
            </a:r>
            <a:endParaRPr lang="ru-RU" altLang="ru-RU" sz="1600" b="1" cap="al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altLang="ru-RU" sz="16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определенном </a:t>
            </a:r>
            <a:r>
              <a:rPr lang="ru-RU" altLang="ru-RU" sz="16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отношении ребенка к школе, к учителю </a:t>
            </a:r>
            <a:endParaRPr lang="ru-RU" altLang="ru-RU" sz="1600" b="1" cap="al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altLang="ru-RU" sz="16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</a:t>
            </a:r>
            <a:r>
              <a:rPr lang="ru-RU" altLang="ru-RU" sz="16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учебной деятельности, к сверстникам, родным и близким, </a:t>
            </a:r>
            <a:endParaRPr lang="ru-RU" altLang="ru-RU" sz="1600" b="1" cap="all" dirty="0" smtClean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</a:pPr>
            <a:r>
              <a:rPr lang="ru-RU" altLang="ru-RU" sz="1600" b="1" cap="all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altLang="ru-RU" sz="1600" b="1" cap="all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самому себе.</a:t>
            </a:r>
          </a:p>
          <a:p>
            <a:pPr>
              <a:buFontTx/>
              <a:buNone/>
            </a:pPr>
            <a:r>
              <a:rPr lang="ru-RU" alt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sz="1600" b="1" cap="all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</a:t>
            </a:r>
            <a:r>
              <a:rPr lang="ru-RU" altLang="ru-RU" sz="1600" b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школе</a:t>
            </a:r>
            <a:r>
              <a:rPr lang="ru-RU" altLang="ru-RU" sz="1600" b="1" cap="all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alt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Выполнять правила школьного режима</a:t>
            </a:r>
            <a:r>
              <a:rPr lang="ru-RU" altLang="ru-RU" sz="1600" b="1" cap="all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</a:p>
          <a:p>
            <a:pPr>
              <a:buFontTx/>
              <a:buNone/>
            </a:pPr>
            <a:r>
              <a:rPr lang="ru-RU" altLang="ru-RU" sz="1600" b="1" cap="all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своевременно приходить на занятия, выполнять учебные задания. 	</a:t>
            </a:r>
            <a:endParaRPr lang="ru-RU" altLang="ru-RU" sz="1600" b="1" cap="all" dirty="0" smtClean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600" b="1" cap="all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sz="1600" b="1" cap="all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</a:t>
            </a:r>
            <a:r>
              <a:rPr lang="ru-RU" altLang="ru-RU" sz="1600" b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учителю и учебной деятельности</a:t>
            </a:r>
            <a:r>
              <a:rPr lang="ru-RU" altLang="ru-RU" sz="1600" b="1" cap="all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alt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Правильно воспринимать ситуации урока, правильно воспринимать истинный смысл действий учителя, его профессиональную роль.</a:t>
            </a:r>
            <a:b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altLang="ru-RU" sz="1600" b="1" cap="all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sz="1600" b="1" cap="all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</a:t>
            </a:r>
            <a:r>
              <a:rPr lang="ru-RU" altLang="ru-RU" sz="1600" b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сверстникам</a:t>
            </a:r>
            <a:r>
              <a:rPr lang="ru-RU" alt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Должны быть развиты такие качества личности, которые помогли бы </a:t>
            </a:r>
            <a:r>
              <a:rPr lang="ru-RU" altLang="ru-RU" sz="16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общаться и взаимодействовать со сверстниками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altLang="ru-RU" sz="16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уступать в одних обстоятельствах и не уступать в других. </a:t>
            </a:r>
            <a:r>
              <a:rPr lang="ru-RU" altLang="ru-RU" sz="1600" b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Каждый ребенок должен уметь быть членом детского общества и совместно действовать с другими детьми </a:t>
            </a:r>
          </a:p>
          <a:p>
            <a:r>
              <a:rPr lang="ru-RU" altLang="ru-RU" sz="1600" b="1" i="1" cap="all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Отношение </a:t>
            </a:r>
            <a:r>
              <a:rPr lang="ru-RU" altLang="ru-RU" sz="1600" b="1" i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родным и близким.</a:t>
            </a:r>
            <a:r>
              <a:rPr lang="ru-RU" altLang="ru-RU" sz="1600" b="1" i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1600" b="1" i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Имея личное пространство в семье, ребенок должен испытывать </a:t>
            </a:r>
            <a:r>
              <a:rPr lang="ru-RU" altLang="ru-RU" sz="1600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уважительное отношение родных к его новой роли ученика. </a:t>
            </a:r>
            <a:r>
              <a:rPr lang="ru-RU" altLang="ru-RU" sz="1600" b="1" i="1" cap="all" dirty="0" smtClean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Отношение </a:t>
            </a:r>
            <a:r>
              <a:rPr lang="ru-RU" altLang="ru-RU" sz="1600" b="1" i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самому себе, к своим способностям, к своей деятельности, ее результатам. </a:t>
            </a:r>
            <a:r>
              <a:rPr lang="ru-RU" altLang="ru-RU" sz="1600" b="1" i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Иметь адекватную самооценку.</a:t>
            </a:r>
            <a:r>
              <a:rPr lang="ru-RU" altLang="ru-RU" sz="1600" b="1" i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Высокая самооценка может вызывать неправильную реакцию на замечания учителя. В результате может оказаться, что "школа плохая", "учитель злой»…</a:t>
            </a:r>
          </a:p>
          <a:p>
            <a:pPr algn="ctr">
              <a:buFontTx/>
              <a:buNone/>
            </a:pPr>
            <a:r>
              <a:rPr lang="ru-RU" altLang="ru-RU" sz="1600" b="1" i="1" cap="all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</a:t>
            </a:r>
            <a:r>
              <a:rPr lang="ru-RU" altLang="ru-RU" sz="1600" b="1" i="1" cap="all" dirty="0">
                <a:solidFill>
                  <a:srgbClr val="99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должен уметь правильно оценивать себя и свое поведение.</a:t>
            </a:r>
            <a:endParaRPr lang="ru-RU" altLang="ru-RU" sz="1600" b="1" cap="all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 descr="http://li-web.ru/">
            <a:hlinkClick r:id="rId2" tgtFrame="blank"/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4554" y="1484784"/>
            <a:ext cx="1752600" cy="1257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48123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889844"/>
            <a:ext cx="864096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Психологическая 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школе </a:t>
            </a:r>
            <a:endParaRPr lang="ru-RU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Подразумевает  определенный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сформированности: общей </a:t>
            </a:r>
          </a:p>
          <a:p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осведомленности и социально-бытовой ориентировки; знаний и представлений об окружающем мире; умственных операций, действий и навыков; произвольной регуляцией деятельности и поведения; познавательной активности; речевого развития.</a:t>
            </a:r>
            <a:b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школе - это </a:t>
            </a:r>
            <a:endParaRPr lang="ru-RU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комплексный 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показатель, позволяющий прогнозировать успешность или </a:t>
            </a:r>
            <a:r>
              <a:rPr lang="ru-RU" b="1" cap="all" dirty="0" err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неуспешность</a:t>
            </a:r>
            <a:r>
              <a:rPr lang="ru-RU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обучения первоклассника. </a:t>
            </a:r>
            <a:endParaRPr lang="ru-RU" b="1" cap="all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к школе включает в себя следующие параметры психического развития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endParaRPr lang="ru-RU" b="1" cap="all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мотивационная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учению в школе, или наличие учебной </a:t>
            </a: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мотивации</a:t>
            </a:r>
            <a:endParaRPr lang="ru-RU" b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определенный 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развития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произвольного поведения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позволяющий ученику выполнять требования </a:t>
            </a: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учителя</a:t>
            </a:r>
            <a:endParaRPr lang="ru-RU" b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определенный 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уровень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интеллектуального развития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подразумевающий владение ребенком простыми </a:t>
            </a:r>
            <a:endParaRPr lang="ru-RU" b="1" cap="all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операциями обобщения</a:t>
            </a:r>
            <a:endParaRPr lang="ru-RU" b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ru-RU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хорошее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фонематического </a:t>
            </a:r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слуха и речи</a:t>
            </a:r>
            <a:endParaRPr lang="ru-RU" b="1" cap="all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5724128" y="1129"/>
            <a:ext cx="321865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sz="24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400" dirty="0"/>
          </a:p>
        </p:txBody>
      </p:sp>
      <p:pic>
        <p:nvPicPr>
          <p:cNvPr id="5" name="Рисунок 4" descr="http://im4-tub-ru.yandex.net/i?id=518761158-67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4869160"/>
            <a:ext cx="1512168" cy="187220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24" descr="http://forumsmile.ru/u/f/8/1/f81fe1c51667cc5201455ee53bed3c9b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1"/>
            <a:ext cx="1368152" cy="773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9901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6084168" y="0"/>
            <a:ext cx="2736304" cy="105273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Мотивационная </a:t>
            </a:r>
            <a:endParaRPr lang="ru-RU" altLang="ru-RU" sz="2000" b="1" cap="all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</a:t>
            </a:r>
            <a:endParaRPr lang="ru-RU" sz="2000" cap="all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428800" y="2060848"/>
            <a:ext cx="6678488" cy="42196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b="1" cap="all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Позиция </a:t>
            </a:r>
            <a:r>
              <a:rPr lang="ru-RU" altLang="ru-RU" b="1" cap="all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дошкольника</a:t>
            </a: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привлекают чисто внешние школьные атрибуты (ранец, звонок, новые школьные принадлежности)</a:t>
            </a:r>
          </a:p>
          <a:p>
            <a:pPr>
              <a:lnSpc>
                <a:spcPct val="90000"/>
              </a:lnSpc>
            </a:pP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sz="2000" b="1" cap="all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Позиция </a:t>
            </a:r>
            <a:r>
              <a:rPr lang="ru-RU" altLang="ru-RU" sz="2000" b="1" cap="all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ученика</a:t>
            </a:r>
            <a:r>
              <a:rPr lang="ru-RU" altLang="ru-RU" sz="2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привлекают атрибуты учения (ему нравится читать, писать, решать).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alt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ученика важен высокий уровень познавательной активности.</a:t>
            </a:r>
            <a:r>
              <a:rPr lang="ru-RU" altLang="ru-RU" sz="24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Познавательная активность - это потребность ребенка в новых впечатлениях. </a:t>
            </a:r>
          </a:p>
          <a:p>
            <a:pPr>
              <a:lnSpc>
                <a:spcPct val="90000"/>
              </a:lnSpc>
            </a:pPr>
            <a:endParaRPr lang="ru-RU" altLang="ru-RU" b="1" u="sng" cap="all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90000"/>
              </a:lnSpc>
            </a:pPr>
            <a:r>
              <a:rPr lang="ru-RU" altLang="ru-RU" b="1" cap="all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b="1" cap="all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altLang="ru-RU" b="1" u="sng" cap="all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Любознателен </a:t>
            </a:r>
            <a:r>
              <a:rPr lang="ru-RU" altLang="ru-RU" b="1" u="sng" cap="all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 ваш ребенок?</a:t>
            </a: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lnSpc>
                <a:spcPct val="90000"/>
              </a:lnSpc>
            </a:pPr>
            <a:r>
              <a:rPr lang="ru-RU" alt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Попробуйте предложить ему отгадать какой-либо задуманный Вами предмет, задавая вопросы. Одни дети задают множество вопросов и требуют продолжения игры, а другие отгадают кое-как один предмет, а дальше играть отказываются. </a:t>
            </a: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79512" y="116632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000" dirty="0"/>
          </a:p>
        </p:txBody>
      </p:sp>
      <p:pic>
        <p:nvPicPr>
          <p:cNvPr id="6" name="Рисунок 5" descr="http://im0-tub-ru.yandex.net/i?id=232833829-02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74121"/>
            <a:ext cx="992882" cy="14287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7088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268760"/>
            <a:ext cx="7056784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0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Это </a:t>
            </a:r>
            <a:r>
              <a:rPr lang="ru-RU" altLang="ru-RU" sz="20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ребенка </a:t>
            </a:r>
            <a:r>
              <a:rPr lang="ru-RU" altLang="ru-RU" sz="20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проявлять волевые </a:t>
            </a:r>
            <a:r>
              <a:rPr lang="ru-RU" altLang="ru-RU" sz="2000" b="1" cap="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усилия: </a:t>
            </a:r>
            <a:endParaRPr lang="ru-RU" altLang="ru-RU" sz="2000" b="1" cap="all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b="1" cap="all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сдерживать свои </a:t>
            </a: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эмоции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самостоятельность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усидчивость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способность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планировать свои </a:t>
            </a: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действия</a:t>
            </a:r>
          </a:p>
          <a:p>
            <a:pPr marL="342900" indent="-342900">
              <a:lnSpc>
                <a:spcPct val="8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действовать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</a:t>
            </a: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правилу</a:t>
            </a:r>
            <a:endParaRPr lang="ru-RU" altLang="ru-RU" sz="2000" b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000" b="1" i="1" cap="all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altLang="ru-RU" sz="2000" b="1" i="1" cap="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altLang="ru-RU" sz="2000" b="1" i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Ребенок </a:t>
            </a:r>
            <a:r>
              <a:rPr lang="ru-RU" altLang="ru-RU" sz="2000" b="1" i="1" cap="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должен уметь</a:t>
            </a:r>
            <a:r>
              <a:rPr lang="ru-RU" altLang="ru-RU" sz="2000" b="1" i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altLang="ru-RU" sz="2000" b="1" i="1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Понимать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принимать задачу, ее цель.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Спланировать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свою деятельность.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Подбирать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средства для достижения цели.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Преодолевать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трудности, достигая результат.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Оценивать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результаты деятельности.</a:t>
            </a:r>
          </a:p>
          <a:p>
            <a:pPr marL="457200" indent="-457200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ru-RU" alt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Принимать </a:t>
            </a:r>
            <a:r>
              <a:rPr lang="ru-RU" alt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помощь взрослых при выполнении задания</a:t>
            </a:r>
            <a:r>
              <a:rPr lang="ru-RU" altLang="ru-RU" sz="2000" b="1" i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alt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br>
              <a:rPr lang="ru-RU" altLang="ru-RU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altLang="ru-RU" sz="2000" b="1" i="1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6444208" y="22363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algn="ctr"/>
            <a:r>
              <a:rPr 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Произвольность поведения</a:t>
            </a:r>
            <a:endParaRPr lang="ru-RU" sz="2000" cap="all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331070" y="22363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000" dirty="0"/>
          </a:p>
        </p:txBody>
      </p:sp>
      <p:pic>
        <p:nvPicPr>
          <p:cNvPr id="6" name="Picture 2" descr="http://forumsmile.ru/u/6/4/2/64204645cd1f13aa028c08be66f153cf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5421" y="2492896"/>
            <a:ext cx="1456150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5972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Блок-схема: перфолента 2"/>
          <p:cNvSpPr/>
          <p:nvPr/>
        </p:nvSpPr>
        <p:spPr>
          <a:xfrm>
            <a:off x="6300192" y="1129"/>
            <a:ext cx="2642592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интеллектуальная </a:t>
            </a:r>
            <a:r>
              <a:rPr 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2076" y="1021825"/>
            <a:ext cx="85143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Интеллектуальный аспект </a:t>
            </a:r>
            <a:r>
              <a:rPr lang="ru-RU" sz="16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готовности </a:t>
            </a:r>
            <a:r>
              <a:rPr lang="ru-RU" sz="16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</a:t>
            </a:r>
            <a:r>
              <a:rPr lang="ru-RU" sz="16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школе </a:t>
            </a:r>
            <a:r>
              <a:rPr lang="ru-RU" sz="1600" b="1" cap="all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endParaRPr lang="ru-RU" sz="1600" b="1" cap="all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уровень  развития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познавательной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сферы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психики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затрагивает 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такие психические  функции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как </a:t>
            </a:r>
            <a:r>
              <a:rPr lang="ru-RU" sz="16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восприятие, </a:t>
            </a:r>
            <a:endParaRPr lang="ru-RU" sz="1600" b="1" cap="all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sz="16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6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память, мышление</a:t>
            </a:r>
            <a:r>
              <a:rPr lang="ru-RU" sz="16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sz="1600" b="1" cap="all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речь, воображение.</a:t>
            </a:r>
          </a:p>
          <a:p>
            <a:r>
              <a:rPr lang="ru-RU" sz="16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Восприятие: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Информацию о внешнем мире мы получаем по нескольким каналам восприятия, в том числе по зрительному и слуховому. Целостный образ окружающего мира формируется на основе разных видов восприятия. Но когда в восприятии лидируют зрение, то ребенок может "не слышать" обращенных к нему слов. Его не дозовешься, если он занят рассматриванием картинок или рисованием. То, что он видит, ему интересно в данный момент, поэтому он может не слышать того, что ему говорят. Усвоение учебного материала, поступающего через все каналы восприятия улучшается, когда он становится предметом осознания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1600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16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16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</a:t>
            </a:r>
            <a:r>
              <a:rPr lang="ru-RU" sz="16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важным показателем развития внимания является</a:t>
            </a:r>
          </a:p>
          <a:p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то, что в деятельности ребенка появляется действие по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правилу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первый необходимый элемент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произвольного  внимания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Вызывает тревогу ребенок 6, а особенно 7 лет, который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в состоянии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сосредоточиться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необходимой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не интересной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деятельности  хотя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 5-10 минут.</a:t>
            </a:r>
          </a:p>
          <a:p>
            <a:r>
              <a:rPr lang="ru-RU" sz="1600" b="1" cap="all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ru-RU" sz="1600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Память</a:t>
            </a:r>
            <a:r>
              <a:rPr lang="ru-RU" sz="1600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ребенка 6 – 7 лет вполне доступно такое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  -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запомнить 10 слов, не связанных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  смыслу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В первый раз он повторит от 2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  5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слов. Можно называть слова еще раз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  после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– 4 предъявлений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 обычно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запоминает более половины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слов.  Если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ребенок 6 – 7 лет не может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запомнить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3-х слов с 4-го предъявления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возможно, ему необходима </a:t>
            </a:r>
            <a:r>
              <a:rPr lang="ru-RU" sz="1600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 невропатолога</a:t>
            </a:r>
            <a:r>
              <a:rPr lang="ru-RU" sz="1600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endParaRPr lang="ru-RU" sz="1600" b="1" cap="all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183228" y="116632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000" dirty="0"/>
          </a:p>
        </p:txBody>
      </p:sp>
      <p:pic>
        <p:nvPicPr>
          <p:cNvPr id="7" name="Picture 8" descr="http://forumsmile.ru/u/9/4/2/94208d162d37da078121aa7ff1000255.gif">
            <a:hlinkClick r:id="rId2"/>
          </p:cNvPr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8417" y="764704"/>
            <a:ext cx="1181100" cy="14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047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482" y="1189247"/>
            <a:ext cx="873830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Мышление</a:t>
            </a:r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совершенствуется наглядно-действенное мышление </a:t>
            </a:r>
          </a:p>
          <a:p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(манипулирование предметами), улучшается наглядно - образное мышление (манипулирование образами и представлениями). Например, дети  этого возраста уже могут понять, что  такое план комнаты и  С помощью схематичного изображения групповой  комнаты дети могут найти спрятанную игрушку. начинают активно формироваться  предпосылки логического мышления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r>
              <a:rPr lang="ru-RU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речь: 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звукопроизношение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 эмоциональная культура речи. Должен быть развит фонематический слух, иначе ребенок произносит вместо слова рыба - </a:t>
            </a:r>
            <a:r>
              <a:rPr lang="ru-RU" b="1" cap="all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лыба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будут возникать ошибки в грамотности, ребенок будет пропускать 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слова. Невыразительная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речь ведет к плохому усвоению знаков препинания, ребенок будет плохо читать стихи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должна быть развита разговорная речь. Он должен выражать свои мысли ясно, передавать связно то, что слышал, что встретил на прогулке, на празднике. Ребенок должен уметь выделить в рассказе главное, передавать рассказ по определенному плану</a:t>
            </a:r>
            <a:r>
              <a:rPr lang="ru-RU" b="1" cap="all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b="1" cap="all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cap="all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Воображение: </a:t>
            </a:r>
            <a:r>
              <a:rPr lang="ru-RU" b="1" cap="all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становится активным – произвольным. А также воображение выполняет еще  одну роль – аффективно-защитную.  Она предохраняет растущую, легко ранимую душу ребенка от чрезмерно тяжелых переживаний и травм</a:t>
            </a:r>
            <a:endParaRPr lang="ru-RU" dirty="0"/>
          </a:p>
        </p:txBody>
      </p:sp>
      <p:sp>
        <p:nvSpPr>
          <p:cNvPr id="3" name="Блок-схема: перфолента 2"/>
          <p:cNvSpPr/>
          <p:nvPr/>
        </p:nvSpPr>
        <p:spPr>
          <a:xfrm>
            <a:off x="6084168" y="1129"/>
            <a:ext cx="285861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интеллектуальная готовность </a:t>
            </a:r>
            <a:endParaRPr lang="ru-RU" sz="2000" dirty="0">
              <a:solidFill>
                <a:srgbClr val="7030A0"/>
              </a:solidFill>
            </a:endParaRPr>
          </a:p>
        </p:txBody>
      </p:sp>
      <p:sp>
        <p:nvSpPr>
          <p:cNvPr id="4" name="Блок-схема: перфолента 3"/>
          <p:cNvSpPr/>
          <p:nvPr/>
        </p:nvSpPr>
        <p:spPr>
          <a:xfrm>
            <a:off x="467544" y="168551"/>
            <a:ext cx="2498576" cy="1020696"/>
          </a:xfrm>
          <a:prstGeom prst="flowChartPunchedTap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cap="all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Психологическая </a:t>
            </a:r>
            <a:r>
              <a:rPr lang="ru-RU" sz="2000" b="1" cap="all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готовность </a:t>
            </a:r>
            <a:endParaRPr lang="ru-RU" sz="2000" dirty="0"/>
          </a:p>
        </p:txBody>
      </p:sp>
      <p:pic>
        <p:nvPicPr>
          <p:cNvPr id="5" name="Рисунок 4" descr="http://im5-tub-ru.yandex.net/i?id=626779533-17-72&amp;n=21">
            <a:hlinkClick r:id="rId2" tgtFrame="&quot;_blank&quot;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95902"/>
            <a:ext cx="1428750" cy="1085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4367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1062</Words>
  <Application>Microsoft Office PowerPoint</Application>
  <PresentationFormat>Экран (4:3)</PresentationFormat>
  <Paragraphs>105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Психологическая  готовность ребенка  к  школе  по материалам Б.С. Волков и Н.В. Волкова  "Как подготовить ребенка к школе"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Психологическая  готовность ребенка  к  школе</dc:title>
  <dc:creator>Анна</dc:creator>
  <cp:lastModifiedBy>Анна</cp:lastModifiedBy>
  <cp:revision>96</cp:revision>
  <dcterms:created xsi:type="dcterms:W3CDTF">2014-01-29T22:46:41Z</dcterms:created>
  <dcterms:modified xsi:type="dcterms:W3CDTF">2014-01-30T03:20:40Z</dcterms:modified>
</cp:coreProperties>
</file>