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5" r:id="rId1"/>
  </p:sldMasterIdLst>
  <p:notesMasterIdLst>
    <p:notesMasterId r:id="rId13"/>
  </p:notesMasterIdLst>
  <p:handoutMasterIdLst>
    <p:handoutMasterId r:id="rId14"/>
  </p:handoutMasterIdLst>
  <p:sldIdLst>
    <p:sldId id="256" r:id="rId2"/>
    <p:sldId id="320" r:id="rId3"/>
    <p:sldId id="321" r:id="rId4"/>
    <p:sldId id="322" r:id="rId5"/>
    <p:sldId id="319" r:id="rId6"/>
    <p:sldId id="318" r:id="rId7"/>
    <p:sldId id="327" r:id="rId8"/>
    <p:sldId id="331" r:id="rId9"/>
    <p:sldId id="330" r:id="rId10"/>
    <p:sldId id="329" r:id="rId11"/>
    <p:sldId id="332" r:id="rId12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8C90DE8B-F077-4CEE-9993-692AE8124DD3}">
          <p14:sldIdLst>
            <p14:sldId id="256"/>
            <p14:sldId id="320"/>
            <p14:sldId id="321"/>
            <p14:sldId id="322"/>
            <p14:sldId id="319"/>
            <p14:sldId id="318"/>
            <p14:sldId id="327"/>
            <p14:sldId id="331"/>
            <p14:sldId id="330"/>
            <p14:sldId id="329"/>
            <p14:sldId id="33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A"/>
    <a:srgbClr val="006600"/>
    <a:srgbClr val="FDF58D"/>
    <a:srgbClr val="808080"/>
    <a:srgbClr val="FCFCFC"/>
    <a:srgbClr val="E8E8E8"/>
    <a:srgbClr val="FFD84B"/>
    <a:srgbClr val="FFFFFF"/>
    <a:srgbClr val="CC3300"/>
    <a:srgbClr val="FFC3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4660"/>
  </p:normalViewPr>
  <p:slideViewPr>
    <p:cSldViewPr>
      <p:cViewPr>
        <p:scale>
          <a:sx n="100" d="100"/>
          <a:sy n="100" d="100"/>
        </p:scale>
        <p:origin x="-1944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6083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6085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2A763A81-AD25-40A6-8560-6FC0EFBAA90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20180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81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81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81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0B000519-43F9-4E85-8A34-AAB662703262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28262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7" y="5052548"/>
            <a:ext cx="5637011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7D2D87-32E8-4C82-872C-9F8D00A6FFC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5" y="3132293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CCF101-EB47-4488-BA83-1C0DFB0B5D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9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7" y="731522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D26433-DB15-4232-A3A6-57580ADEC30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5440"/>
            <a:ext cx="8229600" cy="9271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07021F8-ABD0-4BC9-B58A-16757733A01B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01158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686383-FEDE-46A2-B4C9-D248F0E45A44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7" y="2172648"/>
            <a:ext cx="5966667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41" y="4607512"/>
            <a:ext cx="5970495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B9366-750C-4906-9C96-4FF3B5F71492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E1B5F24-B941-41F0-A66D-54E7878D687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3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926C9D-3A51-46BD-B9F7-BDFD0E93A49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D35883-7917-459F-B5F3-5798FFB66E4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423033-47C3-42B6-AA76-CACB90D1549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6" y="2209803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6" y="731521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6" y="3497803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510AD2-0B3A-4249-994A-70722A895B97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8" y="1010488"/>
            <a:ext cx="3694115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97B47D-B9A3-4B7E-B0D8-2F6658DD332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9" y="4464421"/>
            <a:ext cx="6383539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93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3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4" y="6172203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3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EB33D2C5-22AE-46A8-9B9F-F2D1C76D4BF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6" r:id="rId1"/>
    <p:sldLayoutId id="2147483667" r:id="rId2"/>
    <p:sldLayoutId id="2147483668" r:id="rId3"/>
    <p:sldLayoutId id="2147483669" r:id="rId4"/>
    <p:sldLayoutId id="2147483670" r:id="rId5"/>
    <p:sldLayoutId id="2147483671" r:id="rId6"/>
    <p:sldLayoutId id="2147483672" r:id="rId7"/>
    <p:sldLayoutId id="2147483673" r:id="rId8"/>
    <p:sldLayoutId id="2147483674" r:id="rId9"/>
    <p:sldLayoutId id="2147483675" r:id="rId10"/>
    <p:sldLayoutId id="2147483676" r:id="rId11"/>
    <p:sldLayoutId id="2147483677" r:id="rId12"/>
  </p:sldLayoutIdLs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552" y="476674"/>
            <a:ext cx="8256917" cy="6029343"/>
          </a:xfrm>
          <a:prstGeom prst="rect">
            <a:avLst/>
          </a:prstGeom>
          <a:ln>
            <a:solidFill>
              <a:srgbClr val="00339A"/>
            </a:solidFill>
          </a:ln>
        </p:spPr>
        <p:txBody>
          <a:bodyPr wrap="square">
            <a:spAutoFit/>
          </a:bodyPr>
          <a:lstStyle/>
          <a:p>
            <a:pPr marL="45720" algn="l" fontAlgn="auto">
              <a:spcBef>
                <a:spcPct val="2000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Принята </a:t>
            </a:r>
            <a:r>
              <a:rPr lang="ru-RU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на  </a:t>
            </a:r>
            <a:r>
              <a:rPr lang="ru-RU" sz="1200" b="1" i="1" u="sng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педагогическом совете </a:t>
            </a:r>
            <a:r>
              <a:rPr lang="ru-RU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</a:t>
            </a:r>
            <a:r>
              <a:rPr lang="ru-RU" sz="1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                      </a:t>
            </a:r>
            <a:r>
              <a:rPr lang="ru-RU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УТВЕРЖДАЮ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algn="l" fontAlgn="auto">
              <a:spcBef>
                <a:spcPct val="2000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Протокол № 1 7   </a:t>
            </a:r>
            <a:r>
              <a:rPr lang="ru-RU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от  06. </a:t>
            </a:r>
            <a:r>
              <a:rPr lang="ru-RU" sz="1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12.13                                                                                    Директор </a:t>
            </a:r>
            <a:r>
              <a:rPr lang="ru-RU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МБОУ «Средняя школа № 6 </a:t>
            </a:r>
            <a:endParaRPr lang="ru-RU" sz="12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fontAlgn="auto">
              <a:spcBef>
                <a:spcPct val="2000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1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                                                                             ________________О</a:t>
            </a:r>
            <a:r>
              <a:rPr lang="ru-RU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. И. Дзюба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fontAlgn="auto">
              <a:spcBef>
                <a:spcPct val="2000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                                                             </a:t>
            </a:r>
            <a:r>
              <a:rPr lang="ru-RU" sz="8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                                                       </a:t>
            </a:r>
            <a:endParaRPr lang="ru-RU" sz="800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lvl="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lvl="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lvl="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Программа</a:t>
            </a:r>
          </a:p>
          <a:p>
            <a:pPr marL="45720" lvl="0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«СОЦИАЛЬНО - ПЕДАГОГИЧЕСКАЯ ПОДДЕРЖКА </a:t>
            </a:r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УЧАЩИХСЯ </a:t>
            </a:r>
            <a:r>
              <a:rPr lang="ru-RU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ea typeface="Times New Roman"/>
                <a:cs typeface="Times New Roman" pitchFamily="18" charset="0"/>
              </a:rPr>
              <a:t>В ОБРАЗОВАТЕЛЬНОМ УЧРЕЖДЕНИИ»</a:t>
            </a:r>
          </a:p>
          <a:p>
            <a:pPr marL="45720" lvl="0" fontAlgn="auto">
              <a:spcBef>
                <a:spcPct val="2000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sz="800" b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Times New Roman"/>
            </a:endParaRPr>
          </a:p>
          <a:p>
            <a:pPr marL="45720" lvl="0" fontAlgn="auto">
              <a:spcBef>
                <a:spcPct val="2000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sz="800" b="1" dirty="0" smtClean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Times New Roman"/>
            </a:endParaRPr>
          </a:p>
          <a:p>
            <a:pPr marL="45720" lvl="0" fontAlgn="auto">
              <a:spcBef>
                <a:spcPct val="2000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sz="800" b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Times New Roman"/>
            </a:endParaRPr>
          </a:p>
          <a:p>
            <a:pPr marL="45720" lvl="0" fontAlgn="auto">
              <a:spcBef>
                <a:spcPct val="2000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sz="800" b="1" dirty="0">
              <a:solidFill>
                <a:prstClr val="black">
                  <a:lumMod val="75000"/>
                  <a:lumOff val="25000"/>
                </a:prstClr>
              </a:solidFill>
              <a:latin typeface="Arial"/>
              <a:ea typeface="Times New Roman"/>
            </a:endParaRPr>
          </a:p>
          <a:p>
            <a:pPr marL="45720" lvl="0" algn="r" fontAlgn="auto">
              <a:spcBef>
                <a:spcPct val="2000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Подготовила</a:t>
            </a:r>
            <a:r>
              <a:rPr lang="ru-RU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: социальный педагог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lvl="0" fontAlgn="auto">
              <a:spcBef>
                <a:spcPct val="2000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</a:t>
            </a:r>
            <a:r>
              <a:rPr lang="ru-RU" sz="1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        </a:t>
            </a:r>
            <a:r>
              <a:rPr lang="ru-RU" sz="1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           </a:t>
            </a:r>
            <a:r>
              <a:rPr lang="ru-RU" sz="1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МБОУ </a:t>
            </a:r>
            <a:r>
              <a:rPr lang="ru-RU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«Средняя школа №6»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lvl="0" fontAlgn="auto">
              <a:spcBef>
                <a:spcPct val="2000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</a:t>
            </a:r>
            <a:r>
              <a:rPr lang="ru-RU" sz="1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 </a:t>
            </a:r>
            <a:r>
              <a:rPr lang="ru-RU" sz="1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                                         </a:t>
            </a:r>
            <a:r>
              <a:rPr lang="ru-RU" sz="12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Парулина </a:t>
            </a:r>
            <a:r>
              <a:rPr lang="ru-RU" sz="12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В.Ю.</a:t>
            </a:r>
            <a:endParaRPr lang="ru-RU" sz="1200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lvl="0" algn="r" fontAlgn="auto">
              <a:spcBef>
                <a:spcPct val="2000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8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              </a:t>
            </a:r>
            <a:endParaRPr lang="ru-RU" sz="800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lvl="0" fontAlgn="auto">
              <a:spcBef>
                <a:spcPct val="2000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sz="8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lvl="0" fontAlgn="auto">
              <a:spcBef>
                <a:spcPct val="2000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sz="8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lvl="0" fontAlgn="auto">
              <a:spcBef>
                <a:spcPct val="2000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sz="8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lvl="0" fontAlgn="auto">
              <a:spcBef>
                <a:spcPct val="2000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sz="8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lvl="0" fontAlgn="auto">
              <a:spcBef>
                <a:spcPct val="2000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sz="10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lvl="0" fontAlgn="auto">
              <a:spcBef>
                <a:spcPct val="2000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sz="1000" b="1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lvl="0" fontAlgn="auto">
              <a:spcBef>
                <a:spcPct val="2000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sz="10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lvl="0" fontAlgn="auto">
              <a:spcBef>
                <a:spcPct val="2000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</a:pPr>
            <a:endParaRPr lang="ru-RU" sz="1000" b="1" dirty="0" smtClean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marL="45720" lvl="0" fontAlgn="auto">
              <a:spcBef>
                <a:spcPct val="2000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000" b="1" dirty="0" smtClean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г.  Когалым</a:t>
            </a:r>
            <a:r>
              <a:rPr lang="ru-RU" sz="1000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</a:p>
          <a:p>
            <a:pPr marL="45720" lvl="0" fontAlgn="auto">
              <a:spcBef>
                <a:spcPct val="20000"/>
              </a:spcBef>
              <a:spcAft>
                <a:spcPts val="0"/>
              </a:spcAft>
              <a:buClr>
                <a:srgbClr val="F14124">
                  <a:lumMod val="75000"/>
                </a:srgbClr>
              </a:buClr>
              <a:buSzPct val="130000"/>
            </a:pPr>
            <a:r>
              <a:rPr lang="ru-RU" sz="1000" b="1" dirty="0">
                <a:solidFill>
                  <a:prstClr val="black">
                    <a:lumMod val="75000"/>
                    <a:lumOff val="25000"/>
                  </a:prstClr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2013</a:t>
            </a:r>
            <a:endParaRPr lang="ru-RU" sz="1000" dirty="0">
              <a:solidFill>
                <a:prstClr val="black">
                  <a:lumMod val="75000"/>
                  <a:lumOff val="25000"/>
                </a:prstClr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347532" y="181914"/>
            <a:ext cx="8544949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работы с педагогами  МБОУ «Средняя школа № 6»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76769058"/>
              </p:ext>
            </p:extLst>
          </p:nvPr>
        </p:nvGraphicFramePr>
        <p:xfrm>
          <a:off x="347533" y="643579"/>
          <a:ext cx="8544948" cy="349180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92219"/>
                <a:gridCol w="1944216"/>
                <a:gridCol w="1656184"/>
                <a:gridCol w="1786760"/>
                <a:gridCol w="1165569"/>
              </a:tblGrid>
              <a:tr h="337149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Работа с педагогами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8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Консультации для учителей по их запросам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Социальный педагог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года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</a:tr>
              <a:tr h="4110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Помощь в организации классных часов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Социальный педагог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года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</a:tr>
              <a:tr h="388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Посещение семей детей первоклассников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Социальный педагог, классные руководители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Сентябрь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</a:tr>
              <a:tr h="82246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Посещение   семей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находящихся в социально опасном положении. 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Диагностика семей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Социальный педагог, классные руководители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Октябрь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</a:tr>
              <a:tr h="10948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Совместные проведения классных родительских </a:t>
                      </a:r>
                      <a:r>
                        <a:rPr lang="ru-RU" sz="12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собраний , Университет семейного воспитания, круглый  стол 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Педагогическое просвещение родителей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Социальный педагог, классные руководители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года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24741214"/>
              </p:ext>
            </p:extLst>
          </p:nvPr>
        </p:nvGraphicFramePr>
        <p:xfrm>
          <a:off x="347534" y="4077072"/>
          <a:ext cx="8544947" cy="25922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92218"/>
                <a:gridCol w="2016224"/>
                <a:gridCol w="1584176"/>
                <a:gridCol w="1786759"/>
                <a:gridCol w="1165570"/>
              </a:tblGrid>
              <a:tr h="352452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VI</a:t>
                      </a: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Организация каникулярного времени детей.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981580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Сбор предварительной информации об отдыхе детей в летний период по месяцам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Социальный педагог, классные руководители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Март, апрель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</a:tr>
              <a:tr h="1258255">
                <a:tc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Уточнение информации о летнем отдыхе всех детей и детей, состоящих на учете ОДН, КДН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2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Предложение путевок. Организация летнего лагеря с дневным пребыванием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Социальный педагог, администрация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Май.</a:t>
                      </a:r>
                      <a:endParaRPr lang="ru-RU" sz="12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4407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F:\на 22.12.14\АТТЕСТАЦИЯ 2014-2015 ГОДА\ГРАМОТЫ, документы\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1759" y="188641"/>
            <a:ext cx="5040561" cy="6480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44444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AutoShape 2"/>
          <p:cNvSpPr>
            <a:spLocks noChangeArrowheads="1"/>
          </p:cNvSpPr>
          <p:nvPr/>
        </p:nvSpPr>
        <p:spPr bwMode="gray">
          <a:xfrm>
            <a:off x="2267744" y="332657"/>
            <a:ext cx="6226968" cy="1512168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 dirty="0">
              <a:solidFill>
                <a:srgbClr val="000000"/>
              </a:solidFill>
            </a:endParaRPr>
          </a:p>
        </p:txBody>
      </p:sp>
      <p:sp>
        <p:nvSpPr>
          <p:cNvPr id="68611" name="Text Box 3"/>
          <p:cNvSpPr txBox="1">
            <a:spLocks noChangeArrowheads="1"/>
          </p:cNvSpPr>
          <p:nvPr/>
        </p:nvSpPr>
        <p:spPr bwMode="black">
          <a:xfrm>
            <a:off x="2390429" y="188641"/>
            <a:ext cx="6430043" cy="1569660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marL="342900" lvl="0" indent="-342900" algn="just">
              <a:spcBef>
                <a:spcPct val="20000"/>
              </a:spcBef>
            </a:pPr>
            <a:r>
              <a:rPr lang="ru-RU" sz="1600" kern="0" dirty="0" smtClean="0">
                <a:latin typeface="+mn-lt"/>
              </a:rPr>
              <a:t>        </a:t>
            </a:r>
            <a:r>
              <a:rPr lang="ru-RU" sz="1600" kern="0" dirty="0" smtClean="0">
                <a:solidFill>
                  <a:srgbClr val="002060"/>
                </a:solidFill>
                <a:latin typeface="+mn-lt"/>
              </a:rPr>
              <a:t>Создание </a:t>
            </a:r>
            <a:r>
              <a:rPr lang="ru-RU" sz="1600" kern="0" dirty="0">
                <a:solidFill>
                  <a:srgbClr val="002060"/>
                </a:solidFill>
                <a:latin typeface="+mn-lt"/>
              </a:rPr>
              <a:t>целостной системы, </a:t>
            </a:r>
            <a:r>
              <a:rPr lang="ru-RU" sz="1600" kern="0" dirty="0" smtClean="0">
                <a:solidFill>
                  <a:srgbClr val="002060"/>
                </a:solidFill>
                <a:latin typeface="+mn-lt"/>
              </a:rPr>
              <a:t>обеспечивающей нормальное</a:t>
            </a:r>
            <a:r>
              <a:rPr lang="ru-RU" sz="1600" kern="0" dirty="0">
                <a:solidFill>
                  <a:srgbClr val="002060"/>
                </a:solidFill>
                <a:latin typeface="+mn-lt"/>
              </a:rPr>
              <a:t> </a:t>
            </a:r>
            <a:r>
              <a:rPr lang="ru-RU" sz="1600" kern="0" dirty="0" smtClean="0">
                <a:solidFill>
                  <a:srgbClr val="002060"/>
                </a:solidFill>
                <a:latin typeface="+mn-lt"/>
              </a:rPr>
              <a:t>развитие </a:t>
            </a:r>
            <a:r>
              <a:rPr lang="ru-RU" sz="1600" kern="0" dirty="0">
                <a:solidFill>
                  <a:srgbClr val="002060"/>
                </a:solidFill>
                <a:latin typeface="+mn-lt"/>
              </a:rPr>
              <a:t>каждого </a:t>
            </a:r>
            <a:r>
              <a:rPr lang="ru-RU" sz="1600" kern="0" dirty="0" smtClean="0">
                <a:solidFill>
                  <a:srgbClr val="002060"/>
                </a:solidFill>
                <a:latin typeface="+mn-lt"/>
              </a:rPr>
              <a:t>ребенка в соответствии с возрастными нормами, оптимальные педагогические условия для развития детей с трудностями  в обучении, </a:t>
            </a:r>
            <a:r>
              <a:rPr lang="ru-RU" sz="1600" dirty="0" smtClean="0">
                <a:solidFill>
                  <a:srgbClr val="002060"/>
                </a:solidFill>
                <a:latin typeface="+mn-lt"/>
                <a:ea typeface="Times New Roman"/>
              </a:rPr>
              <a:t>успешную социализацию</a:t>
            </a:r>
            <a:r>
              <a:rPr lang="ru-RU" sz="1600" dirty="0">
                <a:solidFill>
                  <a:srgbClr val="002060"/>
                </a:solidFill>
                <a:latin typeface="+mn-lt"/>
                <a:ea typeface="Times New Roman"/>
              </a:rPr>
              <a:t>, сохранение и укрепление здоровья, </a:t>
            </a:r>
            <a:r>
              <a:rPr lang="ru-RU" sz="1600" dirty="0" smtClean="0">
                <a:solidFill>
                  <a:srgbClr val="002060"/>
                </a:solidFill>
                <a:latin typeface="+mn-lt"/>
                <a:ea typeface="Times New Roman"/>
              </a:rPr>
              <a:t>защиту прав </a:t>
            </a:r>
            <a:r>
              <a:rPr lang="ru-RU" sz="1600" dirty="0">
                <a:solidFill>
                  <a:srgbClr val="002060"/>
                </a:solidFill>
                <a:latin typeface="+mn-lt"/>
                <a:ea typeface="Times New Roman"/>
              </a:rPr>
              <a:t>детей и </a:t>
            </a:r>
            <a:r>
              <a:rPr lang="ru-RU" sz="1600" dirty="0" smtClean="0">
                <a:solidFill>
                  <a:srgbClr val="002060"/>
                </a:solidFill>
                <a:latin typeface="+mn-lt"/>
                <a:ea typeface="Times New Roman"/>
              </a:rPr>
              <a:t>подростков</a:t>
            </a:r>
            <a:endParaRPr lang="ru-RU" sz="1600" kern="0" dirty="0">
              <a:solidFill>
                <a:srgbClr val="002060"/>
              </a:solidFill>
              <a:latin typeface="+mn-lt"/>
            </a:endParaRPr>
          </a:p>
        </p:txBody>
      </p:sp>
      <p:sp>
        <p:nvSpPr>
          <p:cNvPr id="68612" name="AutoShape 4"/>
          <p:cNvSpPr>
            <a:spLocks noChangeArrowheads="1"/>
          </p:cNvSpPr>
          <p:nvPr/>
        </p:nvSpPr>
        <p:spPr bwMode="gray">
          <a:xfrm>
            <a:off x="2362276" y="797695"/>
            <a:ext cx="533400" cy="381000"/>
          </a:xfrm>
          <a:prstGeom prst="rightArrow">
            <a:avLst>
              <a:gd name="adj1" fmla="val 50000"/>
              <a:gd name="adj2" fmla="val 5833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pic>
        <p:nvPicPr>
          <p:cNvPr id="68613" name="Picture 5" descr="DO_circle001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139" y="332659"/>
            <a:ext cx="2239140" cy="1206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8616" name="AutoShape 8"/>
          <p:cNvSpPr>
            <a:spLocks noChangeArrowheads="1"/>
          </p:cNvSpPr>
          <p:nvPr/>
        </p:nvSpPr>
        <p:spPr bwMode="gray">
          <a:xfrm>
            <a:off x="2390431" y="1988840"/>
            <a:ext cx="6574060" cy="4752528"/>
          </a:xfrm>
          <a:prstGeom prst="roundRect">
            <a:avLst>
              <a:gd name="adj" fmla="val 11505"/>
            </a:avLst>
          </a:prstGeom>
          <a:gradFill rotWithShape="1">
            <a:gsLst>
              <a:gs pos="0">
                <a:schemeClr val="hlink"/>
              </a:gs>
              <a:gs pos="100000">
                <a:schemeClr val="hlink">
                  <a:gamma/>
                  <a:tint val="0"/>
                  <a:invGamma/>
                  <a:alpha val="0"/>
                </a:schemeClr>
              </a:gs>
            </a:gsLst>
            <a:lin ang="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6350" algn="ctr">
                <a:solidFill>
                  <a:schemeClr val="tx1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sp>
        <p:nvSpPr>
          <p:cNvPr id="68617" name="Text Box 9"/>
          <p:cNvSpPr txBox="1">
            <a:spLocks noChangeArrowheads="1"/>
          </p:cNvSpPr>
          <p:nvPr/>
        </p:nvSpPr>
        <p:spPr bwMode="black">
          <a:xfrm>
            <a:off x="2534447" y="2132859"/>
            <a:ext cx="6286028" cy="4475071"/>
          </a:xfrm>
          <a:prstGeom prst="rect">
            <a:avLst/>
          </a:prstGeom>
          <a:solidFill>
            <a:schemeClr val="accent3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1600" kern="0" dirty="0" smtClean="0">
                <a:solidFill>
                  <a:srgbClr val="002060"/>
                </a:solidFill>
                <a:latin typeface="Arial"/>
              </a:rPr>
              <a:t>социально </a:t>
            </a:r>
            <a:r>
              <a:rPr lang="ru-RU" sz="1600" kern="0" dirty="0">
                <a:solidFill>
                  <a:srgbClr val="002060"/>
                </a:solidFill>
                <a:latin typeface="Arial"/>
              </a:rPr>
              <a:t>педагогическая поддержка детей и подростков по соблюдению их прав;</a:t>
            </a:r>
          </a:p>
          <a:p>
            <a:pPr marL="342900" lvl="0" indent="-342900"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1600" kern="0" dirty="0">
                <a:solidFill>
                  <a:srgbClr val="002060"/>
                </a:solidFill>
                <a:latin typeface="Arial"/>
              </a:rPr>
              <a:t> </a:t>
            </a:r>
            <a:r>
              <a:rPr lang="ru-RU" sz="1600" kern="0" dirty="0" smtClean="0">
                <a:solidFill>
                  <a:srgbClr val="002060"/>
                </a:solidFill>
                <a:latin typeface="Arial"/>
              </a:rPr>
              <a:t>диагностика </a:t>
            </a:r>
            <a:r>
              <a:rPr lang="ru-RU" sz="1600" kern="0" dirty="0">
                <a:solidFill>
                  <a:srgbClr val="002060"/>
                </a:solidFill>
                <a:latin typeface="Arial"/>
              </a:rPr>
              <a:t>социальной ситуации в микросреде;</a:t>
            </a:r>
          </a:p>
          <a:p>
            <a:pPr marL="342900" lvl="0" indent="-342900"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1600" kern="0" dirty="0" smtClean="0">
                <a:solidFill>
                  <a:srgbClr val="002060"/>
                </a:solidFill>
                <a:latin typeface="Arial"/>
              </a:rPr>
              <a:t>оказание </a:t>
            </a:r>
            <a:r>
              <a:rPr lang="ru-RU" sz="1600" kern="0" dirty="0">
                <a:solidFill>
                  <a:srgbClr val="002060"/>
                </a:solidFill>
                <a:latin typeface="Arial"/>
              </a:rPr>
              <a:t>посильной помощи </a:t>
            </a:r>
            <a:r>
              <a:rPr lang="ru-RU" sz="1600" kern="0" dirty="0" smtClean="0">
                <a:solidFill>
                  <a:srgbClr val="002060"/>
                </a:solidFill>
                <a:latin typeface="Arial"/>
              </a:rPr>
              <a:t>учащимся; </a:t>
            </a:r>
            <a:r>
              <a:rPr lang="ru-RU" sz="1600" kern="0" dirty="0">
                <a:solidFill>
                  <a:srgbClr val="002060"/>
                </a:solidFill>
                <a:latin typeface="Arial"/>
              </a:rPr>
              <a:t>пропаганда правовой грамотности и  здорового образа жизни</a:t>
            </a:r>
            <a:r>
              <a:rPr lang="ru-RU" sz="1600" kern="0" dirty="0" smtClean="0">
                <a:solidFill>
                  <a:srgbClr val="002060"/>
                </a:solidFill>
                <a:latin typeface="Arial"/>
              </a:rPr>
              <a:t>;</a:t>
            </a:r>
          </a:p>
          <a:p>
            <a:pPr marL="342900" lvl="0" indent="-342900"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1600" kern="0" dirty="0" smtClean="0">
                <a:solidFill>
                  <a:srgbClr val="002060"/>
                </a:solidFill>
                <a:latin typeface="Arial"/>
              </a:rPr>
              <a:t>формирование </a:t>
            </a:r>
            <a:r>
              <a:rPr lang="ru-RU" sz="1600" kern="0" dirty="0">
                <a:solidFill>
                  <a:srgbClr val="002060"/>
                </a:solidFill>
                <a:latin typeface="Arial"/>
              </a:rPr>
              <a:t>негативного отношения к социальным порокам;</a:t>
            </a:r>
          </a:p>
          <a:p>
            <a:pPr marL="342900" lvl="0" indent="-342900"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1600" kern="0" dirty="0" smtClean="0">
                <a:solidFill>
                  <a:srgbClr val="002060"/>
                </a:solidFill>
                <a:latin typeface="Arial"/>
              </a:rPr>
              <a:t>представление </a:t>
            </a:r>
            <a:r>
              <a:rPr lang="ru-RU" sz="1600" kern="0" dirty="0">
                <a:solidFill>
                  <a:srgbClr val="002060"/>
                </a:solidFill>
                <a:latin typeface="Arial"/>
              </a:rPr>
              <a:t>интересов учащихся в органах  законодательной и исполнительной  власти;</a:t>
            </a:r>
          </a:p>
          <a:p>
            <a:pPr marL="342900" lvl="0" indent="-342900"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1600" kern="0" dirty="0" smtClean="0">
                <a:solidFill>
                  <a:srgbClr val="002060"/>
                </a:solidFill>
                <a:latin typeface="Arial"/>
              </a:rPr>
              <a:t>оказание </a:t>
            </a:r>
            <a:r>
              <a:rPr lang="ru-RU" sz="1600" kern="0" dirty="0">
                <a:solidFill>
                  <a:srgbClr val="002060"/>
                </a:solidFill>
                <a:latin typeface="Arial"/>
              </a:rPr>
              <a:t>помощи детям в разрешении конфликтной </a:t>
            </a:r>
            <a:r>
              <a:rPr lang="ru-RU" sz="1600" kern="0" dirty="0" smtClean="0">
                <a:solidFill>
                  <a:srgbClr val="002060"/>
                </a:solidFill>
                <a:latin typeface="Arial"/>
              </a:rPr>
              <a:t>ситуации, формировании </a:t>
            </a:r>
            <a:r>
              <a:rPr lang="ru-RU" sz="1600" kern="0" dirty="0">
                <a:solidFill>
                  <a:srgbClr val="002060"/>
                </a:solidFill>
                <a:latin typeface="Arial"/>
              </a:rPr>
              <a:t>нравственной </a:t>
            </a:r>
            <a:r>
              <a:rPr lang="ru-RU" sz="1600" kern="0" dirty="0" smtClean="0">
                <a:solidFill>
                  <a:srgbClr val="002060"/>
                </a:solidFill>
                <a:latin typeface="Arial"/>
              </a:rPr>
              <a:t>самооценки;</a:t>
            </a:r>
            <a:endParaRPr lang="ru-RU" sz="1600" kern="0" dirty="0">
              <a:solidFill>
                <a:srgbClr val="002060"/>
              </a:solidFill>
              <a:latin typeface="Arial"/>
            </a:endParaRPr>
          </a:p>
          <a:p>
            <a:pPr marL="342900" lvl="0" indent="-342900"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1600" kern="0" dirty="0" smtClean="0">
                <a:solidFill>
                  <a:srgbClr val="002060"/>
                </a:solidFill>
                <a:latin typeface="Arial"/>
              </a:rPr>
              <a:t>обеспечение </a:t>
            </a:r>
            <a:r>
              <a:rPr lang="ru-RU" sz="1600" kern="0" dirty="0">
                <a:solidFill>
                  <a:srgbClr val="002060"/>
                </a:solidFill>
                <a:latin typeface="Arial"/>
              </a:rPr>
              <a:t>защиты прав и законных интересов учащихся;</a:t>
            </a:r>
          </a:p>
          <a:p>
            <a:pPr marL="342900" lvl="0" indent="-342900"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1600" kern="0" dirty="0" smtClean="0">
                <a:solidFill>
                  <a:srgbClr val="002060"/>
                </a:solidFill>
                <a:latin typeface="Arial"/>
              </a:rPr>
              <a:t>тесное </a:t>
            </a:r>
            <a:r>
              <a:rPr lang="ru-RU" sz="1600" kern="0" dirty="0">
                <a:solidFill>
                  <a:srgbClr val="002060"/>
                </a:solidFill>
                <a:latin typeface="Arial"/>
              </a:rPr>
              <a:t>сотрудничество  с родителями учащихся; просвещение по вопросам педагогической и правовой грамотности; </a:t>
            </a:r>
            <a:endParaRPr lang="ru-RU" sz="1600" kern="0" dirty="0" smtClean="0">
              <a:solidFill>
                <a:srgbClr val="002060"/>
              </a:solidFill>
              <a:latin typeface="Arial"/>
            </a:endParaRPr>
          </a:p>
          <a:p>
            <a:pPr marL="342900" lvl="0" indent="-342900"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1600" kern="0" dirty="0" smtClean="0">
                <a:solidFill>
                  <a:srgbClr val="002060"/>
                </a:solidFill>
                <a:latin typeface="Arial"/>
              </a:rPr>
              <a:t>содействие </a:t>
            </a:r>
            <a:r>
              <a:rPr lang="ru-RU" sz="1600" kern="0" dirty="0">
                <a:solidFill>
                  <a:srgbClr val="002060"/>
                </a:solidFill>
                <a:latin typeface="Arial"/>
              </a:rPr>
              <a:t>улучшению </a:t>
            </a:r>
            <a:r>
              <a:rPr lang="ru-RU" sz="1600" kern="0" dirty="0" err="1" smtClean="0">
                <a:solidFill>
                  <a:srgbClr val="002060"/>
                </a:solidFill>
                <a:latin typeface="Arial"/>
              </a:rPr>
              <a:t>детско</a:t>
            </a:r>
            <a:r>
              <a:rPr lang="ru-RU" sz="1600" kern="0" dirty="0" smtClean="0">
                <a:solidFill>
                  <a:srgbClr val="002060"/>
                </a:solidFill>
                <a:latin typeface="Arial"/>
              </a:rPr>
              <a:t>–родительских- </a:t>
            </a:r>
            <a:r>
              <a:rPr lang="ru-RU" sz="1600" kern="0" dirty="0">
                <a:solidFill>
                  <a:srgbClr val="002060"/>
                </a:solidFill>
                <a:latin typeface="Arial"/>
              </a:rPr>
              <a:t>педагогических отношений;</a:t>
            </a:r>
          </a:p>
          <a:p>
            <a:pPr marL="342900" lvl="0" indent="-342900"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1600" kern="0" dirty="0" smtClean="0">
                <a:solidFill>
                  <a:srgbClr val="002060"/>
                </a:solidFill>
                <a:latin typeface="Arial"/>
              </a:rPr>
              <a:t>повышение </a:t>
            </a:r>
            <a:r>
              <a:rPr lang="ru-RU" sz="1600" kern="0" dirty="0">
                <a:solidFill>
                  <a:srgbClr val="002060"/>
                </a:solidFill>
                <a:latin typeface="Arial"/>
              </a:rPr>
              <a:t>уровня информированности учащихся и родителей по вопросу негативных </a:t>
            </a:r>
            <a:r>
              <a:rPr lang="ru-RU" sz="1600" kern="0" dirty="0" smtClean="0">
                <a:solidFill>
                  <a:srgbClr val="002060"/>
                </a:solidFill>
                <a:latin typeface="Arial"/>
              </a:rPr>
              <a:t>факторов, </a:t>
            </a:r>
            <a:r>
              <a:rPr lang="ru-RU" sz="1600" kern="0" dirty="0">
                <a:solidFill>
                  <a:srgbClr val="002060"/>
                </a:solidFill>
                <a:latin typeface="Arial"/>
              </a:rPr>
              <a:t>влияющих на организм </a:t>
            </a:r>
            <a:r>
              <a:rPr lang="ru-RU" sz="1600" kern="0" dirty="0" smtClean="0">
                <a:solidFill>
                  <a:srgbClr val="002060"/>
                </a:solidFill>
                <a:latin typeface="Arial"/>
              </a:rPr>
              <a:t>ребенка</a:t>
            </a:r>
            <a:endParaRPr lang="ru-RU" sz="1600" kern="0" dirty="0">
              <a:solidFill>
                <a:srgbClr val="002060"/>
              </a:solidFill>
              <a:latin typeface="Arial"/>
            </a:endParaRPr>
          </a:p>
        </p:txBody>
      </p:sp>
      <p:sp>
        <p:nvSpPr>
          <p:cNvPr id="68618" name="AutoShape 10"/>
          <p:cNvSpPr>
            <a:spLocks noChangeArrowheads="1"/>
          </p:cNvSpPr>
          <p:nvPr/>
        </p:nvSpPr>
        <p:spPr bwMode="gray">
          <a:xfrm>
            <a:off x="2123728" y="3925133"/>
            <a:ext cx="533400" cy="381000"/>
          </a:xfrm>
          <a:prstGeom prst="rightArrow">
            <a:avLst>
              <a:gd name="adj1" fmla="val 50000"/>
              <a:gd name="adj2" fmla="val 5833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>
              <a:solidFill>
                <a:srgbClr val="000000"/>
              </a:solidFill>
            </a:endParaRPr>
          </a:p>
        </p:txBody>
      </p:sp>
      <p:pic>
        <p:nvPicPr>
          <p:cNvPr id="68619" name="Picture 11" descr="DP_circle00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1288" y="3374995"/>
            <a:ext cx="2044448" cy="16201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flipH="1">
            <a:off x="151288" y="548678"/>
            <a:ext cx="2116456" cy="6771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50000"/>
              </a:spcBef>
            </a:pPr>
            <a:r>
              <a:rPr lang="ru-RU" sz="2000" b="1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</a:rPr>
              <a:t>Цель </a:t>
            </a:r>
            <a:r>
              <a:rPr lang="ru-RU" b="1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/>
              </a:rPr>
              <a:t>программы</a:t>
            </a:r>
            <a:endParaRPr lang="en-US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 rot="10800000" flipV="1">
            <a:off x="347532" y="3968205"/>
            <a:ext cx="177619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000" b="1" i="0" u="none" strike="noStrike" kern="0" normalizeH="0" baseline="0" noProof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uLnTx/>
                <a:uFillTx/>
                <a:latin typeface="Arial"/>
              </a:rPr>
              <a:t>Задачи</a:t>
            </a:r>
            <a:r>
              <a:rPr kumimoji="0" lang="ru-RU" sz="1600" b="1" i="0" u="none" strike="noStrike" kern="0" cap="none" spc="0" normalizeH="0" baseline="0" noProof="0" dirty="0" smtClean="0">
                <a:ln>
                  <a:noFill/>
                </a:ln>
                <a:solidFill>
                  <a:srgbClr val="660066"/>
                </a:solidFill>
                <a:effectLst/>
                <a:uLnTx/>
                <a:uFillTx/>
                <a:latin typeface="Arial"/>
              </a:rPr>
              <a:t> </a:t>
            </a:r>
            <a:endParaRPr kumimoji="0" lang="ru-RU" sz="18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879297293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25440"/>
            <a:ext cx="8640960" cy="1231354"/>
          </a:xfrm>
        </p:spPr>
        <p:txBody>
          <a:bodyPr/>
          <a:lstStyle/>
          <a:p>
            <a:pPr algn="ctr"/>
            <a:r>
              <a:rPr lang="ru-RU" sz="32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Baskerville Old Face" pitchFamily="18" charset="0"/>
              </a:rPr>
              <a:t>Ожидаемые конечные результаты реализации Программы</a:t>
            </a:r>
            <a:endParaRPr lang="ru-RU" sz="32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1556792"/>
            <a:ext cx="8208912" cy="3139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endParaRPr lang="ru-RU" sz="1600" b="1" kern="0" dirty="0">
              <a:latin typeface="Arial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1772817"/>
            <a:ext cx="8424936" cy="23821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400" b="1" kern="0" dirty="0" smtClean="0"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2400" b="1" kern="0" dirty="0">
                <a:latin typeface="Times New Roman" pitchFamily="18" charset="0"/>
                <a:cs typeface="Times New Roman" pitchFamily="18" charset="0"/>
              </a:rPr>
              <a:t>уровня правовой информированности  педагогов,   родителей, учащихся </a:t>
            </a:r>
            <a:r>
              <a:rPr lang="ru-RU" sz="2400" b="1" kern="0" dirty="0" smtClean="0">
                <a:latin typeface="Times New Roman" pitchFamily="18" charset="0"/>
                <a:cs typeface="Times New Roman" pitchFamily="18" charset="0"/>
              </a:rPr>
              <a:t>школы; </a:t>
            </a:r>
            <a:endParaRPr lang="ru-RU" sz="2400" b="1" kern="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400" b="1" kern="0" dirty="0" smtClean="0">
                <a:latin typeface="Times New Roman" pitchFamily="18" charset="0"/>
                <a:cs typeface="Times New Roman" pitchFamily="18" charset="0"/>
              </a:rPr>
              <a:t>повышение </a:t>
            </a:r>
            <a:r>
              <a:rPr lang="ru-RU" sz="2400" b="1" kern="0" dirty="0">
                <a:latin typeface="Times New Roman" pitchFamily="18" charset="0"/>
                <a:cs typeface="Times New Roman" pitchFamily="18" charset="0"/>
              </a:rPr>
              <a:t>уровня культуры и воспитанности учащихся, формирование имиджа ученика </a:t>
            </a:r>
            <a:r>
              <a:rPr lang="ru-RU" sz="2400" b="1" kern="0" dirty="0" smtClean="0">
                <a:latin typeface="Times New Roman" pitchFamily="18" charset="0"/>
                <a:cs typeface="Times New Roman" pitchFamily="18" charset="0"/>
              </a:rPr>
              <a:t>школы;   </a:t>
            </a:r>
            <a:endParaRPr lang="ru-RU" sz="2400" b="1" kern="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400" b="1" kern="0" dirty="0" smtClean="0">
                <a:latin typeface="Times New Roman" pitchFamily="18" charset="0"/>
                <a:cs typeface="Times New Roman" pitchFamily="18" charset="0"/>
              </a:rPr>
              <a:t>сдерживание </a:t>
            </a:r>
            <a:r>
              <a:rPr lang="ru-RU" sz="2400" b="1" kern="0" dirty="0">
                <a:latin typeface="Times New Roman" pitchFamily="18" charset="0"/>
                <a:cs typeface="Times New Roman" pitchFamily="18" charset="0"/>
              </a:rPr>
              <a:t>роста правонарушений среди </a:t>
            </a:r>
            <a:r>
              <a:rPr lang="ru-RU" sz="2400" b="1" kern="0" dirty="0" smtClean="0">
                <a:latin typeface="Times New Roman" pitchFamily="18" charset="0"/>
                <a:cs typeface="Times New Roman" pitchFamily="18" charset="0"/>
              </a:rPr>
              <a:t>учащихся;</a:t>
            </a:r>
            <a:endParaRPr lang="ru-RU" sz="2400" b="1" kern="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lnSpc>
                <a:spcPct val="80000"/>
              </a:lnSpc>
              <a:spcBef>
                <a:spcPct val="20000"/>
              </a:spcBef>
              <a:buFontTx/>
              <a:buChar char="•"/>
            </a:pPr>
            <a:r>
              <a:rPr lang="ru-RU" sz="2400" b="1" kern="0" dirty="0" smtClean="0">
                <a:latin typeface="Times New Roman" pitchFamily="18" charset="0"/>
                <a:cs typeface="Times New Roman" pitchFamily="18" charset="0"/>
              </a:rPr>
              <a:t>активизация </a:t>
            </a:r>
            <a:r>
              <a:rPr lang="ru-RU" sz="2400" b="1" kern="0" dirty="0">
                <a:latin typeface="Times New Roman" pitchFamily="18" charset="0"/>
                <a:cs typeface="Times New Roman" pitchFamily="18" charset="0"/>
              </a:rPr>
              <a:t>роли семьи в плане воспитания законопослушного, успешного и ответственного </a:t>
            </a:r>
            <a:r>
              <a:rPr lang="ru-RU" sz="2400" b="1" kern="0" dirty="0" smtClean="0">
                <a:latin typeface="Times New Roman" pitchFamily="18" charset="0"/>
                <a:cs typeface="Times New Roman" pitchFamily="18" charset="0"/>
              </a:rPr>
              <a:t>ребенка</a:t>
            </a:r>
            <a:endParaRPr lang="ru-RU" sz="2400" b="1" kern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945907">
            <a:off x="389452" y="483955"/>
            <a:ext cx="1397696" cy="9924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936057">
            <a:off x="522468" y="4790466"/>
            <a:ext cx="3187205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843729">
            <a:off x="5022417" y="4747309"/>
            <a:ext cx="3077289" cy="17424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935168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>
          <a:xfrm>
            <a:off x="251520" y="188640"/>
            <a:ext cx="8712968" cy="1080120"/>
          </a:xfrm>
        </p:spPr>
        <p:txBody>
          <a:bodyPr/>
          <a:lstStyle/>
          <a:p>
            <a:pPr algn="ctr">
              <a:spcAft>
                <a:spcPts val="0"/>
              </a:spcAft>
            </a:pPr>
            <a:r>
              <a:rPr lang="ru-RU" sz="2800" kern="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Мероприятия, направленные на выполнение и </a:t>
            </a:r>
            <a:r>
              <a:rPr lang="ru-RU" sz="2800" kern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реализацию </a:t>
            </a: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программных задач</a:t>
            </a:r>
            <a:endParaRPr lang="ru-RU" sz="20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/>
              <a:ea typeface="Times New Roman"/>
              <a:cs typeface="Times New Roman"/>
            </a:endParaRPr>
          </a:p>
        </p:txBody>
      </p:sp>
      <p:grpSp>
        <p:nvGrpSpPr>
          <p:cNvPr id="57349" name="Group 5"/>
          <p:cNvGrpSpPr>
            <a:grpSpLocks/>
          </p:cNvGrpSpPr>
          <p:nvPr/>
        </p:nvGrpSpPr>
        <p:grpSpPr bwMode="auto">
          <a:xfrm>
            <a:off x="926566" y="1477536"/>
            <a:ext cx="7776863" cy="4747157"/>
            <a:chOff x="723" y="1673"/>
            <a:chExt cx="2310" cy="1938"/>
          </a:xfrm>
        </p:grpSpPr>
        <p:sp>
          <p:nvSpPr>
            <p:cNvPr id="57350" name="Rectangle 6"/>
            <p:cNvSpPr>
              <a:spLocks noChangeArrowheads="1"/>
            </p:cNvSpPr>
            <p:nvPr/>
          </p:nvSpPr>
          <p:spPr bwMode="gray">
            <a:xfrm>
              <a:off x="2367" y="1675"/>
              <a:ext cx="76" cy="1936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921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7351" name="Rectangle 7"/>
            <p:cNvSpPr>
              <a:spLocks noChangeArrowheads="1"/>
            </p:cNvSpPr>
            <p:nvPr/>
          </p:nvSpPr>
          <p:spPr bwMode="gray">
            <a:xfrm>
              <a:off x="940" y="1673"/>
              <a:ext cx="76" cy="1936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921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7352" name="AutoShape 8"/>
            <p:cNvSpPr>
              <a:spLocks noChangeArrowheads="1"/>
            </p:cNvSpPr>
            <p:nvPr/>
          </p:nvSpPr>
          <p:spPr bwMode="gray">
            <a:xfrm>
              <a:off x="723" y="1675"/>
              <a:ext cx="2310" cy="246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rnd">
                  <a:solidFill>
                    <a:schemeClr val="bg2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>
                <a:buFont typeface="Wingdings" pitchFamily="2" charset="2"/>
                <a:buNone/>
              </a:pPr>
              <a:endParaRPr lang="en-US" sz="1600" b="1" dirty="0">
                <a:solidFill>
                  <a:srgbClr val="F8F8F8"/>
                </a:solidFill>
              </a:endParaRPr>
            </a:p>
          </p:txBody>
        </p:sp>
        <p:sp>
          <p:nvSpPr>
            <p:cNvPr id="57353" name="AutoShape 9"/>
            <p:cNvSpPr>
              <a:spLocks noChangeArrowheads="1"/>
            </p:cNvSpPr>
            <p:nvPr/>
          </p:nvSpPr>
          <p:spPr bwMode="gray">
            <a:xfrm>
              <a:off x="723" y="1956"/>
              <a:ext cx="2310" cy="321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1">
                    <a:gamma/>
                    <a:shade val="5921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rnd">
                  <a:solidFill>
                    <a:schemeClr val="bg2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>
                <a:buFont typeface="Wingdings" pitchFamily="2" charset="2"/>
                <a:buNone/>
              </a:pPr>
              <a:endParaRPr lang="en-US" sz="1600" b="1" dirty="0">
                <a:solidFill>
                  <a:srgbClr val="F8F8F8"/>
                </a:solidFill>
              </a:endParaRPr>
            </a:p>
          </p:txBody>
        </p:sp>
        <p:sp>
          <p:nvSpPr>
            <p:cNvPr id="57354" name="AutoShape 10"/>
            <p:cNvSpPr>
              <a:spLocks noChangeArrowheads="1"/>
            </p:cNvSpPr>
            <p:nvPr/>
          </p:nvSpPr>
          <p:spPr bwMode="gray">
            <a:xfrm>
              <a:off x="723" y="2338"/>
              <a:ext cx="2310" cy="337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rnd">
                  <a:solidFill>
                    <a:schemeClr val="bg2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>
                <a:buFont typeface="Wingdings" pitchFamily="2" charset="2"/>
                <a:buNone/>
              </a:pPr>
              <a:endParaRPr lang="en-US" sz="1600" b="1" dirty="0">
                <a:solidFill>
                  <a:srgbClr val="F8F8F8"/>
                </a:solidFill>
              </a:endParaRPr>
            </a:p>
          </p:txBody>
        </p:sp>
        <p:sp>
          <p:nvSpPr>
            <p:cNvPr id="57355" name="AutoShape 11"/>
            <p:cNvSpPr>
              <a:spLocks noChangeArrowheads="1"/>
            </p:cNvSpPr>
            <p:nvPr/>
          </p:nvSpPr>
          <p:spPr bwMode="gray">
            <a:xfrm>
              <a:off x="723" y="2726"/>
              <a:ext cx="2310" cy="349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1">
                    <a:gamma/>
                    <a:shade val="5921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rnd">
                  <a:solidFill>
                    <a:schemeClr val="bg2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vl="0" eaLnBrk="0" hangingPunct="0"/>
              <a:endParaRPr lang="ru-RU" sz="1600" b="1" dirty="0" smtClean="0">
                <a:solidFill>
                  <a:srgbClr val="F8F8F8"/>
                </a:solidFill>
              </a:endParaRPr>
            </a:p>
            <a:p>
              <a:pPr eaLnBrk="0" hangingPunct="0">
                <a:buFont typeface="Wingdings" pitchFamily="2" charset="2"/>
                <a:buNone/>
              </a:pPr>
              <a:endParaRPr lang="en-US" sz="1600" b="1" dirty="0">
                <a:solidFill>
                  <a:srgbClr val="F8F8F8"/>
                </a:solidFill>
              </a:endParaRPr>
            </a:p>
          </p:txBody>
        </p:sp>
        <p:sp>
          <p:nvSpPr>
            <p:cNvPr id="57356" name="AutoShape 12"/>
            <p:cNvSpPr>
              <a:spLocks noChangeArrowheads="1"/>
            </p:cNvSpPr>
            <p:nvPr/>
          </p:nvSpPr>
          <p:spPr bwMode="gray">
            <a:xfrm>
              <a:off x="723" y="3116"/>
              <a:ext cx="2310" cy="224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rnd">
                  <a:solidFill>
                    <a:schemeClr val="bg2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/>
              <a:endParaRPr lang="ru-RU" sz="1600" b="1" dirty="0" smtClean="0">
                <a:solidFill>
                  <a:srgbClr val="F8F8F8"/>
                </a:solidFill>
              </a:endParaRPr>
            </a:p>
            <a:p>
              <a:pPr eaLnBrk="0" hangingPunct="0"/>
              <a:r>
                <a:rPr lang="ru-RU" sz="1600" b="1" dirty="0" smtClean="0">
                  <a:solidFill>
                    <a:srgbClr val="F8F8F8"/>
                  </a:solidFill>
                </a:rPr>
                <a:t>Работа </a:t>
              </a:r>
              <a:r>
                <a:rPr lang="ru-RU" sz="1600" b="1" dirty="0">
                  <a:solidFill>
                    <a:srgbClr val="F8F8F8"/>
                  </a:solidFill>
                </a:rPr>
                <a:t>с родителями</a:t>
              </a:r>
              <a:endParaRPr lang="en-US" sz="1600" b="1" dirty="0">
                <a:solidFill>
                  <a:srgbClr val="F8F8F8"/>
                </a:solidFill>
              </a:endParaRPr>
            </a:p>
            <a:p>
              <a:pPr eaLnBrk="0" hangingPunct="0">
                <a:buFont typeface="Wingdings" pitchFamily="2" charset="2"/>
                <a:buNone/>
              </a:pPr>
              <a:endParaRPr lang="en-US" sz="1600" b="1" dirty="0">
                <a:solidFill>
                  <a:srgbClr val="F8F8F8"/>
                </a:solidFill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978855" y="2708920"/>
            <a:ext cx="56174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8F8F8"/>
                </a:solidFill>
              </a:rPr>
              <a:t> </a:t>
            </a:r>
            <a:endParaRPr lang="ru-RU" dirty="0"/>
          </a:p>
        </p:txBody>
      </p:sp>
      <p:sp>
        <p:nvSpPr>
          <p:cNvPr id="2" name="Прямоугольник 1"/>
          <p:cNvSpPr/>
          <p:nvPr/>
        </p:nvSpPr>
        <p:spPr>
          <a:xfrm rot="10800000" flipV="1">
            <a:off x="1630148" y="1477534"/>
            <a:ext cx="6686271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sz="1600" b="1" dirty="0">
                <a:solidFill>
                  <a:schemeClr val="bg1"/>
                </a:solidFill>
              </a:rPr>
              <a:t>Диагностика </a:t>
            </a:r>
            <a:r>
              <a:rPr lang="ru-RU" sz="1600" b="1" dirty="0" smtClean="0">
                <a:solidFill>
                  <a:srgbClr val="F8F8F8"/>
                </a:solidFill>
              </a:rPr>
              <a:t> социального состава </a:t>
            </a:r>
            <a:r>
              <a:rPr lang="ru-RU" sz="1600" b="1" dirty="0">
                <a:solidFill>
                  <a:srgbClr val="F8F8F8"/>
                </a:solidFill>
              </a:rPr>
              <a:t>учащихся</a:t>
            </a:r>
            <a:endParaRPr lang="en-US" sz="1600" b="1" dirty="0">
              <a:solidFill>
                <a:srgbClr val="F8F8F8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10800000" flipV="1">
            <a:off x="899592" y="3881955"/>
            <a:ext cx="741682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endParaRPr lang="ru-RU" sz="1600" b="1" dirty="0" smtClean="0">
              <a:solidFill>
                <a:schemeClr val="bg1"/>
              </a:solidFill>
            </a:endParaRPr>
          </a:p>
          <a:p>
            <a:pPr lvl="0" eaLnBrk="0" hangingPunct="0"/>
            <a:r>
              <a:rPr lang="ru-RU" sz="1600" b="1" dirty="0" smtClean="0">
                <a:solidFill>
                  <a:schemeClr val="bg1"/>
                </a:solidFill>
              </a:rPr>
              <a:t>Представление </a:t>
            </a:r>
            <a:r>
              <a:rPr lang="ru-RU" sz="1600" b="1" dirty="0">
                <a:solidFill>
                  <a:schemeClr val="bg1"/>
                </a:solidFill>
              </a:rPr>
              <a:t>интересов учащихся </a:t>
            </a:r>
            <a:r>
              <a:rPr lang="ru-RU" sz="1600" b="1" dirty="0">
                <a:solidFill>
                  <a:srgbClr val="F8F8F8"/>
                </a:solidFill>
              </a:rPr>
              <a:t>в органах законодательной и </a:t>
            </a:r>
            <a:r>
              <a:rPr lang="ru-RU" sz="1600" b="1" dirty="0" smtClean="0">
                <a:solidFill>
                  <a:srgbClr val="F8F8F8"/>
                </a:solidFill>
              </a:rPr>
              <a:t>исполнительной </a:t>
            </a:r>
            <a:r>
              <a:rPr lang="ru-RU" sz="1600" b="1" dirty="0">
                <a:solidFill>
                  <a:srgbClr val="F8F8F8"/>
                </a:solidFill>
              </a:rPr>
              <a:t>власти</a:t>
            </a:r>
            <a:endParaRPr lang="en-US" sz="1600" b="1" dirty="0">
              <a:solidFill>
                <a:srgbClr val="F8F8F8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rot="10800000" flipV="1">
            <a:off x="1331640" y="2293859"/>
            <a:ext cx="6480720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r>
              <a:rPr lang="ru-RU" sz="1600" b="1" dirty="0">
                <a:solidFill>
                  <a:prstClr val="white"/>
                </a:solidFill>
              </a:rPr>
              <a:t>Анализ организации досуга-занятости </a:t>
            </a:r>
            <a:r>
              <a:rPr lang="ru-RU" sz="1600" b="1" dirty="0">
                <a:solidFill>
                  <a:srgbClr val="F8F8F8"/>
                </a:solidFill>
              </a:rPr>
              <a:t>учащихся во внеурочное время</a:t>
            </a:r>
            <a:endParaRPr lang="en-US" sz="1600" b="1" dirty="0">
              <a:solidFill>
                <a:srgbClr val="F8F8F8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6565" y="3106459"/>
            <a:ext cx="7776863" cy="6694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eaLnBrk="0" hangingPunct="0"/>
            <a:endParaRPr lang="ru-RU" sz="400" b="1" dirty="0" smtClean="0">
              <a:solidFill>
                <a:prstClr val="white"/>
              </a:solidFill>
            </a:endParaRPr>
          </a:p>
          <a:p>
            <a:pPr lvl="0" eaLnBrk="0" hangingPunct="0"/>
            <a:r>
              <a:rPr lang="ru-RU" sz="1600" b="1" dirty="0" smtClean="0">
                <a:solidFill>
                  <a:prstClr val="white"/>
                </a:solidFill>
              </a:rPr>
              <a:t>Сопровождение и диагностика</a:t>
            </a:r>
            <a:r>
              <a:rPr lang="ru-RU" sz="1600" b="1" dirty="0">
                <a:solidFill>
                  <a:prstClr val="white"/>
                </a:solidFill>
              </a:rPr>
              <a:t>, консультирование, тренинги </a:t>
            </a:r>
            <a:r>
              <a:rPr lang="ru-RU" sz="1600" b="1" dirty="0" smtClean="0">
                <a:solidFill>
                  <a:prstClr val="white"/>
                </a:solidFill>
              </a:rPr>
              <a:t>с учащимися, состоящими на учёте КДН,ОДН, </a:t>
            </a:r>
            <a:r>
              <a:rPr lang="ru-RU" sz="1600" b="1" dirty="0">
                <a:solidFill>
                  <a:prstClr val="white"/>
                </a:solidFill>
              </a:rPr>
              <a:t>родителями и педа</a:t>
            </a:r>
            <a:r>
              <a:rPr lang="ru-RU" sz="1600" b="1" dirty="0">
                <a:solidFill>
                  <a:srgbClr val="F8F8F8"/>
                </a:solidFill>
              </a:rPr>
              <a:t>гогами школы</a:t>
            </a:r>
          </a:p>
        </p:txBody>
      </p:sp>
    </p:spTree>
    <p:extLst>
      <p:ext uri="{BB962C8B-B14F-4D97-AF65-F5344CB8AC3E}">
        <p14:creationId xmlns:p14="http://schemas.microsoft.com/office/powerpoint/2010/main" val="12868561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 noChangeArrowheads="1"/>
          </p:cNvSpPr>
          <p:nvPr>
            <p:ph type="title"/>
          </p:nvPr>
        </p:nvSpPr>
        <p:spPr>
          <a:xfrm>
            <a:off x="467544" y="325438"/>
            <a:ext cx="8520947" cy="727298"/>
          </a:xfrm>
        </p:spPr>
        <p:txBody>
          <a:bodyPr/>
          <a:lstStyle/>
          <a:p>
            <a:pPr algn="ctr">
              <a:spcAft>
                <a:spcPts val="0"/>
              </a:spcAft>
            </a:pPr>
            <a:r>
              <a:rPr lang="ru-RU" sz="3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Направления </a:t>
            </a:r>
            <a:r>
              <a:rPr lang="ru-RU" sz="32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работы по реализации </a:t>
            </a:r>
            <a:r>
              <a:rPr lang="ru-RU" sz="32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/>
                <a:ea typeface="Times New Roman"/>
                <a:cs typeface="Times New Roman"/>
              </a:rPr>
              <a:t>Программы</a:t>
            </a:r>
            <a:endParaRPr lang="ru-RU" sz="24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Calibri"/>
              <a:ea typeface="Times New Roman"/>
              <a:cs typeface="Times New Roman"/>
            </a:endParaRPr>
          </a:p>
        </p:txBody>
      </p:sp>
      <p:grpSp>
        <p:nvGrpSpPr>
          <p:cNvPr id="57349" name="Group 5"/>
          <p:cNvGrpSpPr>
            <a:grpSpLocks/>
          </p:cNvGrpSpPr>
          <p:nvPr/>
        </p:nvGrpSpPr>
        <p:grpSpPr bwMode="auto">
          <a:xfrm>
            <a:off x="899597" y="1340771"/>
            <a:ext cx="7776863" cy="4271837"/>
            <a:chOff x="723" y="1673"/>
            <a:chExt cx="2310" cy="1938"/>
          </a:xfrm>
        </p:grpSpPr>
        <p:sp>
          <p:nvSpPr>
            <p:cNvPr id="57350" name="Rectangle 6"/>
            <p:cNvSpPr>
              <a:spLocks noChangeArrowheads="1"/>
            </p:cNvSpPr>
            <p:nvPr/>
          </p:nvSpPr>
          <p:spPr bwMode="gray">
            <a:xfrm>
              <a:off x="2367" y="1675"/>
              <a:ext cx="76" cy="1936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921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7351" name="Rectangle 7"/>
            <p:cNvSpPr>
              <a:spLocks noChangeArrowheads="1"/>
            </p:cNvSpPr>
            <p:nvPr/>
          </p:nvSpPr>
          <p:spPr bwMode="gray">
            <a:xfrm>
              <a:off x="940" y="1673"/>
              <a:ext cx="76" cy="1936"/>
            </a:xfrm>
            <a:prstGeom prst="rect">
              <a:avLst/>
            </a:prstGeom>
            <a:gradFill rotWithShape="1">
              <a:gsLst>
                <a:gs pos="0">
                  <a:schemeClr val="bg2"/>
                </a:gs>
                <a:gs pos="50000">
                  <a:schemeClr val="bg2">
                    <a:gamma/>
                    <a:tint val="39216"/>
                    <a:invGamma/>
                  </a:schemeClr>
                </a:gs>
                <a:gs pos="100000">
                  <a:schemeClr val="bg2"/>
                </a:gs>
              </a:gsLst>
              <a:lin ang="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>
                <a:solidFill>
                  <a:srgbClr val="000000"/>
                </a:solidFill>
              </a:endParaRPr>
            </a:p>
          </p:txBody>
        </p:sp>
        <p:sp>
          <p:nvSpPr>
            <p:cNvPr id="57352" name="AutoShape 8"/>
            <p:cNvSpPr>
              <a:spLocks noChangeArrowheads="1"/>
            </p:cNvSpPr>
            <p:nvPr/>
          </p:nvSpPr>
          <p:spPr bwMode="gray">
            <a:xfrm>
              <a:off x="723" y="1675"/>
              <a:ext cx="2310" cy="246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rnd">
                  <a:solidFill>
                    <a:schemeClr val="bg2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>
                <a:buFont typeface="Wingdings" pitchFamily="2" charset="2"/>
                <a:buNone/>
              </a:pPr>
              <a:r>
                <a:rPr lang="ru-RU" sz="1600" b="1" dirty="0" smtClean="0">
                  <a:solidFill>
                    <a:srgbClr val="F8F8F8"/>
                  </a:solidFill>
                </a:rPr>
                <a:t>Накопление и распространение  информации</a:t>
              </a:r>
              <a:endParaRPr lang="en-US" sz="1600" b="1" dirty="0">
                <a:solidFill>
                  <a:srgbClr val="F8F8F8"/>
                </a:solidFill>
              </a:endParaRPr>
            </a:p>
          </p:txBody>
        </p:sp>
        <p:sp>
          <p:nvSpPr>
            <p:cNvPr id="57353" name="AutoShape 9"/>
            <p:cNvSpPr>
              <a:spLocks noChangeArrowheads="1"/>
            </p:cNvSpPr>
            <p:nvPr/>
          </p:nvSpPr>
          <p:spPr bwMode="gray">
            <a:xfrm>
              <a:off x="723" y="1956"/>
              <a:ext cx="2310" cy="248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1">
                    <a:gamma/>
                    <a:shade val="5921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rnd">
                  <a:solidFill>
                    <a:schemeClr val="bg2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>
                <a:buFont typeface="Wingdings" pitchFamily="2" charset="2"/>
                <a:buNone/>
              </a:pPr>
              <a:r>
                <a:rPr lang="ru-RU" sz="1600" b="1" dirty="0" smtClean="0">
                  <a:solidFill>
                    <a:srgbClr val="F8F8F8"/>
                  </a:solidFill>
                </a:rPr>
                <a:t>Создание нормативно правовой базы  </a:t>
              </a:r>
              <a:endParaRPr lang="en-US" sz="1600" b="1" dirty="0">
                <a:solidFill>
                  <a:srgbClr val="F8F8F8"/>
                </a:solidFill>
              </a:endParaRPr>
            </a:p>
          </p:txBody>
        </p:sp>
        <p:sp>
          <p:nvSpPr>
            <p:cNvPr id="57354" name="AutoShape 10"/>
            <p:cNvSpPr>
              <a:spLocks noChangeArrowheads="1"/>
            </p:cNvSpPr>
            <p:nvPr/>
          </p:nvSpPr>
          <p:spPr bwMode="gray">
            <a:xfrm>
              <a:off x="723" y="2239"/>
              <a:ext cx="2310" cy="260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rnd">
                  <a:solidFill>
                    <a:schemeClr val="bg2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>
                <a:buFont typeface="Wingdings" pitchFamily="2" charset="2"/>
                <a:buNone/>
              </a:pPr>
              <a:endParaRPr lang="en-US" sz="1600" b="1" dirty="0">
                <a:solidFill>
                  <a:srgbClr val="F8F8F8"/>
                </a:solidFill>
              </a:endParaRPr>
            </a:p>
          </p:txBody>
        </p:sp>
        <p:sp>
          <p:nvSpPr>
            <p:cNvPr id="57355" name="AutoShape 11"/>
            <p:cNvSpPr>
              <a:spLocks noChangeArrowheads="1"/>
            </p:cNvSpPr>
            <p:nvPr/>
          </p:nvSpPr>
          <p:spPr bwMode="gray">
            <a:xfrm>
              <a:off x="723" y="2533"/>
              <a:ext cx="2310" cy="310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1">
                    <a:gamma/>
                    <a:shade val="59216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59216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rnd">
                  <a:solidFill>
                    <a:schemeClr val="bg2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lvl="0" eaLnBrk="0" hangingPunct="0"/>
              <a:endParaRPr lang="ru-RU" sz="1600" b="1" dirty="0" smtClean="0">
                <a:solidFill>
                  <a:srgbClr val="F8F8F8"/>
                </a:solidFill>
              </a:endParaRPr>
            </a:p>
            <a:p>
              <a:pPr lvl="0" eaLnBrk="0" hangingPunct="0"/>
              <a:r>
                <a:rPr lang="ru-RU" sz="1600" b="1" dirty="0" smtClean="0">
                  <a:solidFill>
                    <a:srgbClr val="F8F8F8"/>
                  </a:solidFill>
                </a:rPr>
                <a:t>Размещение информационных материалов </a:t>
              </a:r>
              <a:r>
                <a:rPr lang="ru-RU" sz="1600" b="1" dirty="0">
                  <a:solidFill>
                    <a:srgbClr val="F8F8F8"/>
                  </a:solidFill>
                </a:rPr>
                <a:t>и </a:t>
              </a:r>
              <a:r>
                <a:rPr lang="ru-RU" sz="1600" b="1" dirty="0" smtClean="0">
                  <a:solidFill>
                    <a:srgbClr val="F8F8F8"/>
                  </a:solidFill>
                </a:rPr>
                <a:t>наглядной </a:t>
              </a:r>
            </a:p>
            <a:p>
              <a:pPr lvl="0" eaLnBrk="0" hangingPunct="0"/>
              <a:r>
                <a:rPr lang="ru-RU" sz="1600" b="1" dirty="0" smtClean="0">
                  <a:solidFill>
                    <a:srgbClr val="F8F8F8"/>
                  </a:solidFill>
                </a:rPr>
                <a:t>агитации</a:t>
              </a:r>
              <a:endParaRPr lang="ru-RU" sz="1600" b="1" dirty="0">
                <a:solidFill>
                  <a:srgbClr val="F8F8F8"/>
                </a:solidFill>
              </a:endParaRPr>
            </a:p>
            <a:p>
              <a:pPr lvl="0" eaLnBrk="0" hangingPunct="0"/>
              <a:r>
                <a:rPr lang="ru-RU" sz="1600" b="1" dirty="0">
                  <a:solidFill>
                    <a:srgbClr val="F8F8F8"/>
                  </a:solidFill>
                </a:rPr>
                <a:t>(стенды, памятки) </a:t>
              </a:r>
              <a:endParaRPr lang="en-US" sz="1600" b="1" dirty="0">
                <a:solidFill>
                  <a:srgbClr val="F8F8F8"/>
                </a:solidFill>
              </a:endParaRPr>
            </a:p>
            <a:p>
              <a:pPr eaLnBrk="0" hangingPunct="0">
                <a:buFont typeface="Wingdings" pitchFamily="2" charset="2"/>
                <a:buNone/>
              </a:pPr>
              <a:endParaRPr lang="en-US" sz="1600" b="1" dirty="0">
                <a:solidFill>
                  <a:srgbClr val="F8F8F8"/>
                </a:solidFill>
              </a:endParaRPr>
            </a:p>
          </p:txBody>
        </p:sp>
        <p:sp>
          <p:nvSpPr>
            <p:cNvPr id="57356" name="AutoShape 12"/>
            <p:cNvSpPr>
              <a:spLocks noChangeArrowheads="1"/>
            </p:cNvSpPr>
            <p:nvPr/>
          </p:nvSpPr>
          <p:spPr bwMode="gray">
            <a:xfrm>
              <a:off x="723" y="2877"/>
              <a:ext cx="2310" cy="241"/>
            </a:xfrm>
            <a:prstGeom prst="roundRect">
              <a:avLst>
                <a:gd name="adj" fmla="val 7574"/>
              </a:avLst>
            </a:prstGeom>
            <a:gradFill rotWithShape="1">
              <a:gsLst>
                <a:gs pos="0">
                  <a:schemeClr val="accent1">
                    <a:gamma/>
                    <a:shade val="69804"/>
                    <a:invGamma/>
                  </a:schemeClr>
                </a:gs>
                <a:gs pos="50000">
                  <a:schemeClr val="accent1"/>
                </a:gs>
                <a:gs pos="100000">
                  <a:schemeClr val="accent1">
                    <a:gamma/>
                    <a:shade val="69804"/>
                    <a:invGamma/>
                  </a:schemeClr>
                </a:gs>
              </a:gsLst>
              <a:lin ang="54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28575" cap="rnd">
                  <a:solidFill>
                    <a:schemeClr val="bg2"/>
                  </a:solidFill>
                  <a:prstDash val="sysDot"/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pPr eaLnBrk="0" hangingPunct="0">
                <a:buFont typeface="Wingdings" pitchFamily="2" charset="2"/>
                <a:buNone/>
              </a:pPr>
              <a:r>
                <a:rPr lang="ru-RU" sz="1600" b="1" dirty="0" smtClean="0">
                  <a:solidFill>
                    <a:srgbClr val="F8F8F8"/>
                  </a:solidFill>
                </a:rPr>
                <a:t>Организация выставки литературы по правовым </a:t>
              </a:r>
            </a:p>
            <a:p>
              <a:pPr eaLnBrk="0" hangingPunct="0">
                <a:buFont typeface="Wingdings" pitchFamily="2" charset="2"/>
                <a:buNone/>
              </a:pPr>
              <a:r>
                <a:rPr lang="ru-RU" sz="1600" b="1" dirty="0" smtClean="0">
                  <a:solidFill>
                    <a:srgbClr val="F8F8F8"/>
                  </a:solidFill>
                </a:rPr>
                <a:t>вопросам и ЗОЖ</a:t>
              </a:r>
              <a:endParaRPr lang="en-US" sz="1600" b="1" dirty="0">
                <a:solidFill>
                  <a:srgbClr val="F8F8F8"/>
                </a:solidFill>
              </a:endParaRPr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1978855" y="2708923"/>
            <a:ext cx="5617484" cy="3385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600" b="1" dirty="0">
                <a:solidFill>
                  <a:srgbClr val="F8F8F8"/>
                </a:solidFill>
              </a:rPr>
              <a:t> </a:t>
            </a:r>
            <a:r>
              <a:rPr lang="ru-RU" sz="1600" b="1" dirty="0" smtClean="0">
                <a:solidFill>
                  <a:srgbClr val="F8F8F8"/>
                </a:solidFill>
              </a:rPr>
              <a:t>Накопление методических  материалов</a:t>
            </a:r>
            <a:r>
              <a:rPr lang="en-US" sz="1600" b="1" dirty="0" smtClean="0">
                <a:solidFill>
                  <a:srgbClr val="F8F8F8"/>
                </a:solidFill>
              </a:rPr>
              <a:t> </a:t>
            </a:r>
            <a:endParaRPr lang="ru-RU" dirty="0"/>
          </a:p>
        </p:txBody>
      </p:sp>
      <p:sp>
        <p:nvSpPr>
          <p:cNvPr id="31" name="AutoShape 12"/>
          <p:cNvSpPr>
            <a:spLocks noChangeArrowheads="1"/>
          </p:cNvSpPr>
          <p:nvPr/>
        </p:nvSpPr>
        <p:spPr bwMode="gray">
          <a:xfrm>
            <a:off x="899597" y="4653136"/>
            <a:ext cx="7776863" cy="882098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1">
                  <a:gamma/>
                  <a:shade val="69804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69804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cap="rnd">
                <a:solidFill>
                  <a:schemeClr val="bg2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F8F8F8"/>
                </a:solidFill>
              </a:rPr>
              <a:t>Мониторинг образовательного процесса ; </a:t>
            </a:r>
          </a:p>
          <a:p>
            <a:pPr eaLnBrk="0" hangingPunct="0"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F8F8F8"/>
                </a:solidFill>
              </a:rPr>
              <a:t>социально-педагогический </a:t>
            </a:r>
          </a:p>
          <a:p>
            <a:pPr eaLnBrk="0" hangingPunct="0"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F8F8F8"/>
                </a:solidFill>
              </a:rPr>
              <a:t>подход  (оценка ситуации социально педагогической </a:t>
            </a:r>
          </a:p>
          <a:p>
            <a:pPr eaLnBrk="0" hangingPunct="0"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F8F8F8"/>
                </a:solidFill>
              </a:rPr>
              <a:t>деятельности)</a:t>
            </a:r>
            <a:endParaRPr lang="en-US" sz="1600" b="1" dirty="0">
              <a:solidFill>
                <a:srgbClr val="F8F8F8"/>
              </a:solidFill>
            </a:endParaRPr>
          </a:p>
        </p:txBody>
      </p:sp>
      <p:sp>
        <p:nvSpPr>
          <p:cNvPr id="33" name="AutoShape 9"/>
          <p:cNvSpPr>
            <a:spLocks noChangeArrowheads="1"/>
          </p:cNvSpPr>
          <p:nvPr/>
        </p:nvSpPr>
        <p:spPr bwMode="gray">
          <a:xfrm>
            <a:off x="899597" y="5608199"/>
            <a:ext cx="7776863" cy="683121"/>
          </a:xfrm>
          <a:prstGeom prst="roundRect">
            <a:avLst>
              <a:gd name="adj" fmla="val 7574"/>
            </a:avLst>
          </a:prstGeom>
          <a:gradFill rotWithShape="1">
            <a:gsLst>
              <a:gs pos="0">
                <a:schemeClr val="accent1">
                  <a:gamma/>
                  <a:shade val="59216"/>
                  <a:invGamma/>
                </a:schemeClr>
              </a:gs>
              <a:gs pos="50000">
                <a:schemeClr val="accent1"/>
              </a:gs>
              <a:gs pos="100000">
                <a:schemeClr val="accent1">
                  <a:gamma/>
                  <a:shade val="59216"/>
                  <a:invGamma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28575" cap="rnd">
                <a:solidFill>
                  <a:schemeClr val="bg2"/>
                </a:solidFill>
                <a:prstDash val="sysDot"/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eaLnBrk="0" hangingPunct="0">
              <a:buFont typeface="Wingdings" pitchFamily="2" charset="2"/>
              <a:buNone/>
            </a:pPr>
            <a:r>
              <a:rPr lang="ru-RU" sz="1600" b="1" dirty="0" smtClean="0">
                <a:solidFill>
                  <a:srgbClr val="F8F8F8"/>
                </a:solidFill>
              </a:rPr>
              <a:t>Работа с родителями</a:t>
            </a:r>
            <a:endParaRPr lang="en-US" sz="1600" b="1" dirty="0">
              <a:solidFill>
                <a:srgbClr val="F8F8F8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1165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325440"/>
            <a:ext cx="8640960" cy="1231354"/>
          </a:xfrm>
        </p:spPr>
        <p:txBody>
          <a:bodyPr/>
          <a:lstStyle/>
          <a:p>
            <a:pPr algn="ctr"/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Создание  </a:t>
            </a:r>
            <a:r>
              <a:rPr lang="ru-RU" sz="2800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среды, способствующей правовому воспитанию, здоровому образу </a:t>
            </a:r>
            <a:r>
              <a:rPr lang="ru-RU" sz="280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жизни </a:t>
            </a:r>
            <a:endParaRPr lang="ru-RU" sz="280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1484784"/>
            <a:ext cx="8712968" cy="523220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000" b="1" kern="0" dirty="0">
                <a:latin typeface="Times New Roman" pitchFamily="18" charset="0"/>
                <a:cs typeface="Times New Roman" pitchFamily="18" charset="0"/>
              </a:rPr>
              <a:t>Проводить работу по предотвращению правонарушений в </a:t>
            </a: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школе;</a:t>
            </a:r>
            <a:endParaRPr lang="ru-RU" sz="2000" b="1" kern="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пресекать </a:t>
            </a:r>
            <a:r>
              <a:rPr lang="ru-RU" sz="2000" b="1" kern="0" dirty="0">
                <a:latin typeface="Times New Roman" pitchFamily="18" charset="0"/>
                <a:cs typeface="Times New Roman" pitchFamily="18" charset="0"/>
              </a:rPr>
              <a:t>случаи </a:t>
            </a: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беспризорности;</a:t>
            </a:r>
          </a:p>
          <a:p>
            <a:pPr marL="342900" lvl="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осуществлять </a:t>
            </a:r>
            <a:r>
              <a:rPr lang="ru-RU" sz="2000" b="1" kern="0" dirty="0">
                <a:latin typeface="Times New Roman" pitchFamily="18" charset="0"/>
                <a:cs typeface="Times New Roman" pitchFamily="18" charset="0"/>
              </a:rPr>
              <a:t>сотрудничество педагогического коллектива с </a:t>
            </a: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ОМВД ОДН </a:t>
            </a:r>
            <a:r>
              <a:rPr lang="ru-RU" sz="2000" b="1" kern="0" dirty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КДН;</a:t>
            </a:r>
            <a:endParaRPr lang="ru-RU" sz="2000" b="1" kern="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организовать </a:t>
            </a:r>
            <a:r>
              <a:rPr lang="ru-RU" sz="2000" b="1" kern="0" dirty="0">
                <a:latin typeface="Times New Roman" pitchFamily="18" charset="0"/>
                <a:cs typeface="Times New Roman" pitchFamily="18" charset="0"/>
              </a:rPr>
              <a:t>работу по выявлению </a:t>
            </a: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семей, находящихся в социально опасном положении, </a:t>
            </a:r>
            <a:r>
              <a:rPr lang="ru-RU" sz="2000" b="1" kern="0" dirty="0">
                <a:latin typeface="Times New Roman" pitchFamily="18" charset="0"/>
                <a:cs typeface="Times New Roman" pitchFamily="18" charset="0"/>
              </a:rPr>
              <a:t>активизировать мероприятия по направлению лиц из этих семей в КДН и  ОДН, отдел опеки и </a:t>
            </a: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попечительства;</a:t>
            </a:r>
            <a:endParaRPr lang="ru-RU" sz="2000" b="1" kern="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активно </a:t>
            </a:r>
            <a:r>
              <a:rPr lang="ru-RU" sz="2000" b="1" kern="0" dirty="0">
                <a:latin typeface="Times New Roman" pitchFamily="18" charset="0"/>
                <a:cs typeface="Times New Roman" pitchFamily="18" charset="0"/>
              </a:rPr>
              <a:t>использовать  возможности психологической службы школы, городской службы </a:t>
            </a: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РЦ «Жемчужина» </a:t>
            </a:r>
            <a:r>
              <a:rPr lang="ru-RU" sz="2000" b="1" kern="0" dirty="0">
                <a:latin typeface="Times New Roman" pitchFamily="18" charset="0"/>
                <a:cs typeface="Times New Roman" pitchFamily="18" charset="0"/>
              </a:rPr>
              <a:t>с целью психологического сопровождения </a:t>
            </a: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учащихся, находящихся в социально опасном положении;</a:t>
            </a:r>
            <a:endParaRPr lang="ru-RU" sz="2000" b="1" kern="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способствовать  </a:t>
            </a:r>
            <a:r>
              <a:rPr lang="ru-RU" sz="2000" b="1" kern="0" dirty="0">
                <a:latin typeface="Times New Roman" pitchFamily="18" charset="0"/>
                <a:cs typeface="Times New Roman" pitchFamily="18" charset="0"/>
              </a:rPr>
              <a:t>раннему формированию у учащихся правовых знаний и </a:t>
            </a: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ЗОЖ;</a:t>
            </a:r>
            <a:endParaRPr lang="ru-RU" sz="2000" b="1" kern="0" dirty="0">
              <a:latin typeface="Times New Roman" pitchFamily="18" charset="0"/>
              <a:cs typeface="Times New Roman" pitchFamily="18" charset="0"/>
            </a:endParaRPr>
          </a:p>
          <a:p>
            <a:pPr marL="342900" lvl="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проводить </a:t>
            </a:r>
            <a:r>
              <a:rPr lang="ru-RU" sz="2000" b="1" kern="0" dirty="0">
                <a:latin typeface="Times New Roman" pitchFamily="18" charset="0"/>
                <a:cs typeface="Times New Roman" pitchFamily="18" charset="0"/>
              </a:rPr>
              <a:t>в школе </a:t>
            </a: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профилактические мероприятия </a:t>
            </a:r>
            <a:r>
              <a:rPr lang="ru-RU" sz="2000" b="1" kern="0" dirty="0">
                <a:latin typeface="Times New Roman" pitchFamily="18" charset="0"/>
                <a:cs typeface="Times New Roman" pitchFamily="18" charset="0"/>
              </a:rPr>
              <a:t>и приобщать к здоровому образу </a:t>
            </a: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жизни;</a:t>
            </a:r>
          </a:p>
          <a:p>
            <a:pPr marL="342900" lvl="0" indent="-342900" algn="just">
              <a:lnSpc>
                <a:spcPct val="90000"/>
              </a:lnSpc>
              <a:spcBef>
                <a:spcPct val="20000"/>
              </a:spcBef>
              <a:buFontTx/>
              <a:buChar char="•"/>
            </a:pP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вовлекать </a:t>
            </a:r>
            <a:r>
              <a:rPr lang="ru-RU" sz="2000" b="1" kern="0" dirty="0">
                <a:latin typeface="Times New Roman" pitchFamily="18" charset="0"/>
                <a:cs typeface="Times New Roman" pitchFamily="18" charset="0"/>
              </a:rPr>
              <a:t>учащихся в организованные формы досуга (кружки, секции, различные спортивные мероприятия</a:t>
            </a:r>
            <a:r>
              <a:rPr lang="ru-RU" sz="2000" b="1" kern="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ru-RU" sz="2000" b="1" kern="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83437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1"/>
          <p:cNvSpPr>
            <a:spLocks noChangeArrowheads="1"/>
          </p:cNvSpPr>
          <p:nvPr/>
        </p:nvSpPr>
        <p:spPr bwMode="auto">
          <a:xfrm>
            <a:off x="251520" y="90957"/>
            <a:ext cx="8640961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работы с родителями МБОУ «Средняя школа № 6»</a:t>
            </a:r>
            <a:endParaRPr kumimoji="0" lang="ru-RU" sz="12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143985"/>
              </p:ext>
            </p:extLst>
          </p:nvPr>
        </p:nvGraphicFramePr>
        <p:xfrm>
          <a:off x="0" y="629127"/>
          <a:ext cx="9108503" cy="618871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965968"/>
                <a:gridCol w="1534024"/>
                <a:gridCol w="2197127"/>
                <a:gridCol w="107129"/>
                <a:gridCol w="1468871"/>
                <a:gridCol w="835384"/>
              </a:tblGrid>
              <a:tr h="1707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Мероприятие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Задача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Форма проведения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endParaRPr lang="ru-RU" sz="9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95" marR="339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Исполнитель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50"/>
                        </a:spcBef>
                        <a:spcAft>
                          <a:spcPts val="15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Сроки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</a:tr>
              <a:tr h="161440">
                <a:tc grid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РАБОТА С РОДИТЕЛЯМИ, СВЯЗЬ С СЕМЬЕЙ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Консультации для родителей по их запросам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 rowSpan="9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Педагогическое просвещение родителей, осуществление взаимодействия семьи и 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школы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95" marR="339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Социальный педагог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года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</a:tr>
              <a:tr h="113007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Выступление с сообщениями, лекциями на родительских собраниях на тему:(«О недопустимости жестокого обращения с детьми», «О детской шалости и родительской ответственности» и др.), Университет семейного воспитания (УСВ) на тему: «Древо нашей семьи», «Воспитание 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ответственностью»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Беседы-лекции, плановые и срочные посещения семей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95" marR="339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Социальный педагог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года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</a:tr>
              <a:tr h="32287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Вовлечение родителей в различные виды деятельности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</a:pPr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95" marR="339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Социальный педагог, классные руководители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года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</a:tr>
              <a:tr h="488661">
                <a:tc row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Контроль за успеваемостью и посещаемостью обучающихся из семей, состоящих на профилактическом учете   и детей с отклонениями в поведении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95" marR="339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Социальный педагог, классные руководители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года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</a:tr>
              <a:tr h="179699">
                <a:tc vMerge="1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rowSpan="3" gridSpan="2">
                  <a:txBody>
                    <a:bodyPr/>
                    <a:lstStyle/>
                    <a:p>
                      <a:pPr marL="45720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Плановые посещения в</a:t>
                      </a:r>
                      <a:r>
                        <a:rPr lang="ru-RU" sz="1000" baseline="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семьи,         стоящие на учете в КДН, ОДН и на  воспитательно педагогическом  учете</a:t>
                      </a:r>
                      <a:endParaRPr lang="ru-RU" sz="10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 marL="457200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 rowSpan="3"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95" marR="33995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Социальный педагог, классные руководители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года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</a:tr>
              <a:tr h="22668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5. Посещение семей на дому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95" marR="33995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9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95" marR="33995" marT="0" marB="0"/>
                </a:tc>
              </a:tr>
              <a:tr h="484319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Приглашения на заседания СП и малые педсоветы родителей, уклоняющихся от воспитания детей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2292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 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Посещение на дому опекаемых детей</a:t>
                      </a:r>
                      <a:endParaRPr lang="ru-RU" sz="10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endParaRPr lang="ru-RU" sz="10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95" marR="339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Социальный педагог, члены СП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года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</a:tr>
              <a:tr h="488694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 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Посещение кинотеатра на фестиваль Золотая лента, просмотр пьес, спектаклей, посещение ледового дворца, боулинг </a:t>
                      </a:r>
                      <a:endParaRPr lang="ru-RU" sz="10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Пьеса «Кожица-из-бедра-журавля», «Пай» - девочки, «Гадкий утенок», «Буратино», «12 месяцев»</a:t>
                      </a:r>
                      <a:endParaRPr lang="ru-RU" sz="1000" dirty="0" smtClean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95" marR="339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Социальный педагог, классные руководители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года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</a:tr>
              <a:tr h="807198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9. </a:t>
                      </a: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Знакомство родителей с Уставом школы, частично с Законом об образовании, с Конституцией о правах ребенка и другими нормативно-правовыми документами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Правовой родительский ликбез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Беседы, лектории, оформление стендов  «Я и моя семья», «Право. Обязанность. Ответственность». «Родительская ответственность», «Что ты должен знать о своих правах»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3995" marR="339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Социальный педагог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года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</a:tr>
              <a:tr h="161440">
                <a:tc gridSpan="6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</a:t>
                      </a: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ОРГАНИЗАЦИЯ КАНИКУЛЯРНОГО ВРЕМЕНИ ОБУЧАЮЩИХСЯ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2287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Сбор предварительной информации об отдыхе детей всей школы в летний период по месяцам.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Социальный педагог, классные руководители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Март, апрель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</a:tr>
              <a:tr h="484319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Уточнение информации о летнем отдыхе всех обучающихся и детей, состоящих на всех видах учета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Предложение путевок. Организация летнего лагеря с дневным пребыванием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Социальный педагог, администрация, БУ «КЦСОН»  «Жемчужина»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Май,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года 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33995" marR="33995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94564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Объект 4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:p14="http://schemas.microsoft.com/office/powerpoint/2010/main" val="2631386063"/>
              </p:ext>
            </p:extLst>
          </p:nvPr>
        </p:nvGraphicFramePr>
        <p:xfrm>
          <a:off x="107503" y="578298"/>
          <a:ext cx="9036496" cy="6127687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873604"/>
                <a:gridCol w="1563562"/>
                <a:gridCol w="2266196"/>
                <a:gridCol w="363933"/>
                <a:gridCol w="1339669"/>
                <a:gridCol w="396913"/>
                <a:gridCol w="1232619"/>
              </a:tblGrid>
              <a:tr h="16098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Мероприятие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Задача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Форма проведения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Исполнитель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Сроки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</a:tr>
              <a:tr h="144668">
                <a:tc gridSpan="7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en-US" sz="10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РАБОТА С УЧАЩИМИСЯ СОСТОЯЩИМИ НА РАЗНЫХ ВИДАХ УЧЕТА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578671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1.Выявление детей с отклонениями в поведении для оказания помощи в дальнейшем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Изучение учащихся в адаптационный период.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Посещение уроков, наблюдение за детьми во время перемен, в случаях необходимости посещение семей, знакомство с дворовым окружением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Социальный педагог, классные руководители, учителя-предметники.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Сентябрь-ноябрь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</a:tr>
              <a:tr h="719022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Корректирование списков детей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Социальный педагог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Сентябрь, октябрь, отдельные категории (малообеспеченные, многодетные, опекаемые) ежемесячно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</a:tr>
              <a:tr h="434003"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Постоянное наблюдение за детьми школы и своевременная помощь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Проведение тестов, индивидуальных бесед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Социальный педагог, классные руководители, члены Совета профилактики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года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</a:tr>
              <a:tr h="101267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4. Профилактическая работа с учащимися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Знакомство учащихся с азами правовой культуры.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Ведение индивидуальных тетрадей «Твои права – это мои обязанности»  каждым учащимся состоящим на учете ОДН,КДН. Проведение классных часов: «Моё право», «Путешествие в страну прав», «Мои обязанности» в форме бесед, видео уроков, викторин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Социальный педагог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года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</a:tr>
              <a:tr h="43400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5. Информационно-просветительская работа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Предупреждение правонарушений среди несовершеннолетних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Оформление стендов, правовых уголков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Социальный педагог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В течение года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</a:tr>
              <a:tr h="86800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6. Вовлечение учащихся в кружки, спортивные объединения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Профилактика асоциального поведения, охрана жизни, здоровья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Проведение индивидуальных бесед с обучающимися состоящими на учете, с целью объяснения, для чего необходимо посещать кружки и секции. Беседы с родителями о времяпровождении детей в вечернее время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Социальный педагог, классные руководители, руководители кружков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gridSpan="2"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Начало учебного года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</a:p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hMerge="1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</a:tr>
              <a:tr h="57867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7. День  инспектора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Предупреждение правонарушений среди несовершеннолетних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Индивидуальные и групповые беседы об административной ответственности, разрешение конфликтных ситуаций: школа-семья, ученик-учитель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Специалист ОДН  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раз в четверть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</a:tr>
              <a:tr h="578671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8. Беседы по проблеме профилактики наркомании, табакокурения, алкоголизма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Предупреждение вредных для здоровья привычек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Классные часы, видео уроки на тему:</a:t>
                      </a:r>
                    </a:p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«Что такое ЗОЖ?» 1-2 кл, «Борьба за ЗОЖ в мире и у нас в стране» 3-4 кл., «Что такое красивая жизнь? 8-11 классы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gridSpan="2"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Социальный педагог, педагог-психолог</a:t>
                      </a: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hMerge="1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0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года в соответствии с планом</a:t>
                      </a: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  <a:tc hMerge="1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28013" marR="28013" marT="0" marB="0"/>
                </a:tc>
              </a:tr>
            </a:tbl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1979712" y="116632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lvl="0"/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ПЛАН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hangingPunct="0"/>
            <a:r>
              <a:rPr lang="ru-RU" sz="1200" b="1" dirty="0">
                <a:solidFill>
                  <a:prstClr val="black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работы с обучающимися МБОУ «Средняя школа № 6»</a:t>
            </a:r>
            <a:endParaRPr lang="ru-RU" sz="1200" b="1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5011942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959259"/>
              </p:ext>
            </p:extLst>
          </p:nvPr>
        </p:nvGraphicFramePr>
        <p:xfrm>
          <a:off x="347532" y="332657"/>
          <a:ext cx="8472940" cy="57427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920212"/>
                <a:gridCol w="2088232"/>
                <a:gridCol w="1944216"/>
                <a:gridCol w="1512168"/>
                <a:gridCol w="1008112"/>
              </a:tblGrid>
              <a:tr h="345998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III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Аналитическая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работа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5652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Проведение анкетирования.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 rowSpan="2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Выявление интересов и потребностей учащихся, трудностей, проблем, уровня социальной защищенности и </a:t>
                      </a:r>
                      <a:r>
                        <a:rPr lang="ru-RU" sz="1400" dirty="0" err="1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адаптированности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 к социальной среде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Заполнение социальных паспортов по классам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Социальный педагог, классные руководители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года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</a:tr>
              <a:tr h="155915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Анализ состава школы и </a:t>
                      </a:r>
                      <a:r>
                        <a:rPr lang="ru-RU" sz="1400" dirty="0" smtClean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классов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5998">
                <a:tc gridSpan="5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n-US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IV</a:t>
                      </a: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. Изучение психолого-медико-педагогических особенностей детей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459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1. Беседы с учащимися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 rowSpan="4">
                  <a:txBody>
                    <a:bodyPr/>
                    <a:lstStyle/>
                    <a:p>
                      <a:pPr algn="just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Осуществление плана реабилитации детей с отклонениями в поведении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 rowSpan="4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 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 rowSpan="3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Социальный педагог, классные руководители педагог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 rowSpan="3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В течение года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</a:tr>
              <a:tr h="103799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2. Тесты личностных особенностей совместно с педагогом – психологом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7456">
                <a:tc rowSpan="2"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3. Заседания СП по планированию и анализу работы с учащимися, требующими особого внимания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84684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Члены СП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 раз в четверть</a:t>
                      </a:r>
                      <a:endParaRPr lang="ru-RU" sz="1400" dirty="0">
                        <a:effectLst/>
                        <a:latin typeface="Times New Roman" pitchFamily="18" charset="0"/>
                        <a:ea typeface="Calibri"/>
                        <a:cs typeface="Times New Roman" pitchFamily="18" charset="0"/>
                      </a:endParaRPr>
                    </a:p>
                  </a:txBody>
                  <a:tcPr marL="44399" marR="44399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955548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585</TotalTime>
  <Words>1359</Words>
  <Application>Microsoft Office PowerPoint</Application>
  <PresentationFormat>Экран (4:3)</PresentationFormat>
  <Paragraphs>253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Воздушный поток</vt:lpstr>
      <vt:lpstr>Презентация PowerPoint</vt:lpstr>
      <vt:lpstr>Презентация PowerPoint</vt:lpstr>
      <vt:lpstr>Ожидаемые конечные результаты реализации Программы</vt:lpstr>
      <vt:lpstr>Мероприятия, направленные на выполнение и реализацию программных задач</vt:lpstr>
      <vt:lpstr>Направления работы по реализации Программы</vt:lpstr>
      <vt:lpstr>Создание  среды, способствующей правовому воспитанию, здоровому образу жизни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никита</dc:creator>
  <dc:description>http://propowerpoint.ru - Áåñïëàòíûå øàáëîíû äëÿ ïðåçåíòàöèé. Ïîëåçíûå ñîâåòû è óðîêè  _x000d__x000d_
PowerPoint .</dc:description>
  <cp:lastModifiedBy>Никита</cp:lastModifiedBy>
  <cp:revision>61</cp:revision>
  <dcterms:created xsi:type="dcterms:W3CDTF">2013-11-08T15:30:32Z</dcterms:created>
  <dcterms:modified xsi:type="dcterms:W3CDTF">2015-02-05T16:32:55Z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TAG2">
    <vt:lpwstr>000800ea0c0000000000010243100207f6000400038000</vt:lpwstr>
  </property>
</Properties>
</file>