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1" r:id="rId3"/>
    <p:sldId id="262" r:id="rId4"/>
    <p:sldId id="263" r:id="rId5"/>
    <p:sldId id="264" r:id="rId6"/>
    <p:sldId id="265" r:id="rId7"/>
    <p:sldId id="272" r:id="rId8"/>
    <p:sldId id="257" r:id="rId9"/>
    <p:sldId id="258" r:id="rId10"/>
    <p:sldId id="259" r:id="rId11"/>
    <p:sldId id="260" r:id="rId12"/>
    <p:sldId id="266" r:id="rId13"/>
    <p:sldId id="267" r:id="rId14"/>
    <p:sldId id="268" r:id="rId15"/>
    <p:sldId id="269" r:id="rId16"/>
    <p:sldId id="270" r:id="rId17"/>
    <p:sldId id="271" r:id="rId18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799B23B-EC83-4686-B30A-512413B5E67A}" styleName="Светлый стиль 3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C083E6E3-FA7D-4D7B-A595-EF9225AFEA82}" styleName="Светлый стиль 1 — акцент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616DA210-FB5B-4158-B5E0-FEB733F419BA}" styleName="Светлый стиль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BC89EF96-8CEA-46FF-86C4-4CE0E7609802}" styleName="Светлый стиль 3 — акцент 1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13" autoAdjust="0"/>
    <p:restoredTop sz="94660"/>
  </p:normalViewPr>
  <p:slideViewPr>
    <p:cSldViewPr snapToGrid="0">
      <p:cViewPr varScale="1">
        <p:scale>
          <a:sx n="79" d="100"/>
          <a:sy n="79" d="100"/>
        </p:scale>
        <p:origin x="162" y="7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F8E3-DA88-4C3A-9A3D-AF3B98DF3CA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3571-C59B-464F-BDBC-1D8814892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6941888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F8E3-DA88-4C3A-9A3D-AF3B98DF3CA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3571-C59B-464F-BDBC-1D8814892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566531514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F8E3-DA88-4C3A-9A3D-AF3B98DF3CA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3571-C59B-464F-BDBC-1D8814892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9894468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F8E3-DA88-4C3A-9A3D-AF3B98DF3CA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3571-C59B-464F-BDBC-1D8814892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5141071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F8E3-DA88-4C3A-9A3D-AF3B98DF3CA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3571-C59B-464F-BDBC-1D8814892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128387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F8E3-DA88-4C3A-9A3D-AF3B98DF3CA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3571-C59B-464F-BDBC-1D8814892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5276462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F8E3-DA88-4C3A-9A3D-AF3B98DF3CA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3571-C59B-464F-BDBC-1D8814892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3931778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F8E3-DA88-4C3A-9A3D-AF3B98DF3CA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3571-C59B-464F-BDBC-1D8814892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4110191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F8E3-DA88-4C3A-9A3D-AF3B98DF3CA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3571-C59B-464F-BDBC-1D8814892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8643434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F8E3-DA88-4C3A-9A3D-AF3B98DF3CA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3571-C59B-464F-BDBC-1D8814892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14893826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D8DF8E3-DA88-4C3A-9A3D-AF3B98DF3CA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30E3571-C59B-464F-BDBC-1D8814892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012046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D8DF8E3-DA88-4C3A-9A3D-AF3B98DF3CA1}" type="datetimeFigureOut">
              <a:rPr lang="ru-RU" smtClean="0"/>
              <a:t>07.12.2014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30E3571-C59B-464F-BDBC-1D88148924F1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28439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5.jpeg"/><Relationship Id="rId5" Type="http://schemas.openxmlformats.org/officeDocument/2006/relationships/image" Target="../media/image4.jpeg"/><Relationship Id="rId4" Type="http://schemas.openxmlformats.org/officeDocument/2006/relationships/image" Target="../media/image3.jpeg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jpeg"/><Relationship Id="rId3" Type="http://schemas.openxmlformats.org/officeDocument/2006/relationships/image" Target="../media/image12.jpeg"/><Relationship Id="rId7" Type="http://schemas.openxmlformats.org/officeDocument/2006/relationships/image" Target="../media/image16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5.jpeg"/><Relationship Id="rId5" Type="http://schemas.openxmlformats.org/officeDocument/2006/relationships/image" Target="../media/image14.jpeg"/><Relationship Id="rId4" Type="http://schemas.openxmlformats.org/officeDocument/2006/relationships/image" Target="../media/image13.jpe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4.jpeg"/><Relationship Id="rId13" Type="http://schemas.openxmlformats.org/officeDocument/2006/relationships/image" Target="../media/image29.jpeg"/><Relationship Id="rId3" Type="http://schemas.openxmlformats.org/officeDocument/2006/relationships/image" Target="../media/image19.jpeg"/><Relationship Id="rId7" Type="http://schemas.openxmlformats.org/officeDocument/2006/relationships/image" Target="../media/image23.jpeg"/><Relationship Id="rId12" Type="http://schemas.openxmlformats.org/officeDocument/2006/relationships/image" Target="../media/image28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2.jpeg"/><Relationship Id="rId11" Type="http://schemas.openxmlformats.org/officeDocument/2006/relationships/image" Target="../media/image27.jpeg"/><Relationship Id="rId5" Type="http://schemas.openxmlformats.org/officeDocument/2006/relationships/image" Target="../media/image21.jpeg"/><Relationship Id="rId10" Type="http://schemas.openxmlformats.org/officeDocument/2006/relationships/image" Target="../media/image26.jpeg"/><Relationship Id="rId4" Type="http://schemas.openxmlformats.org/officeDocument/2006/relationships/image" Target="../media/image20.jpeg"/><Relationship Id="rId9" Type="http://schemas.openxmlformats.org/officeDocument/2006/relationships/image" Target="../media/image25.jpe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4.jpeg"/><Relationship Id="rId3" Type="http://schemas.openxmlformats.org/officeDocument/2006/relationships/image" Target="../media/image5.jpeg"/><Relationship Id="rId7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.jpeg"/><Relationship Id="rId5" Type="http://schemas.openxmlformats.org/officeDocument/2006/relationships/image" Target="../media/image9.jpeg"/><Relationship Id="rId10" Type="http://schemas.openxmlformats.org/officeDocument/2006/relationships/image" Target="../media/image6.jpeg"/><Relationship Id="rId4" Type="http://schemas.openxmlformats.org/officeDocument/2006/relationships/image" Target="../media/image8.jpeg"/><Relationship Id="rId9" Type="http://schemas.openxmlformats.org/officeDocument/2006/relationships/image" Target="../media/image10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231648"/>
            <a:ext cx="9144000" cy="3401568"/>
          </a:xfrm>
        </p:spPr>
        <p:txBody>
          <a:bodyPr>
            <a:normAutofit/>
          </a:bodyPr>
          <a:lstStyle/>
          <a:p>
            <a:r>
              <a:rPr lang="en-US" sz="96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Make a meal of it!</a:t>
            </a:r>
            <a:endParaRPr lang="ru-RU" sz="96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998852" y="3852672"/>
            <a:ext cx="8669147" cy="2731008"/>
          </a:xfrm>
        </p:spPr>
        <p:txBody>
          <a:bodyPr>
            <a:normAutofit/>
          </a:bodyPr>
          <a:lstStyle/>
          <a:p>
            <a:r>
              <a:rPr lang="en-US" sz="2000" b="1" dirty="0" smtClean="0"/>
              <a:t>Made by </a:t>
            </a:r>
          </a:p>
          <a:p>
            <a:r>
              <a:rPr lang="en-US" sz="2000" b="1" dirty="0" smtClean="0"/>
              <a:t>Vera </a:t>
            </a:r>
            <a:r>
              <a:rPr lang="en-US" sz="2000" b="1" dirty="0" err="1" smtClean="0"/>
              <a:t>Kartashova</a:t>
            </a:r>
            <a:endParaRPr lang="en-US" sz="2000" b="1" dirty="0" smtClean="0"/>
          </a:p>
          <a:p>
            <a:r>
              <a:rPr lang="en-US" sz="2000" b="1" dirty="0" smtClean="0"/>
              <a:t>Based on Spotlight 4</a:t>
            </a:r>
          </a:p>
          <a:p>
            <a:r>
              <a:rPr lang="en-US" sz="2000" b="1" dirty="0" smtClean="0"/>
              <a:t>School 1315</a:t>
            </a:r>
          </a:p>
          <a:p>
            <a:r>
              <a:rPr lang="en-US" sz="2000" b="1" dirty="0" smtClean="0"/>
              <a:t>2014/15</a:t>
            </a:r>
          </a:p>
          <a:p>
            <a:r>
              <a:rPr lang="en-US" sz="2000" b="1" dirty="0" smtClean="0"/>
              <a:t>Moscow</a:t>
            </a:r>
          </a:p>
          <a:p>
            <a:endParaRPr lang="ru-RU" sz="2000" b="1" dirty="0"/>
          </a:p>
        </p:txBody>
      </p:sp>
      <p:pic>
        <p:nvPicPr>
          <p:cNvPr id="4" name="Picture 10" descr="http://im0-tub-ru.yandex.net/i?id=b50fac79bf03025aacd08c1745bedbe1-63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03" y="3525615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http://im1-tub-ru.yandex.net/i?id=5e884f30ebbd082dc9e6f5e692747b91-107-144&amp;n=21"/>
          <p:cNvPicPr>
            <a:picLocks noChangeAspect="1" noChangeArrowheads="1"/>
          </p:cNvPicPr>
          <p:nvPr/>
        </p:nvPicPr>
        <p:blipFill rotWithShape="1">
          <a:blip r:embed="rId3">
            <a:clrChange>
              <a:clrFrom>
                <a:srgbClr val="F4F7EC"/>
              </a:clrFrom>
              <a:clrTo>
                <a:srgbClr val="F4F7EC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1275" r="7760" b="6874"/>
          <a:stretch/>
        </p:blipFill>
        <p:spPr bwMode="auto">
          <a:xfrm>
            <a:off x="95250" y="1085088"/>
            <a:ext cx="2635758" cy="11460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" name="Picture 12" descr="http://im2-tub-ru.yandex.net/i?id=0d2d35c33cb114e2205dc6b67f9674ef-60-144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823" y="3929729"/>
            <a:ext cx="8382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14" descr="http://im0-tub-ru.yandex.net/i?id=ea362ee4cdde2d11a2156314cfff90b0-42-144&amp;n=21"/>
          <p:cNvPicPr>
            <a:picLocks noChangeAspect="1" noChangeArrowheads="1"/>
          </p:cNvPicPr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5827" t="1557" r="7653" b="2869"/>
          <a:stretch/>
        </p:blipFill>
        <p:spPr bwMode="auto">
          <a:xfrm>
            <a:off x="9217152" y="3816095"/>
            <a:ext cx="890016" cy="136550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" name="Picture 4" descr="http://im2-tub-ru.yandex.net/i?id=66097e4b2ed32a1dc32f5e17fc375257-110-144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591550" y="927227"/>
            <a:ext cx="20764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7290330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3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032" y="365125"/>
            <a:ext cx="11716512" cy="18351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6032" y="694944"/>
            <a:ext cx="11716512" cy="5937504"/>
          </a:xfrm>
        </p:spPr>
        <p:txBody>
          <a:bodyPr>
            <a:normAutofit/>
          </a:bodyPr>
          <a:lstStyle/>
          <a:p>
            <a:pPr>
              <a:buFont typeface="Wingdings" panose="05000000000000000000" pitchFamily="2" charset="2"/>
              <a:buChar char="Ø"/>
            </a:pPr>
            <a:r>
              <a:rPr lang="en-US" sz="4400" dirty="0" smtClean="0"/>
              <a:t>We’ve got </a:t>
            </a:r>
            <a:r>
              <a:rPr lang="en-US" sz="4400" b="1" i="1" u="sng" dirty="0" smtClean="0">
                <a:solidFill>
                  <a:srgbClr val="FFC000"/>
                </a:solidFill>
              </a:rPr>
              <a:t>a lot </a:t>
            </a:r>
            <a:r>
              <a:rPr lang="en-US" sz="4400" dirty="0" smtClean="0"/>
              <a:t>of sugar.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400" dirty="0" smtClean="0"/>
              <a:t>We haven’t got </a:t>
            </a:r>
            <a:r>
              <a:rPr lang="en-US" sz="4400" b="1" i="1" u="sng" dirty="0" smtClean="0">
                <a:solidFill>
                  <a:srgbClr val="C00000"/>
                </a:solidFill>
              </a:rPr>
              <a:t>much</a:t>
            </a:r>
            <a:r>
              <a:rPr lang="en-US" sz="4400" dirty="0" smtClean="0"/>
              <a:t> sugar.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400" dirty="0" smtClean="0"/>
              <a:t>Have we got</a:t>
            </a:r>
            <a:r>
              <a:rPr lang="en-US" sz="4400" dirty="0" smtClean="0">
                <a:solidFill>
                  <a:srgbClr val="C00000"/>
                </a:solidFill>
              </a:rPr>
              <a:t> </a:t>
            </a:r>
            <a:r>
              <a:rPr lang="en-US" sz="4400" b="1" i="1" u="sng" dirty="0" smtClean="0">
                <a:solidFill>
                  <a:srgbClr val="C00000"/>
                </a:solidFill>
              </a:rPr>
              <a:t>much</a:t>
            </a:r>
            <a:r>
              <a:rPr lang="en-US" sz="4400" dirty="0" smtClean="0">
                <a:solidFill>
                  <a:srgbClr val="C00000"/>
                </a:solidFill>
              </a:rPr>
              <a:t> </a:t>
            </a:r>
            <a:r>
              <a:rPr lang="en-US" sz="4400" dirty="0" smtClean="0"/>
              <a:t>sugar?</a:t>
            </a:r>
          </a:p>
          <a:p>
            <a:pPr marL="0" indent="0">
              <a:buNone/>
            </a:pPr>
            <a:endParaRPr lang="en-US" sz="4400" dirty="0"/>
          </a:p>
          <a:p>
            <a:pPr>
              <a:buFont typeface="Wingdings" panose="05000000000000000000" pitchFamily="2" charset="2"/>
              <a:buChar char="Ø"/>
            </a:pPr>
            <a:r>
              <a:rPr lang="en-US" sz="4400" dirty="0" smtClean="0"/>
              <a:t>We’ve got </a:t>
            </a:r>
            <a:r>
              <a:rPr lang="en-US" sz="4400" b="1" i="1" u="sng" dirty="0" smtClean="0">
                <a:solidFill>
                  <a:srgbClr val="FFC000"/>
                </a:solidFill>
              </a:rPr>
              <a:t>a lot </a:t>
            </a:r>
            <a:r>
              <a:rPr lang="en-US" sz="4400" dirty="0" smtClean="0"/>
              <a:t>of tomatoes.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400" dirty="0" smtClean="0"/>
              <a:t>We haven’t got </a:t>
            </a:r>
            <a:r>
              <a:rPr lang="en-US" sz="4400" b="1" i="1" u="sng" dirty="0" smtClean="0">
                <a:solidFill>
                  <a:srgbClr val="C00000"/>
                </a:solidFill>
              </a:rPr>
              <a:t>many</a:t>
            </a:r>
            <a:r>
              <a:rPr lang="en-US" sz="4400" dirty="0" smtClean="0"/>
              <a:t> tomatoes.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en-US" sz="4400" dirty="0" smtClean="0"/>
              <a:t>Have we got</a:t>
            </a:r>
            <a:r>
              <a:rPr lang="en-US" sz="4400" dirty="0" smtClean="0">
                <a:solidFill>
                  <a:srgbClr val="C00000"/>
                </a:solidFill>
              </a:rPr>
              <a:t> </a:t>
            </a:r>
            <a:r>
              <a:rPr lang="en-US" sz="4400" b="1" i="1" u="sng" dirty="0" smtClean="0">
                <a:solidFill>
                  <a:srgbClr val="C00000"/>
                </a:solidFill>
              </a:rPr>
              <a:t>many</a:t>
            </a:r>
            <a:r>
              <a:rPr lang="en-US" sz="4400" dirty="0" smtClean="0">
                <a:solidFill>
                  <a:srgbClr val="C00000"/>
                </a:solidFill>
              </a:rPr>
              <a:t> </a:t>
            </a:r>
            <a:r>
              <a:rPr lang="en-US" sz="4400" dirty="0" smtClean="0"/>
              <a:t>tomatoes?</a:t>
            </a:r>
            <a:endParaRPr lang="ru-RU" sz="4400" dirty="0"/>
          </a:p>
        </p:txBody>
      </p:sp>
    </p:spTree>
    <p:extLst>
      <p:ext uri="{BB962C8B-B14F-4D97-AF65-F5344CB8AC3E}">
        <p14:creationId xmlns:p14="http://schemas.microsoft.com/office/powerpoint/2010/main" val="4556817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688" y="207265"/>
            <a:ext cx="11765280" cy="499871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Ex. 3, p. 46                    Read and choose  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688" y="792480"/>
            <a:ext cx="11765280" cy="5839968"/>
          </a:xfrm>
        </p:spPr>
        <p:txBody>
          <a:bodyPr/>
          <a:lstStyle/>
          <a:p>
            <a:pPr marL="514350" indent="-514350">
              <a:buAutoNum type="arabicPeriod"/>
            </a:pPr>
            <a:r>
              <a:rPr lang="en-US" dirty="0" smtClean="0"/>
              <a:t>There are                                        tomatoes in the salad.</a:t>
            </a:r>
          </a:p>
          <a:p>
            <a:pPr marL="514350" indent="-514350">
              <a:buAutoNum type="arabicPeriod"/>
            </a:pPr>
            <a:r>
              <a:rPr lang="en-US" dirty="0" smtClean="0"/>
              <a:t>Do we need                                    bread?</a:t>
            </a:r>
          </a:p>
          <a:p>
            <a:pPr marL="514350" indent="-514350">
              <a:buAutoNum type="arabicPeriod"/>
            </a:pPr>
            <a:endParaRPr lang="en-US" dirty="0" smtClean="0"/>
          </a:p>
          <a:p>
            <a:pPr marL="514350" indent="-514350">
              <a:buAutoNum type="arabicPeriod"/>
            </a:pPr>
            <a:r>
              <a:rPr lang="en-US" dirty="0" smtClean="0"/>
              <a:t>I take                                                  sugar in my tea.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There aren’t                                       eggs in the fridge.</a:t>
            </a:r>
          </a:p>
          <a:p>
            <a:pPr marL="514350" indent="-514350">
              <a:buAutoNum type="arabicPeriod"/>
            </a:pPr>
            <a:r>
              <a:rPr lang="en-US" dirty="0" smtClean="0"/>
              <a:t>There’s                                                 sugar in the cake.</a:t>
            </a:r>
          </a:p>
          <a:p>
            <a:pPr marL="514350" indent="-514350">
              <a:buAutoNum type="arabicPeriod"/>
            </a:pPr>
            <a:r>
              <a:rPr lang="en-US" dirty="0" smtClean="0"/>
              <a:t>Have you got                                        mangoes?</a:t>
            </a:r>
          </a:p>
          <a:p>
            <a:pPr marL="0" indent="0">
              <a:buNone/>
            </a:pPr>
            <a:endParaRPr lang="en-US" dirty="0" smtClean="0"/>
          </a:p>
          <a:p>
            <a:pPr marL="514350" indent="-514350">
              <a:buAutoNum type="arabicPeriod"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2267712" y="890016"/>
            <a:ext cx="1219200" cy="35356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a</a:t>
            </a:r>
            <a:r>
              <a:rPr lang="en-US" sz="2800" dirty="0" smtClean="0">
                <a:solidFill>
                  <a:srgbClr val="FF0000"/>
                </a:solidFill>
              </a:rPr>
              <a:t> lot of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706368" y="890016"/>
            <a:ext cx="1170432" cy="35356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rgbClr val="FF0000"/>
                </a:solidFill>
              </a:rPr>
              <a:t>m</a:t>
            </a:r>
            <a:r>
              <a:rPr lang="en-US" sz="2800" dirty="0" smtClean="0">
                <a:solidFill>
                  <a:srgbClr val="FF0000"/>
                </a:solidFill>
              </a:rPr>
              <a:t>uch</a:t>
            </a:r>
            <a:r>
              <a:rPr lang="en-US" sz="2800" dirty="0" smtClean="0"/>
              <a:t>     </a:t>
            </a:r>
            <a:endParaRPr lang="ru-RU" sz="2800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572512" y="1341120"/>
            <a:ext cx="1146048" cy="39014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rgbClr val="FF0000"/>
                </a:solidFill>
              </a:rPr>
              <a:t>much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4084320" y="1341120"/>
            <a:ext cx="1060704" cy="39014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>
                <a:solidFill>
                  <a:srgbClr val="FF0000"/>
                </a:solidFill>
              </a:rPr>
              <a:t>m</a:t>
            </a:r>
            <a:r>
              <a:rPr lang="en-US" sz="2800" dirty="0" smtClean="0">
                <a:solidFill>
                  <a:srgbClr val="FF0000"/>
                </a:solidFill>
              </a:rPr>
              <a:t>any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1731264" y="2377440"/>
            <a:ext cx="1341120" cy="35356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rgbClr val="FF0000"/>
                </a:solidFill>
              </a:rPr>
              <a:t>many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486912" y="2377440"/>
            <a:ext cx="1389888" cy="35356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>
                <a:solidFill>
                  <a:srgbClr val="FF0000"/>
                </a:solidFill>
              </a:rPr>
              <a:t>a</a:t>
            </a:r>
            <a:r>
              <a:rPr lang="en-US" sz="2800" dirty="0" smtClean="0">
                <a:solidFill>
                  <a:srgbClr val="FF0000"/>
                </a:solidFill>
              </a:rPr>
              <a:t> lot of</a:t>
            </a:r>
            <a:r>
              <a:rPr lang="en-US" sz="2800" dirty="0" smtClean="0"/>
              <a:t>         </a:t>
            </a:r>
            <a:r>
              <a:rPr lang="en-US" sz="2800" dirty="0"/>
              <a:t> </a:t>
            </a:r>
            <a:r>
              <a:rPr lang="en-US" sz="2800" dirty="0" smtClean="0"/>
              <a:t>                             </a:t>
            </a:r>
            <a:endParaRPr lang="ru-RU" sz="2800" dirty="0"/>
          </a:p>
        </p:txBody>
      </p:sp>
      <p:sp>
        <p:nvSpPr>
          <p:cNvPr id="10" name="Прямоугольник 9"/>
          <p:cNvSpPr/>
          <p:nvPr/>
        </p:nvSpPr>
        <p:spPr>
          <a:xfrm>
            <a:off x="2688336" y="2974848"/>
            <a:ext cx="1304544" cy="25603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rgbClr val="FF0000"/>
                </a:solidFill>
              </a:rPr>
              <a:t>much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4242816" y="2962656"/>
            <a:ext cx="1255776" cy="268224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rgbClr val="FF0000"/>
                </a:solidFill>
              </a:rPr>
              <a:t>many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109216" y="3462528"/>
            <a:ext cx="1493520" cy="3048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rgbClr val="FF0000"/>
                </a:solidFill>
              </a:rPr>
              <a:t>much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4084320" y="3462528"/>
            <a:ext cx="1475232" cy="304800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>
                <a:solidFill>
                  <a:srgbClr val="FF0000"/>
                </a:solidFill>
              </a:rPr>
              <a:t>a</a:t>
            </a:r>
            <a:r>
              <a:rPr lang="en-US" sz="2800" dirty="0" smtClean="0">
                <a:solidFill>
                  <a:srgbClr val="FF0000"/>
                </a:solidFill>
              </a:rPr>
              <a:t> lot of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2642616" y="3913632"/>
            <a:ext cx="1395984" cy="402336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rgbClr val="FF0000"/>
                </a:solidFill>
              </a:rPr>
              <a:t>much</a:t>
            </a:r>
            <a:endParaRPr lang="ru-RU" sz="28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4352544" y="3998976"/>
            <a:ext cx="1438656" cy="316992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en-US" sz="2800" dirty="0" smtClean="0">
                <a:solidFill>
                  <a:srgbClr val="FF0000"/>
                </a:solidFill>
              </a:rPr>
              <a:t>many</a:t>
            </a:r>
            <a:endParaRPr lang="ru-RU" sz="28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6827618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8" grpId="0" animBg="1"/>
      <p:bldP spid="10" grpId="0" animBg="1"/>
      <p:bldP spid="12" grpId="0" animBg="1"/>
      <p:bldP spid="14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5535803"/>
          </a:xfrm>
        </p:spPr>
        <p:txBody>
          <a:bodyPr/>
          <a:lstStyle/>
          <a:p>
            <a:pPr algn="ctr"/>
            <a:r>
              <a:rPr 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May</a:t>
            </a:r>
            <a: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 leave the table?</a:t>
            </a:r>
            <a:br>
              <a:rPr lang="en-US" sz="80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8000" b="1" dirty="0" smtClean="0">
                <a:solidFill>
                  <a:srgbClr val="00B05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Yes, you may.</a:t>
            </a:r>
            <a:r>
              <a:rPr 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/>
            </a:r>
            <a:br>
              <a:rPr 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r>
              <a:rPr lang="en-US" sz="8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No, you may not.</a:t>
            </a:r>
            <a:endParaRPr lang="ru-RU" sz="8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035039"/>
            <a:ext cx="10515600" cy="141923"/>
          </a:xfrm>
        </p:spPr>
        <p:txBody>
          <a:bodyPr>
            <a:normAutofit fontScale="25000" lnSpcReduction="20000"/>
          </a:bodyPr>
          <a:lstStyle/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444302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536" y="365125"/>
            <a:ext cx="11948160" cy="598043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Ex. 1, p. 48. Read and match. Then act out.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536" y="1207008"/>
            <a:ext cx="11948160" cy="5437632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195072" y="1472184"/>
            <a:ext cx="11362944" cy="59740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4000" b="1" dirty="0" smtClean="0">
                <a:solidFill>
                  <a:schemeClr val="tx1"/>
                </a:solidFill>
              </a:rPr>
              <a:t>1</a:t>
            </a:r>
            <a:r>
              <a:rPr lang="en-US" sz="4000" b="1" dirty="0" smtClean="0">
                <a:solidFill>
                  <a:schemeClr val="tx1"/>
                </a:solidFill>
              </a:rPr>
              <a:t>. May I have some </a:t>
            </a:r>
            <a:r>
              <a:rPr lang="en-US" sz="4000" b="1" dirty="0">
                <a:solidFill>
                  <a:schemeClr val="tx1"/>
                </a:solidFill>
              </a:rPr>
              <a:t>m</a:t>
            </a:r>
            <a:r>
              <a:rPr lang="en-US" sz="4000" b="1" dirty="0" smtClean="0">
                <a:solidFill>
                  <a:schemeClr val="tx1"/>
                </a:solidFill>
              </a:rPr>
              <a:t>ore  potatoes, please?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10896" y="2340864"/>
            <a:ext cx="11362944" cy="48768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2. May I ask my friend for dinner?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10896" y="3051048"/>
            <a:ext cx="11362944" cy="57302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3. </a:t>
            </a:r>
            <a:r>
              <a:rPr lang="en-US" sz="4000" b="1" dirty="0">
                <a:solidFill>
                  <a:schemeClr val="tx1"/>
                </a:solidFill>
              </a:rPr>
              <a:t>M</a:t>
            </a:r>
            <a:r>
              <a:rPr lang="en-US" sz="4000" b="1" dirty="0" smtClean="0">
                <a:solidFill>
                  <a:schemeClr val="tx1"/>
                </a:solidFill>
              </a:rPr>
              <a:t>ay I wash my hands?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90144" y="3846576"/>
            <a:ext cx="11362944" cy="67056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4. May I eat my lunch in the living room?</a:t>
            </a:r>
            <a:endParaRPr lang="ru-RU" sz="40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10896" y="4925568"/>
            <a:ext cx="11521440" cy="560832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4000" b="1" dirty="0" smtClean="0">
                <a:solidFill>
                  <a:schemeClr val="tx1"/>
                </a:solidFill>
              </a:rPr>
              <a:t>5. May I eat the apple pie, please? </a:t>
            </a:r>
            <a:endParaRPr lang="ru-RU" sz="40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10606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456" y="365125"/>
            <a:ext cx="11134344" cy="329819"/>
          </a:xfrm>
        </p:spPr>
        <p:txBody>
          <a:bodyPr>
            <a:normAutofit fontScale="90000"/>
          </a:bodyPr>
          <a:lstStyle/>
          <a:p>
            <a:pPr algn="ctr"/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19456" y="902208"/>
            <a:ext cx="11765280" cy="5766816"/>
          </a:xfrm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29184" y="963168"/>
            <a:ext cx="11436096" cy="41452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b="1" dirty="0">
                <a:solidFill>
                  <a:schemeClr val="tx1"/>
                </a:solidFill>
              </a:rPr>
              <a:t>1</a:t>
            </a:r>
            <a:r>
              <a:rPr lang="en-US" sz="2800" b="1" dirty="0">
                <a:solidFill>
                  <a:schemeClr val="tx1"/>
                </a:solidFill>
              </a:rPr>
              <a:t>. May I have some more  potatoes, please?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9184" y="1469136"/>
            <a:ext cx="11436096" cy="359664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Sure, here you are.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329184" y="1950720"/>
            <a:ext cx="11436096" cy="35356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</a:rPr>
              <a:t>2. May I ask my friend for dinner?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29184" y="2426208"/>
            <a:ext cx="11436096" cy="41452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Of course you may. What’s her name?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29184" y="2938272"/>
            <a:ext cx="11436096" cy="390144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</a:rPr>
              <a:t>3. May I wash my hands?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329184" y="3535680"/>
            <a:ext cx="11436096" cy="4389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Yes, the bathroom’s down the hall.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329184" y="4181856"/>
            <a:ext cx="11436096" cy="426720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</a:rPr>
              <a:t>4. May I eat my lunch in the living room?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29184" y="4791456"/>
            <a:ext cx="11436096" cy="438912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</a:rPr>
              <a:t>No, you may not. Eat in the kitchen , please.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329184" y="5413248"/>
            <a:ext cx="11436096" cy="475488"/>
          </a:xfrm>
          <a:prstGeom prst="rect">
            <a:avLst/>
          </a:prstGeom>
          <a:solidFill>
            <a:schemeClr val="bg2">
              <a:lumMod val="9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</a:rPr>
              <a:t>5. May I eat the apple pie, please?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29184" y="5979696"/>
            <a:ext cx="11436095" cy="517358"/>
          </a:xfrm>
          <a:prstGeom prst="rect">
            <a:avLst/>
          </a:prstGeom>
          <a:solidFill>
            <a:schemeClr val="accent6">
              <a:lumMod val="60000"/>
              <a:lumOff val="4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Not yet. It’s still very hot.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2254761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7" grpId="0" animBg="1"/>
      <p:bldP spid="9" grpId="0" animBg="1"/>
      <p:bldP spid="11" grpId="0" animBg="1"/>
      <p:bldP spid="14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53" y="84222"/>
            <a:ext cx="11947358" cy="637674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Ex 2, p. 48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6253" y="842212"/>
            <a:ext cx="11947358" cy="5799220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b="1" dirty="0" smtClean="0">
                <a:solidFill>
                  <a:srgbClr val="FF0000"/>
                </a:solidFill>
              </a:rPr>
              <a:t>All over the world!</a:t>
            </a:r>
          </a:p>
          <a:p>
            <a:pPr marL="0" indent="0" algn="ctr"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Fish and chips is English,</a:t>
            </a:r>
          </a:p>
          <a:p>
            <a:pPr marL="0" indent="0" algn="ctr"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Sushi’s Japanese.</a:t>
            </a:r>
          </a:p>
          <a:p>
            <a:pPr marL="0" indent="0" algn="ctr"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Pizza is Italian,</a:t>
            </a:r>
          </a:p>
          <a:p>
            <a:pPr marL="0" indent="0" algn="ctr"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So is mozzarella cheese!</a:t>
            </a:r>
          </a:p>
          <a:p>
            <a:pPr marL="0" indent="0" algn="ctr"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around the world</a:t>
            </a:r>
          </a:p>
          <a:p>
            <a:pPr marL="0" indent="0" algn="ctr"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People love to eat.</a:t>
            </a:r>
          </a:p>
          <a:p>
            <a:pPr marL="0" indent="0" algn="ctr"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All around the world</a:t>
            </a:r>
          </a:p>
          <a:p>
            <a:pPr marL="0" indent="0" algn="ctr"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Food is such a treat!</a:t>
            </a:r>
          </a:p>
          <a:p>
            <a:pPr marL="0" indent="0" algn="ctr"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Spain they eat paella,</a:t>
            </a:r>
          </a:p>
          <a:p>
            <a:pPr marL="0" indent="0" algn="ctr"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In China they eat rice.</a:t>
            </a:r>
          </a:p>
          <a:p>
            <a:pPr marL="0" indent="0" algn="ctr"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The Russians think potatoes</a:t>
            </a:r>
          </a:p>
          <a:p>
            <a:pPr marL="0" indent="0" algn="ctr">
              <a:buNone/>
            </a:pPr>
            <a:r>
              <a:rPr lang="en-US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Are really, really nice!</a:t>
            </a:r>
          </a:p>
          <a:p>
            <a:pPr marL="0" indent="0" algn="ctr">
              <a:buNone/>
            </a:pPr>
            <a:endParaRPr lang="en-US" sz="2400" b="1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0" indent="0" algn="ctr">
              <a:buNone/>
            </a:pPr>
            <a:endParaRPr lang="ru-RU" sz="2400" dirty="0"/>
          </a:p>
        </p:txBody>
      </p:sp>
      <p:pic>
        <p:nvPicPr>
          <p:cNvPr id="2050" name="Picture 2" descr="http://im1-tub-ru.yandex.net/i?id=1454bafcc8414ffcbb7d81d2ec23064b-40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5031" y="1045464"/>
            <a:ext cx="2143125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http://im2-tub-ru.yandex.net/i?id=880a69e68ae8741a7229c7826146f911-72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287383" y="496824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http://im3-tub-ru.yandex.net/i?id=7b53d754b39d96c62e320eff1f7f5a01-59-144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2562" y="2018980"/>
            <a:ext cx="1524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6" name="Picture 8" descr="http://im3-tub-ru.yandex.net/i?id=56a016800fe4354342bf3e5666ccc198-86-144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36943" y="3027447"/>
            <a:ext cx="20193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8" name="Picture 10" descr="http://im3-tub-ru.yandex.net/i?id=a1a29af6f901de8c4a349d50bbac274c-121-144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526651" y="3942068"/>
            <a:ext cx="1426463" cy="9509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0" name="Picture 12" descr="http://im0-tub-ru.yandex.net/i?id=85dd109ed15e2f8a6bf7e872f8adf7ad-81-144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8898" y="5009430"/>
            <a:ext cx="1929258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62" name="Picture 14" descr="http://im0-tub-ru.yandex.net/i?id=b00de361543caf213903f05b814dbddc-48-144&amp;n=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322562" y="5125564"/>
            <a:ext cx="1882465" cy="11964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8162515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6252" y="192506"/>
            <a:ext cx="11959390" cy="397042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What kind of food: </a:t>
            </a:r>
            <a:r>
              <a:rPr lang="en-US" b="1" dirty="0" smtClean="0">
                <a:solidFill>
                  <a:schemeClr val="accent1">
                    <a:lumMod val="75000"/>
                  </a:schemeClr>
                </a:solidFill>
              </a:rPr>
              <a:t>dairy</a:t>
            </a:r>
            <a:r>
              <a:rPr lang="en-US" b="1" dirty="0" smtClean="0">
                <a:solidFill>
                  <a:srgbClr val="FF0000"/>
                </a:solidFill>
              </a:rPr>
              <a:t>, </a:t>
            </a:r>
            <a:r>
              <a:rPr lang="en-US" b="1" dirty="0" smtClean="0">
                <a:solidFill>
                  <a:srgbClr val="00B050"/>
                </a:solidFill>
              </a:rPr>
              <a:t>fruit</a:t>
            </a:r>
            <a:r>
              <a:rPr lang="en-US" b="1" dirty="0">
                <a:solidFill>
                  <a:srgbClr val="FF0000"/>
                </a:solidFill>
              </a:rPr>
              <a:t>,</a:t>
            </a:r>
            <a:r>
              <a:rPr lang="en-US" b="1" dirty="0" smtClean="0">
                <a:solidFill>
                  <a:srgbClr val="FF0000"/>
                </a:solidFill>
              </a:rPr>
              <a:t> </a:t>
            </a:r>
            <a:r>
              <a:rPr lang="en-US" b="1" dirty="0" smtClean="0">
                <a:solidFill>
                  <a:srgbClr val="FFC000"/>
                </a:solidFill>
              </a:rPr>
              <a:t>vegetable </a:t>
            </a:r>
            <a:r>
              <a:rPr lang="en-US" b="1" dirty="0" smtClean="0"/>
              <a:t>or</a:t>
            </a:r>
            <a:r>
              <a:rPr lang="en-US" b="1" dirty="0" smtClean="0">
                <a:solidFill>
                  <a:srgbClr val="FFC000"/>
                </a:solidFill>
              </a:rPr>
              <a:t> </a:t>
            </a:r>
            <a:r>
              <a:rPr lang="en-US" b="1" dirty="0" smtClean="0">
                <a:solidFill>
                  <a:srgbClr val="FF0000"/>
                </a:solidFill>
              </a:rPr>
              <a:t>meat</a:t>
            </a:r>
            <a:r>
              <a:rPr lang="en-US" b="1" dirty="0" smtClean="0"/>
              <a:t>? Say!</a:t>
            </a:r>
            <a:endParaRPr lang="ru-RU" b="1" dirty="0"/>
          </a:p>
        </p:txBody>
      </p:sp>
      <p:graphicFrame>
        <p:nvGraphicFramePr>
          <p:cNvPr id="9" name="Объект 8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88640720"/>
              </p:ext>
            </p:extLst>
          </p:nvPr>
        </p:nvGraphicFramePr>
        <p:xfrm>
          <a:off x="96838" y="769938"/>
          <a:ext cx="11958636" cy="5967745"/>
        </p:xfrm>
        <a:graphic>
          <a:graphicData uri="http://schemas.openxmlformats.org/drawingml/2006/table">
            <a:tbl>
              <a:tblPr firstRow="1" bandRow="1">
                <a:tableStyleId>{BC89EF96-8CEA-46FF-86C4-4CE0E7609802}</a:tableStyleId>
              </a:tblPr>
              <a:tblGrid>
                <a:gridCol w="2989659"/>
                <a:gridCol w="2989659"/>
                <a:gridCol w="2989659"/>
                <a:gridCol w="2989659"/>
              </a:tblGrid>
              <a:tr h="1193549">
                <a:tc>
                  <a:txBody>
                    <a:bodyPr/>
                    <a:lstStyle/>
                    <a:p>
                      <a:r>
                        <a:rPr lang="en-US" sz="5400" b="1" dirty="0" smtClean="0">
                          <a:solidFill>
                            <a:schemeClr val="accent1">
                              <a:lumMod val="75000"/>
                            </a:schemeClr>
                          </a:solidFill>
                        </a:rPr>
                        <a:t>dairy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5400" b="1" dirty="0" smtClean="0">
                          <a:solidFill>
                            <a:srgbClr val="00B050"/>
                          </a:solidFill>
                        </a:rPr>
                        <a:t>fruit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5400" b="1" dirty="0" smtClean="0">
                          <a:solidFill>
                            <a:srgbClr val="FFC000"/>
                          </a:solidFill>
                        </a:rPr>
                        <a:t>vegetable</a:t>
                      </a:r>
                      <a:endParaRPr lang="ru-RU" sz="5400" b="1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en-US" sz="5400" b="0" dirty="0" smtClean="0">
                          <a:solidFill>
                            <a:srgbClr val="FF0000"/>
                          </a:solidFill>
                        </a:rPr>
                        <a:t>meat</a:t>
                      </a:r>
                      <a:endParaRPr lang="ru-RU" sz="5400" b="0" dirty="0"/>
                    </a:p>
                  </a:txBody>
                  <a:tcPr/>
                </a:tc>
              </a:tr>
              <a:tr h="11935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3549"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  <a:tr h="119354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</a:tr>
              <a:tr h="1193549"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pic>
        <p:nvPicPr>
          <p:cNvPr id="1030" name="Picture 6" descr="http://im2-tub-ru.yandex.net/i?id=3a5fdc10992e1badc99537ed6e8ab9ff-132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2683" y="2024547"/>
            <a:ext cx="1294791" cy="10555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1-tub-ru.yandex.net/i?id=49fc7a82c84a571ed9a2a90991dd1634-73-144&amp;n=21"/>
          <p:cNvPicPr>
            <a:picLocks noChangeAspect="1" noChangeArrowheads="1"/>
          </p:cNvPicPr>
          <p:nvPr/>
        </p:nvPicPr>
        <p:blipFill>
          <a:blip r:embed="rId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duotone>
              <a:prstClr val="black"/>
              <a:schemeClr val="accent1">
                <a:tint val="45000"/>
                <a:satMod val="400000"/>
              </a:schemeClr>
            </a:duoton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3066" y="2141621"/>
            <a:ext cx="1407293" cy="77853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0-tub-ru.yandex.net/i?id=f22358de7e416efee2c91736f28445c8-126-144&amp;n=21"/>
          <p:cNvPicPr>
            <a:picLocks noChangeAspect="1" noChangeArrowheads="1"/>
          </p:cNvPicPr>
          <p:nvPr/>
        </p:nvPicPr>
        <p:blipFill>
          <a:blip r:embed="rId4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346417" y="2024547"/>
            <a:ext cx="932688" cy="102119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m2-tub-ru.yandex.net/i?id=3c7a1e58db2cf40f52521397e61872ad-91-144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2683" y="3242742"/>
            <a:ext cx="1420562" cy="10654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im2-tub-ru.yandex.net/i?id=961ba592b1501a412c269394134eabcb-49-144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97" y="3240943"/>
            <a:ext cx="1420562" cy="100511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im3-tub-ru.yandex.net/i?id=1da155c90712df3f1f90355d604640b0-23-144&amp;n=21"/>
          <p:cNvPicPr>
            <a:picLocks noChangeAspect="1" noChangeArrowheads="1"/>
          </p:cNvPicPr>
          <p:nvPr/>
        </p:nvPicPr>
        <p:blipFill>
          <a:blip r:embed="rId7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9797" y="4406918"/>
            <a:ext cx="1215191" cy="1072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2" name="Picture 18" descr="http://im3-tub-ru.yandex.net/i?id=7c2fff4fef78f70ced4338df157365d1-111-144&amp;n=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73269" y="3237169"/>
            <a:ext cx="1378815" cy="100888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4" name="Picture 20" descr="http://im1-tub-ru.yandex.net/i?id=f3bee8f4b1ec08369ea0d88cefb0a64a-19-144&amp;n=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80958" y="3240770"/>
            <a:ext cx="1354947" cy="101621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6" name="Picture 22" descr="http://im2-tub-ru.yandex.net/i?id=3f9762dba20b631fb0ab4c0ab06a12c1-63-144&amp;n=21"/>
          <p:cNvPicPr>
            <a:picLocks noChangeAspect="1" noChangeArrowheads="1"/>
          </p:cNvPicPr>
          <p:nvPr/>
        </p:nvPicPr>
        <p:blipFill>
          <a:blip r:embed="rId10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06878" y="4406917"/>
            <a:ext cx="1072227" cy="1072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8" name="Picture 24" descr="http://im2-tub-ru.yandex.net/i?id=2325de6aa8e706394fe20e6e042c538f-104-144&amp;n=21"/>
          <p:cNvPicPr>
            <a:picLocks noChangeAspect="1" noChangeArrowheads="1"/>
          </p:cNvPicPr>
          <p:nvPr/>
        </p:nvPicPr>
        <p:blipFill>
          <a:blip r:embed="rId11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172684" y="4406917"/>
            <a:ext cx="1079375" cy="1072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0" name="Picture 26" descr="mango Best Hairstyles Ideas input type=&quot;hidden&quot; name=&quot;IL_IN_…"/>
          <p:cNvPicPr>
            <a:picLocks noChangeAspect="1" noChangeArrowheads="1"/>
          </p:cNvPicPr>
          <p:nvPr/>
        </p:nvPicPr>
        <p:blipFill>
          <a:blip r:embed="rId1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24657" y="4406917"/>
            <a:ext cx="948921" cy="10722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52" name="Picture 28" descr="http://im1-tub-ru.yandex.net/i?id=b480e42db303198816df48859fb44b34-19-144&amp;n=21"/>
          <p:cNvPicPr>
            <a:picLocks noChangeAspect="1" noChangeArrowheads="1"/>
          </p:cNvPicPr>
          <p:nvPr/>
        </p:nvPicPr>
        <p:blipFill>
          <a:blip r:embed="rId13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28693" y="2014661"/>
            <a:ext cx="1124146" cy="106722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4056273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18832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697832"/>
            <a:ext cx="10515600" cy="5479131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en-US" sz="6000" b="1" dirty="0">
                <a:solidFill>
                  <a:srgbClr val="FF0000"/>
                </a:solidFill>
              </a:rPr>
              <a:t>Excellent!!!</a:t>
            </a:r>
          </a:p>
          <a:p>
            <a:pPr algn="ctr">
              <a:buNone/>
            </a:pPr>
            <a:r>
              <a:rPr lang="en-US" sz="6000" b="1" dirty="0">
                <a:solidFill>
                  <a:srgbClr val="FF0000"/>
                </a:solidFill>
              </a:rPr>
              <a:t> </a:t>
            </a:r>
          </a:p>
          <a:p>
            <a:pPr algn="ctr">
              <a:buNone/>
            </a:pPr>
            <a:r>
              <a:rPr lang="en-US" sz="6000" b="1" dirty="0">
                <a:solidFill>
                  <a:srgbClr val="FF0000"/>
                </a:solidFill>
              </a:rPr>
              <a:t>Thank you for your performance!</a:t>
            </a:r>
            <a:endParaRPr lang="ru-RU" sz="6000" b="1" dirty="0">
              <a:solidFill>
                <a:srgbClr val="FF0000"/>
              </a:solidFill>
            </a:endParaRPr>
          </a:p>
          <a:p>
            <a:pPr marL="0" indent="0">
              <a:buNone/>
            </a:pPr>
            <a:endParaRPr lang="ru-RU" sz="6000" dirty="0"/>
          </a:p>
        </p:txBody>
      </p:sp>
      <p:sp>
        <p:nvSpPr>
          <p:cNvPr id="4" name="Улыбающееся лицо 3"/>
          <p:cNvSpPr/>
          <p:nvPr/>
        </p:nvSpPr>
        <p:spPr>
          <a:xfrm>
            <a:off x="5538255" y="4278667"/>
            <a:ext cx="914400" cy="914400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257317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6" dur="500" tmFilter="0, 0; .2, .5; .8, .5; 1, 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Scale>
                                      <p:cBhvr>
                                        <p:cTn id="7" dur="250" autoRev="1" fill="hold"/>
                                        <p:tgtEl>
                                          <p:spTgt spid="4"/>
                                        </p:tgtEl>
                                      </p:cBhvr>
                                      <p:by x="105000" y="105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5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  <p:bldP spid="4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65760" y="365125"/>
            <a:ext cx="11558016" cy="805307"/>
          </a:xfrm>
        </p:spPr>
        <p:txBody>
          <a:bodyPr>
            <a:normAutofit fontScale="90000"/>
          </a:bodyPr>
          <a:lstStyle/>
          <a:p>
            <a:pPr algn="ctr"/>
            <a:r>
              <a:rPr lang="en-US" b="1" dirty="0" smtClean="0"/>
              <a:t>How much do you know about food around the world?</a:t>
            </a:r>
            <a:endParaRPr lang="ru-RU" b="1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65760" y="1402080"/>
            <a:ext cx="11558016" cy="5096256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What is another name for </a:t>
            </a:r>
            <a:r>
              <a:rPr lang="en-US" b="1" dirty="0" smtClean="0"/>
              <a:t>chips</a:t>
            </a:r>
            <a:r>
              <a:rPr lang="en-US" dirty="0" smtClean="0"/>
              <a:t>?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829056" y="2206752"/>
            <a:ext cx="2938272" cy="107289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A   English fries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53440" y="3700272"/>
            <a:ext cx="2938272" cy="104851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B    French fries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853440" y="5300472"/>
            <a:ext cx="2962656" cy="93878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C   American fries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2511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53" presetClass="entr" presetSubtype="16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6" grpId="1" animBg="1"/>
      <p:bldP spid="7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6032" y="109729"/>
            <a:ext cx="11692128" cy="158495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56032" y="597408"/>
            <a:ext cx="11692128" cy="6010656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Where is </a:t>
            </a:r>
            <a:r>
              <a:rPr lang="en-US" b="1" dirty="0" smtClean="0"/>
              <a:t>Cheddar cheese </a:t>
            </a:r>
            <a:r>
              <a:rPr lang="en-US" dirty="0" smtClean="0"/>
              <a:t>from?</a:t>
            </a:r>
          </a:p>
          <a:p>
            <a:pPr>
              <a:buFont typeface="Wingdings" panose="05000000000000000000" pitchFamily="2" charset="2"/>
              <a:buChar char="v"/>
            </a:pP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60832" y="1524000"/>
            <a:ext cx="4267200" cy="119481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A          Spain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60832" y="3389376"/>
            <a:ext cx="4352544" cy="11216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B          England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560832" y="5230368"/>
            <a:ext cx="4352544" cy="117043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C         France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089009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82880" y="219457"/>
            <a:ext cx="11875008" cy="243839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82880" y="646176"/>
            <a:ext cx="11875008" cy="5937504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In Italy, when you order a cappuccino, they bring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585216" y="1609344"/>
            <a:ext cx="4194048" cy="112166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A     lemonade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585216" y="3681984"/>
            <a:ext cx="4194048" cy="914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B      coffee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670560" y="5327904"/>
            <a:ext cx="4108704" cy="987552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C      milk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7356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6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</p:cBhvr>
                                      <p:by x="150000" y="15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0688" y="146305"/>
            <a:ext cx="11911584" cy="23164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70688" y="536448"/>
            <a:ext cx="11826240" cy="6132576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If an American is eating </a:t>
            </a:r>
            <a:r>
              <a:rPr lang="en-US" b="1" dirty="0" smtClean="0"/>
              <a:t>a cookie</a:t>
            </a:r>
            <a:r>
              <a:rPr lang="en-US" dirty="0" smtClean="0"/>
              <a:t>, he’s eating a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743712" y="1292352"/>
            <a:ext cx="4169664" cy="1091184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A            cake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743712" y="3261360"/>
            <a:ext cx="4255008" cy="112776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B             biscuit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829056" y="5266944"/>
            <a:ext cx="4279392" cy="1072896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C         sandwich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513032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3" presetClass="emph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14" dur="2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5072" y="365125"/>
            <a:ext cx="11753088" cy="110363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95072" y="633984"/>
            <a:ext cx="11753088" cy="5937504"/>
          </a:xfrm>
        </p:spPr>
        <p:txBody>
          <a:bodyPr/>
          <a:lstStyle/>
          <a:p>
            <a:pPr>
              <a:buFont typeface="Wingdings" panose="05000000000000000000" pitchFamily="2" charset="2"/>
              <a:buChar char="v"/>
            </a:pPr>
            <a:r>
              <a:rPr lang="en-US" dirty="0" smtClean="0"/>
              <a:t>In Japan, they eat</a:t>
            </a:r>
            <a:r>
              <a:rPr lang="en-US" b="1" dirty="0" smtClean="0"/>
              <a:t> sushi</a:t>
            </a:r>
            <a:r>
              <a:rPr lang="en-US" dirty="0" smtClean="0"/>
              <a:t>. What is it?</a:t>
            </a:r>
          </a:p>
          <a:p>
            <a:pPr marL="0" indent="0">
              <a:buNone/>
            </a:pPr>
            <a:endParaRPr lang="ru-RU" dirty="0"/>
          </a:p>
        </p:txBody>
      </p:sp>
      <p:sp>
        <p:nvSpPr>
          <p:cNvPr id="4" name="Скругленный прямоугольник 3"/>
          <p:cNvSpPr/>
          <p:nvPr/>
        </p:nvSpPr>
        <p:spPr>
          <a:xfrm>
            <a:off x="1057656" y="1816608"/>
            <a:ext cx="4584192" cy="914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A           meat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Скругленный прямоугольник 4"/>
          <p:cNvSpPr/>
          <p:nvPr/>
        </p:nvSpPr>
        <p:spPr>
          <a:xfrm>
            <a:off x="1085088" y="3456432"/>
            <a:ext cx="4584192" cy="914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B           fish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Скругленный прямоугольник 5"/>
          <p:cNvSpPr/>
          <p:nvPr/>
        </p:nvSpPr>
        <p:spPr>
          <a:xfrm>
            <a:off x="1030224" y="5096256"/>
            <a:ext cx="4639056" cy="914400"/>
          </a:xfrm>
          <a:prstGeom prst="roundRect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C            fruit</a:t>
            </a:r>
            <a:endParaRPr lang="ru-RU" sz="28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84174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21" presetClass="emph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1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5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16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7200000" s="0" l="0"/>
                                      </p:by>
                                    </p:animClr>
                                    <p:set>
                                      <p:cBhvr>
                                        <p:cTn id="1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en-US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Well done!!!</a:t>
            </a:r>
            <a:endParaRPr lang="ru-RU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4" name="Объект 3"/>
          <p:cNvSpPr>
            <a:spLocks noGrp="1"/>
          </p:cNvSpPr>
          <p:nvPr>
            <p:ph idx="1"/>
          </p:nvPr>
        </p:nvSpPr>
        <p:spPr>
          <a:xfrm>
            <a:off x="3922295" y="2021305"/>
            <a:ext cx="4006516" cy="2935706"/>
          </a:xfrm>
          <a:prstGeom prst="smileyFace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0063477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  <p:subTnLst>
                                    <p:audio>
                                      <p:cMediaNode>
                                        <p:cTn display="0" masterRel="sameClick">
                                          <p:stCondLst>
                                            <p:cond evt="begin" delay="0">
                                              <p:tn val="5"/>
                                            </p:cond>
                                          </p:stCondLst>
                                          <p:endCondLst>
                                            <p:cond evt="onStopAudio" delay="0">
                                              <p:tgtEl>
                                                <p:sldTgt/>
                                              </p:tgtEl>
                                            </p:cond>
                                          </p:endCondLst>
                                        </p:cTn>
                                        <p:tgtEl>
                                          <p:sndTgt r:embed="rId2" name="applause.wav"/>
                                        </p:tgtEl>
                                      </p:cMediaNode>
                                    </p:audio>
                                  </p:sub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207264"/>
            <a:ext cx="10515600" cy="349568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838200" y="841248"/>
            <a:ext cx="10515600" cy="5852160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endParaRPr lang="en-US" dirty="0" smtClean="0"/>
          </a:p>
          <a:p>
            <a:pPr>
              <a:buFont typeface="Wingdings" panose="05000000000000000000" pitchFamily="2" charset="2"/>
              <a:buChar char="Ø"/>
            </a:pPr>
            <a:endParaRPr lang="en-US" dirty="0"/>
          </a:p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http://im0-tub-ru.yandex.net/i?id=bc3c31d42701f64ec609d6d2a708bb8a-103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216279" y="828528"/>
            <a:ext cx="1872000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206496" y="1328928"/>
            <a:ext cx="4474464" cy="1170432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400" b="1" dirty="0" smtClean="0">
                <a:solidFill>
                  <a:schemeClr val="tx1"/>
                </a:solidFill>
              </a:rPr>
              <a:t>= one pound</a:t>
            </a:r>
            <a:endParaRPr lang="ru-RU" sz="44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390278" y="2992608"/>
            <a:ext cx="1279770" cy="1365108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en-US" sz="4400" b="1" dirty="0" smtClean="0"/>
              <a:t>85 p</a:t>
            </a:r>
            <a:endParaRPr lang="ru-RU" sz="4400" b="1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3088279" y="2901696"/>
            <a:ext cx="4592681" cy="1436465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= eighty – five pence/ p</a:t>
            </a:r>
            <a:endParaRPr lang="ru-RU" sz="3200" b="1" dirty="0">
              <a:solidFill>
                <a:schemeClr val="tx1"/>
              </a:solidFill>
            </a:endParaRPr>
          </a:p>
        </p:txBody>
      </p:sp>
      <p:pic>
        <p:nvPicPr>
          <p:cNvPr id="8" name="Picture 2" descr="http://im0-tub-ru.yandex.net/i?id=bc3c31d42701f64ec609d6d2a708bb8a-103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68679" y="980928"/>
            <a:ext cx="1872000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" name="Picture 2" descr="http://im0-tub-ru.yandex.net/i?id=bc3c31d42701f64ec609d6d2a708bb8a-103-144&amp;n=21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069257" y="1100224"/>
            <a:ext cx="1872000" cy="18720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Рисунок 6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11664" y="4589745"/>
            <a:ext cx="1393016" cy="1871634"/>
          </a:xfrm>
          <a:prstGeom prst="rect">
            <a:avLst/>
          </a:prstGeom>
        </p:spPr>
      </p:pic>
      <p:sp>
        <p:nvSpPr>
          <p:cNvPr id="10" name="Прямоугольник 9"/>
          <p:cNvSpPr/>
          <p:nvPr/>
        </p:nvSpPr>
        <p:spPr>
          <a:xfrm>
            <a:off x="3352800" y="5047488"/>
            <a:ext cx="4572000" cy="1413891"/>
          </a:xfrm>
          <a:prstGeom prst="rect">
            <a:avLst/>
          </a:prstGeom>
          <a:solidFill>
            <a:schemeClr val="accent6">
              <a:lumMod val="20000"/>
              <a:lumOff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200" b="1" dirty="0" smtClean="0">
                <a:solidFill>
                  <a:schemeClr val="tx1"/>
                </a:solidFill>
              </a:rPr>
              <a:t>= one pound twenty (pence) </a:t>
            </a:r>
            <a:endParaRPr lang="ru-RU" sz="32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2121408" y="5018375"/>
            <a:ext cx="1119271" cy="1401537"/>
          </a:xfrm>
          <a:prstGeom prst="rect">
            <a:avLst/>
          </a:prstGeom>
          <a:ln>
            <a:noFill/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3600" b="1" dirty="0" smtClean="0">
                <a:solidFill>
                  <a:schemeClr val="tx1"/>
                </a:solidFill>
              </a:rPr>
              <a:t>1. 20</a:t>
            </a:r>
            <a:endParaRPr lang="ru-RU" sz="3600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143566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3840" y="134113"/>
            <a:ext cx="11692128" cy="475487"/>
          </a:xfrm>
        </p:spPr>
        <p:txBody>
          <a:bodyPr>
            <a:normAutofit fontScale="90000"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243840" y="780288"/>
            <a:ext cx="11777472" cy="5913120"/>
          </a:xfrm>
          <a:ln>
            <a:noFill/>
          </a:ln>
        </p:spPr>
        <p:txBody>
          <a:bodyPr/>
          <a:lstStyle/>
          <a:p>
            <a:pPr marL="0" indent="0">
              <a:buNone/>
            </a:pPr>
            <a:endParaRPr lang="ru-RU" dirty="0"/>
          </a:p>
        </p:txBody>
      </p:sp>
      <p:pic>
        <p:nvPicPr>
          <p:cNvPr id="1026" name="Picture 2" descr="http://im1-tub-ru.yandex.net/i?id=5e884f30ebbd082dc9e6f5e692747b91-107-144&amp;n=21"/>
          <p:cNvPicPr>
            <a:picLocks noChangeAspect="1" noChangeArrowheads="1"/>
          </p:cNvPicPr>
          <p:nvPr/>
        </p:nvPicPr>
        <p:blipFill>
          <a:blip r:embed="rId2">
            <a:clrChange>
              <a:clrFrom>
                <a:srgbClr val="F7F8F3"/>
              </a:clrFrom>
              <a:clrTo>
                <a:srgbClr val="F7F8F3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38455" y="902843"/>
            <a:ext cx="2857500" cy="14001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8" name="Picture 4" descr="http://im2-tub-ru.yandex.net/i?id=66097e4b2ed32a1dc32f5e17fc375257-110-144&amp;n=21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40023" y="902843"/>
            <a:ext cx="20764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0" name="Picture 6" descr="http://im1-tub-ru.yandex.net/i?id=c3f4b6b7801313a8843f5e4d3275b179-04-144&amp;n=21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910199" y="956882"/>
            <a:ext cx="26098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2" name="Picture 8" descr="http://im3-tub-ru.yandex.net/i?id=d1658e7754691cdce72bd8c9039fdffd-84-144&amp;n=21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435846" y="1118616"/>
            <a:ext cx="19050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4" name="Picture 10" descr="http://im0-tub-ru.yandex.net/i?id=b50fac79bf03025aacd08c1745bedbe1-63-144&amp;n=2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70103" y="3525615"/>
            <a:ext cx="1428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6" name="Picture 12" descr="http://im2-tub-ru.yandex.net/i?id=0d2d35c33cb114e2205dc6b67f9674ef-60-144&amp;n=21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901823" y="3929729"/>
            <a:ext cx="8382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38" name="Picture 14" descr="http://im0-tub-ru.yandex.net/i?id=ea362ee4cdde2d11a2156314cfff90b0-42-144&amp;n=2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63032" y="4042632"/>
            <a:ext cx="102870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40" name="Picture 16" descr="http://im2-tub-ru.yandex.net/i?id=6c3b2a61bb91fdf2076523299a8f52b4-07-144&amp;n=21"/>
          <p:cNvPicPr>
            <a:picLocks noChangeAspect="1" noChangeArrowheads="1"/>
          </p:cNvPicPr>
          <p:nvPr/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8096" y="3603720"/>
            <a:ext cx="1047750" cy="14287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4" name="Прямоугольник 3"/>
          <p:cNvSpPr/>
          <p:nvPr/>
        </p:nvSpPr>
        <p:spPr>
          <a:xfrm>
            <a:off x="375857" y="2594800"/>
            <a:ext cx="2758313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 smtClean="0">
                <a:solidFill>
                  <a:schemeClr val="tx1"/>
                </a:solidFill>
              </a:rPr>
              <a:t>a </a:t>
            </a:r>
            <a:r>
              <a:rPr lang="en-US" sz="2800" b="1" dirty="0" smtClean="0">
                <a:solidFill>
                  <a:srgbClr val="C00000"/>
                </a:solidFill>
              </a:rPr>
              <a:t>packet</a:t>
            </a:r>
            <a:r>
              <a:rPr lang="en-US" sz="2800" b="1" dirty="0" smtClean="0">
                <a:solidFill>
                  <a:schemeClr val="tx1"/>
                </a:solidFill>
              </a:rPr>
              <a:t> of biscuits   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91841" y="2502281"/>
            <a:ext cx="2780662" cy="1119822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</a:rPr>
              <a:t>a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bar</a:t>
            </a:r>
            <a:r>
              <a:rPr lang="en-US" sz="2800" b="1" dirty="0" smtClean="0">
                <a:solidFill>
                  <a:schemeClr val="tx1"/>
                </a:solidFill>
              </a:rPr>
              <a:t> of chocolate 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6243191" y="2547365"/>
            <a:ext cx="2682240" cy="10747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</a:rPr>
              <a:t>a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kilo</a:t>
            </a:r>
            <a:r>
              <a:rPr lang="en-US" sz="2800" b="1" dirty="0" smtClean="0">
                <a:solidFill>
                  <a:schemeClr val="tx1"/>
                </a:solidFill>
              </a:rPr>
              <a:t> of potatoes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9096119" y="2547365"/>
            <a:ext cx="2839849" cy="10747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</a:rPr>
              <a:t>a</a:t>
            </a:r>
            <a:r>
              <a:rPr lang="en-US" sz="2800" b="1" dirty="0" smtClean="0">
                <a:solidFill>
                  <a:srgbClr val="C00000"/>
                </a:solidFill>
              </a:rPr>
              <a:t> loaf </a:t>
            </a:r>
            <a:r>
              <a:rPr lang="en-US" sz="2800" b="1" dirty="0" smtClean="0">
                <a:solidFill>
                  <a:schemeClr val="tx1"/>
                </a:solidFill>
              </a:rPr>
              <a:t>of bread 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89 p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376492" y="4901278"/>
            <a:ext cx="2415476" cy="119472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</a:rPr>
              <a:t>a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jar</a:t>
            </a:r>
            <a:r>
              <a:rPr lang="en-US" sz="2800" b="1" dirty="0" smtClean="0">
                <a:solidFill>
                  <a:schemeClr val="tx1"/>
                </a:solidFill>
              </a:rPr>
              <a:t> of jam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962656" y="5471382"/>
            <a:ext cx="2500376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</a:rPr>
              <a:t>a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carton</a:t>
            </a:r>
            <a:r>
              <a:rPr lang="en-US" sz="2800" b="1" dirty="0" smtClean="0">
                <a:solidFill>
                  <a:schemeClr val="tx1"/>
                </a:solidFill>
              </a:rPr>
              <a:t> of milk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95 p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5594667" y="5471381"/>
            <a:ext cx="2793429" cy="914401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</a:rPr>
              <a:t>a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bottle</a:t>
            </a:r>
            <a:r>
              <a:rPr lang="en-US" sz="2800" b="1" dirty="0" smtClean="0">
                <a:solidFill>
                  <a:schemeClr val="tx1"/>
                </a:solidFill>
              </a:rPr>
              <a:t> of Coke 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95 p</a:t>
            </a:r>
            <a:endParaRPr lang="ru-RU" sz="2800" b="1" dirty="0">
              <a:solidFill>
                <a:schemeClr val="tx1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8520049" y="5471382"/>
            <a:ext cx="2989199" cy="914400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sz="2800" b="1" dirty="0">
                <a:solidFill>
                  <a:schemeClr val="tx1"/>
                </a:solidFill>
              </a:rPr>
              <a:t>a</a:t>
            </a:r>
            <a:r>
              <a:rPr lang="en-US" sz="2800" b="1" dirty="0" smtClean="0">
                <a:solidFill>
                  <a:schemeClr val="tx1"/>
                </a:solidFill>
              </a:rPr>
              <a:t> </a:t>
            </a:r>
            <a:r>
              <a:rPr lang="en-US" sz="2800" b="1" dirty="0" smtClean="0">
                <a:solidFill>
                  <a:srgbClr val="C00000"/>
                </a:solidFill>
              </a:rPr>
              <a:t>tin</a:t>
            </a:r>
            <a:r>
              <a:rPr lang="en-US" sz="2800" b="1" dirty="0" smtClean="0">
                <a:solidFill>
                  <a:schemeClr val="tx1"/>
                </a:solidFill>
              </a:rPr>
              <a:t> of beans </a:t>
            </a:r>
          </a:p>
          <a:p>
            <a:r>
              <a:rPr lang="en-US" sz="2800" b="1" dirty="0" smtClean="0">
                <a:solidFill>
                  <a:schemeClr val="tx1"/>
                </a:solidFill>
              </a:rPr>
              <a:t>67 p</a:t>
            </a:r>
            <a:endParaRPr lang="ru-RU" sz="2800" b="1" dirty="0">
              <a:solidFill>
                <a:schemeClr val="tx1"/>
              </a:solidFill>
            </a:endParaRPr>
          </a:p>
        </p:txBody>
      </p:sp>
      <p:pic>
        <p:nvPicPr>
          <p:cNvPr id="20" name="Picture 2" descr="http://im0-tub-ru.yandex.net/i?id=bc3c31d42701f64ec609d6d2a708bb8a-103-144&amp;n=2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787057" y="3091084"/>
            <a:ext cx="457033" cy="3706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1" name="Picture 2" descr="http://im0-tub-ru.yandex.net/i?id=bc3c31d42701f64ec609d6d2a708bb8a-103-144&amp;n=2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82172" y="2549491"/>
            <a:ext cx="450660" cy="35464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3" name="Picture 2" descr="http://im0-tub-ru.yandex.net/i?id=bc3c31d42701f64ec609d6d2a708bb8a-103-144&amp;n=2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09364" y="2725198"/>
            <a:ext cx="449548" cy="3058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4" name="Picture 2" descr="http://im0-tub-ru.yandex.net/i?id=bc3c31d42701f64ec609d6d2a708bb8a-103-144&amp;n=21"/>
          <p:cNvPicPr>
            <a:picLocks noChangeAspect="1" noChangeArrowheads="1"/>
          </p:cNvPicPr>
          <p:nvPr/>
        </p:nvPicPr>
        <p:blipFill>
          <a:blip r:embed="rId10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52026" y="5742431"/>
            <a:ext cx="464407" cy="3535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2" name="Скругленный прямоугольник 11"/>
          <p:cNvSpPr/>
          <p:nvPr/>
        </p:nvSpPr>
        <p:spPr>
          <a:xfrm>
            <a:off x="2206753" y="3091083"/>
            <a:ext cx="914400" cy="418118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1"/>
                </a:solidFill>
              </a:rPr>
              <a:t>1.09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5158103" y="2508187"/>
            <a:ext cx="890526" cy="395951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1"/>
                </a:solidFill>
              </a:rPr>
              <a:t>1.15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8058912" y="2618343"/>
            <a:ext cx="866519" cy="472740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1"/>
                </a:solidFill>
              </a:rPr>
              <a:t>2.15</a:t>
            </a:r>
            <a:endParaRPr lang="ru-RU" b="1" dirty="0">
              <a:solidFill>
                <a:schemeClr val="tx1"/>
              </a:solidFill>
            </a:endParaRP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1936003" y="5742430"/>
            <a:ext cx="855964" cy="353567"/>
          </a:xfrm>
          <a:prstGeom prst="round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b="1" dirty="0" smtClean="0">
                <a:solidFill>
                  <a:schemeClr val="tx1"/>
                </a:solidFill>
              </a:rPr>
              <a:t>1.10</a:t>
            </a:r>
            <a:endParaRPr lang="ru-RU" b="1" dirty="0">
              <a:solidFill>
                <a:schemeClr val="tx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5487427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679</TotalTime>
  <Words>549</Words>
  <Application>Microsoft Office PowerPoint</Application>
  <PresentationFormat>Широкоэкранный</PresentationFormat>
  <Paragraphs>117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2" baseType="lpstr">
      <vt:lpstr>Arial</vt:lpstr>
      <vt:lpstr>Calibri</vt:lpstr>
      <vt:lpstr>Calibri Light</vt:lpstr>
      <vt:lpstr>Wingdings</vt:lpstr>
      <vt:lpstr>Тема Office</vt:lpstr>
      <vt:lpstr>Make a meal of it!</vt:lpstr>
      <vt:lpstr>How much do you know about food around the world?</vt:lpstr>
      <vt:lpstr>Презентация PowerPoint</vt:lpstr>
      <vt:lpstr>Презентация PowerPoint</vt:lpstr>
      <vt:lpstr>Презентация PowerPoint</vt:lpstr>
      <vt:lpstr>Презентация PowerPoint</vt:lpstr>
      <vt:lpstr>Well done!!!</vt:lpstr>
      <vt:lpstr>Презентация PowerPoint</vt:lpstr>
      <vt:lpstr>Презентация PowerPoint</vt:lpstr>
      <vt:lpstr>Презентация PowerPoint</vt:lpstr>
      <vt:lpstr>Ex. 3, p. 46                    Read and choose  </vt:lpstr>
      <vt:lpstr>May I leave the table? Yes, you may. No, you may not.</vt:lpstr>
      <vt:lpstr>Ex. 1, p. 48. Read and match. Then act out.</vt:lpstr>
      <vt:lpstr>Презентация PowerPoint</vt:lpstr>
      <vt:lpstr>Ex 2, p. 48</vt:lpstr>
      <vt:lpstr>What kind of food: dairy, fruit, vegetable or meat? Say!</vt:lpstr>
      <vt:lpstr>Презентация PowerPoint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</dc:creator>
  <cp:lastModifiedBy>Пользователь</cp:lastModifiedBy>
  <cp:revision>60</cp:revision>
  <dcterms:created xsi:type="dcterms:W3CDTF">2014-11-25T13:51:56Z</dcterms:created>
  <dcterms:modified xsi:type="dcterms:W3CDTF">2014-12-07T03:24:02Z</dcterms:modified>
</cp:coreProperties>
</file>